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pptx" ContentType="application/vnd.openxmlformats-officedocument.presentationml.presentation"/>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5"/>
  </p:notesMasterIdLst>
  <p:sldIdLst>
    <p:sldId id="558" r:id="rId2"/>
    <p:sldId id="266" r:id="rId3"/>
    <p:sldId id="267" r:id="rId4"/>
    <p:sldId id="559" r:id="rId5"/>
    <p:sldId id="268" r:id="rId6"/>
    <p:sldId id="265" r:id="rId7"/>
    <p:sldId id="270" r:id="rId8"/>
    <p:sldId id="271" r:id="rId9"/>
    <p:sldId id="272" r:id="rId10"/>
    <p:sldId id="274" r:id="rId11"/>
    <p:sldId id="275" r:id="rId12"/>
    <p:sldId id="276" r:id="rId13"/>
    <p:sldId id="280" r:id="rId14"/>
    <p:sldId id="277" r:id="rId15"/>
    <p:sldId id="278" r:id="rId16"/>
    <p:sldId id="279" r:id="rId17"/>
    <p:sldId id="281" r:id="rId18"/>
    <p:sldId id="425" r:id="rId19"/>
    <p:sldId id="282" r:id="rId20"/>
    <p:sldId id="269" r:id="rId21"/>
    <p:sldId id="283" r:id="rId22"/>
    <p:sldId id="284" r:id="rId23"/>
    <p:sldId id="568" r:id="rId24"/>
    <p:sldId id="586" r:id="rId25"/>
    <p:sldId id="286" r:id="rId26"/>
    <p:sldId id="287" r:id="rId27"/>
    <p:sldId id="291" r:id="rId28"/>
    <p:sldId id="292" r:id="rId29"/>
    <p:sldId id="573" r:id="rId30"/>
    <p:sldId id="288" r:id="rId31"/>
    <p:sldId id="289" r:id="rId32"/>
    <p:sldId id="290" r:id="rId33"/>
    <p:sldId id="293" r:id="rId34"/>
    <p:sldId id="294" r:id="rId35"/>
    <p:sldId id="295" r:id="rId36"/>
    <p:sldId id="296" r:id="rId37"/>
    <p:sldId id="297" r:id="rId38"/>
    <p:sldId id="298" r:id="rId39"/>
    <p:sldId id="572" r:id="rId40"/>
    <p:sldId id="587" r:id="rId41"/>
    <p:sldId id="299" r:id="rId42"/>
    <p:sldId id="304" r:id="rId43"/>
    <p:sldId id="305" r:id="rId44"/>
    <p:sldId id="306" r:id="rId45"/>
    <p:sldId id="311" r:id="rId46"/>
    <p:sldId id="312" r:id="rId47"/>
    <p:sldId id="308" r:id="rId48"/>
    <p:sldId id="309" r:id="rId49"/>
    <p:sldId id="582" r:id="rId50"/>
    <p:sldId id="583" r:id="rId51"/>
    <p:sldId id="584" r:id="rId52"/>
    <p:sldId id="585" r:id="rId53"/>
    <p:sldId id="426" r:id="rId54"/>
    <p:sldId id="313" r:id="rId55"/>
    <p:sldId id="314" r:id="rId56"/>
    <p:sldId id="315" r:id="rId57"/>
    <p:sldId id="316" r:id="rId58"/>
    <p:sldId id="317" r:id="rId59"/>
    <p:sldId id="318" r:id="rId60"/>
    <p:sldId id="319" r:id="rId61"/>
    <p:sldId id="320" r:id="rId62"/>
    <p:sldId id="321" r:id="rId63"/>
    <p:sldId id="560" r:id="rId64"/>
    <p:sldId id="570" r:id="rId65"/>
    <p:sldId id="569" r:id="rId66"/>
    <p:sldId id="571" r:id="rId67"/>
    <p:sldId id="575" r:id="rId68"/>
    <p:sldId id="428" r:id="rId69"/>
    <p:sldId id="577" r:id="rId70"/>
    <p:sldId id="310" r:id="rId71"/>
    <p:sldId id="323" r:id="rId72"/>
    <p:sldId id="324" r:id="rId73"/>
    <p:sldId id="325" r:id="rId74"/>
    <p:sldId id="326" r:id="rId75"/>
    <p:sldId id="327" r:id="rId76"/>
    <p:sldId id="328" r:id="rId77"/>
    <p:sldId id="329" r:id="rId78"/>
    <p:sldId id="330" r:id="rId79"/>
    <p:sldId id="331" r:id="rId80"/>
    <p:sldId id="332" r:id="rId81"/>
    <p:sldId id="427" r:id="rId82"/>
    <p:sldId id="429" r:id="rId83"/>
    <p:sldId id="430" r:id="rId84"/>
    <p:sldId id="431" r:id="rId85"/>
    <p:sldId id="432" r:id="rId86"/>
    <p:sldId id="433" r:id="rId87"/>
    <p:sldId id="437" r:id="rId88"/>
    <p:sldId id="438" r:id="rId89"/>
    <p:sldId id="434" r:id="rId90"/>
    <p:sldId id="435" r:id="rId91"/>
    <p:sldId id="436" r:id="rId92"/>
    <p:sldId id="439" r:id="rId93"/>
    <p:sldId id="581" r:id="rId94"/>
    <p:sldId id="440" r:id="rId95"/>
    <p:sldId id="441" r:id="rId96"/>
    <p:sldId id="576" r:id="rId97"/>
    <p:sldId id="442" r:id="rId98"/>
    <p:sldId id="443" r:id="rId99"/>
    <p:sldId id="580" r:id="rId100"/>
    <p:sldId id="578" r:id="rId101"/>
    <p:sldId id="445" r:id="rId102"/>
    <p:sldId id="446" r:id="rId103"/>
    <p:sldId id="447" r:id="rId104"/>
    <p:sldId id="448" r:id="rId105"/>
    <p:sldId id="449" r:id="rId106"/>
    <p:sldId id="450" r:id="rId107"/>
    <p:sldId id="451" r:id="rId108"/>
    <p:sldId id="452" r:id="rId109"/>
    <p:sldId id="453" r:id="rId110"/>
    <p:sldId id="454" r:id="rId111"/>
    <p:sldId id="455" r:id="rId112"/>
    <p:sldId id="456" r:id="rId113"/>
    <p:sldId id="457" r:id="rId114"/>
    <p:sldId id="458" r:id="rId115"/>
    <p:sldId id="459" r:id="rId116"/>
    <p:sldId id="460" r:id="rId117"/>
    <p:sldId id="461" r:id="rId118"/>
    <p:sldId id="462" r:id="rId119"/>
    <p:sldId id="463" r:id="rId120"/>
    <p:sldId id="464" r:id="rId121"/>
    <p:sldId id="465" r:id="rId122"/>
    <p:sldId id="466" r:id="rId123"/>
    <p:sldId id="467" r:id="rId124"/>
    <p:sldId id="468" r:id="rId125"/>
    <p:sldId id="469" r:id="rId126"/>
    <p:sldId id="470" r:id="rId127"/>
    <p:sldId id="471" r:id="rId128"/>
    <p:sldId id="472" r:id="rId129"/>
    <p:sldId id="473" r:id="rId130"/>
    <p:sldId id="474" r:id="rId131"/>
    <p:sldId id="475" r:id="rId132"/>
    <p:sldId id="476" r:id="rId133"/>
    <p:sldId id="477" r:id="rId134"/>
    <p:sldId id="478" r:id="rId135"/>
    <p:sldId id="479" r:id="rId136"/>
    <p:sldId id="480" r:id="rId137"/>
    <p:sldId id="481" r:id="rId138"/>
    <p:sldId id="482" r:id="rId139"/>
    <p:sldId id="483" r:id="rId140"/>
    <p:sldId id="484" r:id="rId141"/>
    <p:sldId id="485" r:id="rId142"/>
    <p:sldId id="486" r:id="rId143"/>
    <p:sldId id="487" r:id="rId144"/>
    <p:sldId id="488" r:id="rId145"/>
    <p:sldId id="489" r:id="rId146"/>
    <p:sldId id="490" r:id="rId147"/>
    <p:sldId id="491" r:id="rId148"/>
    <p:sldId id="492" r:id="rId149"/>
    <p:sldId id="493" r:id="rId150"/>
    <p:sldId id="494" r:id="rId151"/>
    <p:sldId id="495" r:id="rId152"/>
    <p:sldId id="496" r:id="rId153"/>
    <p:sldId id="497" r:id="rId154"/>
    <p:sldId id="498" r:id="rId155"/>
    <p:sldId id="499" r:id="rId156"/>
    <p:sldId id="500" r:id="rId157"/>
    <p:sldId id="501" r:id="rId158"/>
    <p:sldId id="502" r:id="rId159"/>
    <p:sldId id="503" r:id="rId160"/>
    <p:sldId id="504" r:id="rId161"/>
    <p:sldId id="505" r:id="rId162"/>
    <p:sldId id="506" r:id="rId163"/>
    <p:sldId id="507" r:id="rId164"/>
    <p:sldId id="508" r:id="rId165"/>
    <p:sldId id="509" r:id="rId166"/>
    <p:sldId id="510" r:id="rId167"/>
    <p:sldId id="511" r:id="rId168"/>
    <p:sldId id="512" r:id="rId169"/>
    <p:sldId id="513" r:id="rId170"/>
    <p:sldId id="514" r:id="rId171"/>
    <p:sldId id="515" r:id="rId172"/>
    <p:sldId id="516" r:id="rId173"/>
    <p:sldId id="517" r:id="rId174"/>
    <p:sldId id="518" r:id="rId175"/>
    <p:sldId id="519" r:id="rId176"/>
    <p:sldId id="520" r:id="rId177"/>
    <p:sldId id="521" r:id="rId178"/>
    <p:sldId id="522" r:id="rId179"/>
    <p:sldId id="523" r:id="rId180"/>
    <p:sldId id="524" r:id="rId181"/>
    <p:sldId id="525" r:id="rId182"/>
    <p:sldId id="526" r:id="rId183"/>
    <p:sldId id="527" r:id="rId184"/>
    <p:sldId id="528" r:id="rId185"/>
    <p:sldId id="529" r:id="rId186"/>
    <p:sldId id="530" r:id="rId187"/>
    <p:sldId id="531" r:id="rId188"/>
    <p:sldId id="532" r:id="rId189"/>
    <p:sldId id="533" r:id="rId190"/>
    <p:sldId id="534" r:id="rId191"/>
    <p:sldId id="535" r:id="rId192"/>
    <p:sldId id="536" r:id="rId193"/>
    <p:sldId id="537" r:id="rId194"/>
    <p:sldId id="538" r:id="rId195"/>
    <p:sldId id="539" r:id="rId196"/>
    <p:sldId id="540" r:id="rId197"/>
    <p:sldId id="541" r:id="rId198"/>
    <p:sldId id="542" r:id="rId199"/>
    <p:sldId id="543" r:id="rId200"/>
    <p:sldId id="544" r:id="rId201"/>
    <p:sldId id="545" r:id="rId202"/>
    <p:sldId id="546" r:id="rId203"/>
    <p:sldId id="547" r:id="rId204"/>
    <p:sldId id="548" r:id="rId205"/>
    <p:sldId id="549" r:id="rId206"/>
    <p:sldId id="550" r:id="rId207"/>
    <p:sldId id="551" r:id="rId208"/>
    <p:sldId id="552" r:id="rId209"/>
    <p:sldId id="553" r:id="rId210"/>
    <p:sldId id="554" r:id="rId211"/>
    <p:sldId id="555" r:id="rId212"/>
    <p:sldId id="556" r:id="rId213"/>
    <p:sldId id="557" r:id="rId2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 Boyle" initials="JB"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0C9D1"/>
    <a:srgbClr val="FF0066"/>
    <a:srgbClr val="FFFFFF"/>
    <a:srgbClr val="DBDBDB"/>
    <a:srgbClr val="000000"/>
    <a:srgbClr val="CC99FF"/>
    <a:srgbClr val="008080"/>
    <a:srgbClr val="FC808C"/>
    <a:srgbClr val="DB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9" autoAdjust="0"/>
    <p:restoredTop sz="96712" autoAdjust="0"/>
  </p:normalViewPr>
  <p:slideViewPr>
    <p:cSldViewPr>
      <p:cViewPr varScale="1">
        <p:scale>
          <a:sx n="87" d="100"/>
          <a:sy n="87" d="100"/>
        </p:scale>
        <p:origin x="1107" y="39"/>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commentAuthors" Target="commentAuthor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OE\Documents\My%20Business\Salient\PM%20101\PM%20COURSE\2016%20Mar-Jul-Sep\2016%20Space%20FYD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Space</a:t>
            </a:r>
            <a:r>
              <a:rPr lang="en-US" baseline="0"/>
              <a:t> Budget*</a:t>
            </a:r>
            <a:endParaRPr lang="en-US"/>
          </a:p>
        </c:rich>
      </c:tx>
      <c:overlay val="0"/>
    </c:title>
    <c:autoTitleDeleted val="0"/>
    <c:plotArea>
      <c:layout/>
      <c:areaChart>
        <c:grouping val="stacked"/>
        <c:varyColors val="0"/>
        <c:ser>
          <c:idx val="1"/>
          <c:order val="0"/>
          <c:tx>
            <c:v>GPS</c:v>
          </c:tx>
          <c:cat>
            <c:numRef>
              <c:f>Sheet1!$D$2:$J$2</c:f>
              <c:numCache>
                <c:formatCode>General</c:formatCode>
                <c:ptCount val="7"/>
                <c:pt idx="0">
                  <c:v>2015</c:v>
                </c:pt>
                <c:pt idx="1">
                  <c:v>2016</c:v>
                </c:pt>
                <c:pt idx="2">
                  <c:v>2017</c:v>
                </c:pt>
                <c:pt idx="3">
                  <c:v>2018</c:v>
                </c:pt>
                <c:pt idx="4">
                  <c:v>2019</c:v>
                </c:pt>
                <c:pt idx="5">
                  <c:v>2020</c:v>
                </c:pt>
                <c:pt idx="6">
                  <c:v>2021</c:v>
                </c:pt>
              </c:numCache>
            </c:numRef>
          </c:cat>
          <c:val>
            <c:numRef>
              <c:f>Sheet1!$D$6:$J$6</c:f>
              <c:numCache>
                <c:formatCode>0.0</c:formatCode>
                <c:ptCount val="7"/>
                <c:pt idx="0" formatCode="#,##0.00">
                  <c:v>1051.5999999999999</c:v>
                </c:pt>
                <c:pt idx="1">
                  <c:v>938</c:v>
                </c:pt>
                <c:pt idx="2" formatCode="General">
                  <c:v>966.14</c:v>
                </c:pt>
                <c:pt idx="3" formatCode="General">
                  <c:v>995.12419999999997</c:v>
                </c:pt>
                <c:pt idx="4" formatCode="General">
                  <c:v>1024.977926</c:v>
                </c:pt>
                <c:pt idx="5" formatCode="General">
                  <c:v>1055.7272637799999</c:v>
                </c:pt>
                <c:pt idx="6" formatCode="General">
                  <c:v>1087.3990816933999</c:v>
                </c:pt>
              </c:numCache>
            </c:numRef>
          </c:val>
          <c:extLst>
            <c:ext xmlns:c16="http://schemas.microsoft.com/office/drawing/2014/chart" uri="{C3380CC4-5D6E-409C-BE32-E72D297353CC}">
              <c16:uniqueId val="{00000000-032F-4912-BB01-437705B785D8}"/>
            </c:ext>
          </c:extLst>
        </c:ser>
        <c:ser>
          <c:idx val="0"/>
          <c:order val="1"/>
          <c:tx>
            <c:v>AEHF</c:v>
          </c:tx>
          <c:spPr>
            <a:ln w="25400">
              <a:noFill/>
            </a:ln>
          </c:spPr>
          <c:cat>
            <c:numRef>
              <c:f>Sheet1!$D$2:$J$2</c:f>
              <c:numCache>
                <c:formatCode>General</c:formatCode>
                <c:ptCount val="7"/>
                <c:pt idx="0">
                  <c:v>2015</c:v>
                </c:pt>
                <c:pt idx="1">
                  <c:v>2016</c:v>
                </c:pt>
                <c:pt idx="2">
                  <c:v>2017</c:v>
                </c:pt>
                <c:pt idx="3">
                  <c:v>2018</c:v>
                </c:pt>
                <c:pt idx="4">
                  <c:v>2019</c:v>
                </c:pt>
                <c:pt idx="5">
                  <c:v>2020</c:v>
                </c:pt>
                <c:pt idx="6">
                  <c:v>2021</c:v>
                </c:pt>
              </c:numCache>
            </c:numRef>
          </c:cat>
          <c:val>
            <c:numRef>
              <c:f>Sheet1!$D$5:$J$5</c:f>
              <c:numCache>
                <c:formatCode>0.0</c:formatCode>
                <c:ptCount val="7"/>
                <c:pt idx="0" formatCode="General">
                  <c:v>607.5</c:v>
                </c:pt>
                <c:pt idx="1">
                  <c:v>561</c:v>
                </c:pt>
                <c:pt idx="2" formatCode="General">
                  <c:v>577.83000000000004</c:v>
                </c:pt>
                <c:pt idx="3" formatCode="General">
                  <c:v>595.16489999999999</c:v>
                </c:pt>
                <c:pt idx="4" formatCode="General">
                  <c:v>613.01984700000003</c:v>
                </c:pt>
                <c:pt idx="5" formatCode="General">
                  <c:v>631.41044240999997</c:v>
                </c:pt>
                <c:pt idx="6" formatCode="General">
                  <c:v>650.35275568229997</c:v>
                </c:pt>
              </c:numCache>
            </c:numRef>
          </c:val>
          <c:extLst>
            <c:ext xmlns:c16="http://schemas.microsoft.com/office/drawing/2014/chart" uri="{C3380CC4-5D6E-409C-BE32-E72D297353CC}">
              <c16:uniqueId val="{00000001-032F-4912-BB01-437705B785D8}"/>
            </c:ext>
          </c:extLst>
        </c:ser>
        <c:ser>
          <c:idx val="2"/>
          <c:order val="2"/>
          <c:tx>
            <c:v>SBIRS</c:v>
          </c:tx>
          <c:spPr>
            <a:ln w="25400">
              <a:noFill/>
            </a:ln>
          </c:spPr>
          <c:cat>
            <c:numRef>
              <c:f>Sheet1!$D$2:$J$2</c:f>
              <c:numCache>
                <c:formatCode>General</c:formatCode>
                <c:ptCount val="7"/>
                <c:pt idx="0">
                  <c:v>2015</c:v>
                </c:pt>
                <c:pt idx="1">
                  <c:v>2016</c:v>
                </c:pt>
                <c:pt idx="2">
                  <c:v>2017</c:v>
                </c:pt>
                <c:pt idx="3">
                  <c:v>2018</c:v>
                </c:pt>
                <c:pt idx="4">
                  <c:v>2019</c:v>
                </c:pt>
                <c:pt idx="5">
                  <c:v>2020</c:v>
                </c:pt>
                <c:pt idx="6">
                  <c:v>2021</c:v>
                </c:pt>
              </c:numCache>
            </c:numRef>
          </c:cat>
          <c:val>
            <c:numRef>
              <c:f>Sheet1!$D$7:$J$7</c:f>
              <c:numCache>
                <c:formatCode>0.0</c:formatCode>
                <c:ptCount val="7"/>
                <c:pt idx="0" formatCode="General">
                  <c:v>796.4</c:v>
                </c:pt>
                <c:pt idx="1">
                  <c:v>745</c:v>
                </c:pt>
                <c:pt idx="2" formatCode="General">
                  <c:v>767.35</c:v>
                </c:pt>
                <c:pt idx="3" formatCode="General">
                  <c:v>790.37049999999999</c:v>
                </c:pt>
                <c:pt idx="4" formatCode="General">
                  <c:v>814.08161499999994</c:v>
                </c:pt>
                <c:pt idx="5" formatCode="General">
                  <c:v>838.50406344999999</c:v>
                </c:pt>
                <c:pt idx="6" formatCode="General">
                  <c:v>863.65918535349999</c:v>
                </c:pt>
              </c:numCache>
            </c:numRef>
          </c:val>
          <c:extLst>
            <c:ext xmlns:c16="http://schemas.microsoft.com/office/drawing/2014/chart" uri="{C3380CC4-5D6E-409C-BE32-E72D297353CC}">
              <c16:uniqueId val="{00000002-032F-4912-BB01-437705B785D8}"/>
            </c:ext>
          </c:extLst>
        </c:ser>
        <c:ser>
          <c:idx val="3"/>
          <c:order val="3"/>
          <c:tx>
            <c:v>EELV</c:v>
          </c:tx>
          <c:spPr>
            <a:ln w="25400">
              <a:noFill/>
            </a:ln>
          </c:spPr>
          <c:cat>
            <c:numRef>
              <c:f>Sheet1!$D$2:$J$2</c:f>
              <c:numCache>
                <c:formatCode>General</c:formatCode>
                <c:ptCount val="7"/>
                <c:pt idx="0">
                  <c:v>2015</c:v>
                </c:pt>
                <c:pt idx="1">
                  <c:v>2016</c:v>
                </c:pt>
                <c:pt idx="2">
                  <c:v>2017</c:v>
                </c:pt>
                <c:pt idx="3">
                  <c:v>2018</c:v>
                </c:pt>
                <c:pt idx="4">
                  <c:v>2019</c:v>
                </c:pt>
                <c:pt idx="5">
                  <c:v>2020</c:v>
                </c:pt>
                <c:pt idx="6">
                  <c:v>2021</c:v>
                </c:pt>
              </c:numCache>
            </c:numRef>
          </c:cat>
          <c:val>
            <c:numRef>
              <c:f>Sheet1!$D$13:$J$13</c:f>
              <c:numCache>
                <c:formatCode>0.0</c:formatCode>
                <c:ptCount val="7"/>
                <c:pt idx="0" formatCode="General">
                  <c:v>1428.7</c:v>
                </c:pt>
                <c:pt idx="1">
                  <c:v>1445</c:v>
                </c:pt>
                <c:pt idx="2" formatCode="General">
                  <c:v>1488.35</c:v>
                </c:pt>
                <c:pt idx="3" formatCode="General">
                  <c:v>1533.0004999999999</c:v>
                </c:pt>
                <c:pt idx="4" formatCode="General">
                  <c:v>1578.990515</c:v>
                </c:pt>
                <c:pt idx="5" formatCode="General">
                  <c:v>1626.36023045</c:v>
                </c:pt>
                <c:pt idx="6" formatCode="General">
                  <c:v>1675.1510373635001</c:v>
                </c:pt>
              </c:numCache>
            </c:numRef>
          </c:val>
          <c:extLst>
            <c:ext xmlns:c16="http://schemas.microsoft.com/office/drawing/2014/chart" uri="{C3380CC4-5D6E-409C-BE32-E72D297353CC}">
              <c16:uniqueId val="{00000003-032F-4912-BB01-437705B785D8}"/>
            </c:ext>
          </c:extLst>
        </c:ser>
        <c:ser>
          <c:idx val="4"/>
          <c:order val="4"/>
          <c:tx>
            <c:v>WGS</c:v>
          </c:tx>
          <c:spPr>
            <a:ln w="25400">
              <a:noFill/>
            </a:ln>
          </c:spPr>
          <c:cat>
            <c:numRef>
              <c:f>Sheet1!$D$2:$J$2</c:f>
              <c:numCache>
                <c:formatCode>General</c:formatCode>
                <c:ptCount val="7"/>
                <c:pt idx="0">
                  <c:v>2015</c:v>
                </c:pt>
                <c:pt idx="1">
                  <c:v>2016</c:v>
                </c:pt>
                <c:pt idx="2">
                  <c:v>2017</c:v>
                </c:pt>
                <c:pt idx="3">
                  <c:v>2018</c:v>
                </c:pt>
                <c:pt idx="4">
                  <c:v>2019</c:v>
                </c:pt>
                <c:pt idx="5">
                  <c:v>2020</c:v>
                </c:pt>
                <c:pt idx="6">
                  <c:v>2021</c:v>
                </c:pt>
              </c:numCache>
            </c:numRef>
          </c:cat>
          <c:val>
            <c:numRef>
              <c:f>Sheet1!$D$8:$J$8</c:f>
              <c:numCache>
                <c:formatCode>General</c:formatCode>
                <c:ptCount val="7"/>
                <c:pt idx="0">
                  <c:v>67.5</c:v>
                </c:pt>
                <c:pt idx="1">
                  <c:v>69.525000000000006</c:v>
                </c:pt>
                <c:pt idx="2">
                  <c:v>71.61075000000001</c:v>
                </c:pt>
                <c:pt idx="3">
                  <c:v>73.759072500000016</c:v>
                </c:pt>
                <c:pt idx="4">
                  <c:v>75.971844675000014</c:v>
                </c:pt>
                <c:pt idx="5">
                  <c:v>78.251000015250014</c:v>
                </c:pt>
                <c:pt idx="6">
                  <c:v>80.59853001570751</c:v>
                </c:pt>
              </c:numCache>
            </c:numRef>
          </c:val>
          <c:extLst>
            <c:ext xmlns:c16="http://schemas.microsoft.com/office/drawing/2014/chart" uri="{C3380CC4-5D6E-409C-BE32-E72D297353CC}">
              <c16:uniqueId val="{00000004-032F-4912-BB01-437705B785D8}"/>
            </c:ext>
          </c:extLst>
        </c:ser>
        <c:ser>
          <c:idx val="5"/>
          <c:order val="5"/>
          <c:tx>
            <c:v>Wx FO</c:v>
          </c:tx>
          <c:spPr>
            <a:ln w="25400">
              <a:noFill/>
            </a:ln>
          </c:spPr>
          <c:cat>
            <c:numRef>
              <c:f>Sheet1!$D$2:$J$2</c:f>
              <c:numCache>
                <c:formatCode>General</c:formatCode>
                <c:ptCount val="7"/>
                <c:pt idx="0">
                  <c:v>2015</c:v>
                </c:pt>
                <c:pt idx="1">
                  <c:v>2016</c:v>
                </c:pt>
                <c:pt idx="2">
                  <c:v>2017</c:v>
                </c:pt>
                <c:pt idx="3">
                  <c:v>2018</c:v>
                </c:pt>
                <c:pt idx="4">
                  <c:v>2019</c:v>
                </c:pt>
                <c:pt idx="5">
                  <c:v>2020</c:v>
                </c:pt>
                <c:pt idx="6">
                  <c:v>2021</c:v>
                </c:pt>
              </c:numCache>
            </c:numRef>
          </c:cat>
          <c:val>
            <c:numRef>
              <c:f>Sheet1!$D$9:$J$9</c:f>
              <c:numCache>
                <c:formatCode>General</c:formatCode>
                <c:ptCount val="7"/>
                <c:pt idx="0">
                  <c:v>39.9</c:v>
                </c:pt>
                <c:pt idx="1">
                  <c:v>41.097000000000001</c:v>
                </c:pt>
                <c:pt idx="2">
                  <c:v>42.329909999999998</c:v>
                </c:pt>
                <c:pt idx="3">
                  <c:v>43.599807299999995</c:v>
                </c:pt>
                <c:pt idx="4">
                  <c:v>44.907801518999996</c:v>
                </c:pt>
                <c:pt idx="5">
                  <c:v>46.255035564569994</c:v>
                </c:pt>
                <c:pt idx="6">
                  <c:v>47.642686631507097</c:v>
                </c:pt>
              </c:numCache>
            </c:numRef>
          </c:val>
          <c:extLst>
            <c:ext xmlns:c16="http://schemas.microsoft.com/office/drawing/2014/chart" uri="{C3380CC4-5D6E-409C-BE32-E72D297353CC}">
              <c16:uniqueId val="{00000005-032F-4912-BB01-437705B785D8}"/>
            </c:ext>
          </c:extLst>
        </c:ser>
        <c:ser>
          <c:idx val="6"/>
          <c:order val="6"/>
          <c:tx>
            <c:v>JSpOC</c:v>
          </c:tx>
          <c:spPr>
            <a:ln w="25400">
              <a:noFill/>
            </a:ln>
          </c:spPr>
          <c:cat>
            <c:numRef>
              <c:f>Sheet1!$D$2:$J$2</c:f>
              <c:numCache>
                <c:formatCode>General</c:formatCode>
                <c:ptCount val="7"/>
                <c:pt idx="0">
                  <c:v>2015</c:v>
                </c:pt>
                <c:pt idx="1">
                  <c:v>2016</c:v>
                </c:pt>
                <c:pt idx="2">
                  <c:v>2017</c:v>
                </c:pt>
                <c:pt idx="3">
                  <c:v>2018</c:v>
                </c:pt>
                <c:pt idx="4">
                  <c:v>2019</c:v>
                </c:pt>
                <c:pt idx="5">
                  <c:v>2020</c:v>
                </c:pt>
                <c:pt idx="6">
                  <c:v>2021</c:v>
                </c:pt>
              </c:numCache>
            </c:numRef>
          </c:cat>
          <c:val>
            <c:numRef>
              <c:f>Sheet1!$D$11:$J$11</c:f>
              <c:numCache>
                <c:formatCode>General</c:formatCode>
                <c:ptCount val="7"/>
                <c:pt idx="0">
                  <c:v>73.8</c:v>
                </c:pt>
                <c:pt idx="1">
                  <c:v>76.013999999999996</c:v>
                </c:pt>
                <c:pt idx="2">
                  <c:v>78.294420000000002</c:v>
                </c:pt>
                <c:pt idx="3">
                  <c:v>80.643252599999997</c:v>
                </c:pt>
                <c:pt idx="4">
                  <c:v>83.062550177999995</c:v>
                </c:pt>
                <c:pt idx="5">
                  <c:v>85.554426683339997</c:v>
                </c:pt>
                <c:pt idx="6">
                  <c:v>88.121059483840199</c:v>
                </c:pt>
              </c:numCache>
            </c:numRef>
          </c:val>
          <c:extLst>
            <c:ext xmlns:c16="http://schemas.microsoft.com/office/drawing/2014/chart" uri="{C3380CC4-5D6E-409C-BE32-E72D297353CC}">
              <c16:uniqueId val="{00000006-032F-4912-BB01-437705B785D8}"/>
            </c:ext>
          </c:extLst>
        </c:ser>
        <c:dLbls>
          <c:showLegendKey val="0"/>
          <c:showVal val="0"/>
          <c:showCatName val="0"/>
          <c:showSerName val="0"/>
          <c:showPercent val="0"/>
          <c:showBubbleSize val="0"/>
        </c:dLbls>
        <c:axId val="123501568"/>
        <c:axId val="123503360"/>
      </c:areaChart>
      <c:catAx>
        <c:axId val="123501568"/>
        <c:scaling>
          <c:orientation val="minMax"/>
        </c:scaling>
        <c:delete val="0"/>
        <c:axPos val="b"/>
        <c:title>
          <c:tx>
            <c:rich>
              <a:bodyPr/>
              <a:lstStyle/>
              <a:p>
                <a:pPr>
                  <a:defRPr/>
                </a:pPr>
                <a:r>
                  <a:rPr lang="en-US"/>
                  <a:t>Fiscal Year</a:t>
                </a:r>
              </a:p>
            </c:rich>
          </c:tx>
          <c:overlay val="0"/>
        </c:title>
        <c:numFmt formatCode="General" sourceLinked="1"/>
        <c:majorTickMark val="none"/>
        <c:minorTickMark val="none"/>
        <c:tickLblPos val="nextTo"/>
        <c:crossAx val="123503360"/>
        <c:crosses val="autoZero"/>
        <c:auto val="1"/>
        <c:lblAlgn val="ctr"/>
        <c:lblOffset val="100"/>
        <c:noMultiLvlLbl val="0"/>
      </c:catAx>
      <c:valAx>
        <c:axId val="123503360"/>
        <c:scaling>
          <c:orientation val="minMax"/>
        </c:scaling>
        <c:delete val="0"/>
        <c:axPos val="l"/>
        <c:majorGridlines/>
        <c:minorGridlines/>
        <c:title>
          <c:tx>
            <c:rich>
              <a:bodyPr/>
              <a:lstStyle/>
              <a:p>
                <a:pPr>
                  <a:defRPr/>
                </a:pPr>
                <a:r>
                  <a:rPr lang="en-US"/>
                  <a:t>Dollars</a:t>
                </a:r>
                <a:r>
                  <a:rPr lang="en-US" baseline="0"/>
                  <a:t>  $ ((Millions)</a:t>
                </a:r>
              </a:p>
              <a:p>
                <a:pPr>
                  <a:defRPr/>
                </a:pPr>
                <a:endParaRPr lang="en-US"/>
              </a:p>
            </c:rich>
          </c:tx>
          <c:overlay val="0"/>
        </c:title>
        <c:numFmt formatCode="#,##0.00" sourceLinked="1"/>
        <c:majorTickMark val="none"/>
        <c:minorTickMark val="none"/>
        <c:tickLblPos val="nextTo"/>
        <c:crossAx val="123501568"/>
        <c:crosses val="autoZero"/>
        <c:crossBetween val="midCat"/>
      </c:valAx>
    </c:plotArea>
    <c:legend>
      <c:legendPos val="r"/>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image" Target="../media/image16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34286C-C12E-4673-A0BA-E4B959A1BAB3}" type="datetimeFigureOut">
              <a:rPr lang="en-US" smtClean="0"/>
              <a:t>1/31/2017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A8D18F-B556-4550-BF3C-C5485E4B110D}" type="slidenum">
              <a:rPr lang="en-US" smtClean="0"/>
              <a:t>‹#›</a:t>
            </a:fld>
            <a:endParaRPr lang="en-US"/>
          </a:p>
        </p:txBody>
      </p:sp>
    </p:spTree>
    <p:extLst>
      <p:ext uri="{BB962C8B-B14F-4D97-AF65-F5344CB8AC3E}">
        <p14:creationId xmlns:p14="http://schemas.microsoft.com/office/powerpoint/2010/main" val="99102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en.wikipedia.org/wiki/Chairman_of_the_Joint_Chiefs_of_Staff" TargetMode="External"/><Relationship Id="rId3" Type="http://schemas.openxmlformats.org/officeDocument/2006/relationships/hyperlink" Target="http://en.wikipedia.org/wiki/Appropriation_(law)" TargetMode="External"/><Relationship Id="rId7" Type="http://schemas.openxmlformats.org/officeDocument/2006/relationships/hyperlink" Target="http://en.wikipedia.org/wiki/United_States_Secretary_of_Defens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en.wikipedia.org/wiki/Unified_Combatant_Command" TargetMode="External"/><Relationship Id="rId11" Type="http://schemas.openxmlformats.org/officeDocument/2006/relationships/hyperlink" Target="http://en.wikipedia.org/wiki/Goldwater%E2%80%93Nichols_Act" TargetMode="External"/><Relationship Id="rId5" Type="http://schemas.openxmlformats.org/officeDocument/2006/relationships/hyperlink" Target="http://en.wikipedia.org/wiki/Under_Secretary_of_Defense_for_Acquisition" TargetMode="External"/><Relationship Id="rId10" Type="http://schemas.openxmlformats.org/officeDocument/2006/relationships/hyperlink" Target="http://en.wikipedia.org/wiki/Joint_Chiefs_of_Staff" TargetMode="External"/><Relationship Id="rId4" Type="http://schemas.openxmlformats.org/officeDocument/2006/relationships/hyperlink" Target="http://en.wikipedia.org/wiki/United_States_Congress" TargetMode="External"/><Relationship Id="rId9" Type="http://schemas.openxmlformats.org/officeDocument/2006/relationships/hyperlink" Target="http://en.wikipedia.org/wiki/Packard_Commission#cite_note-3"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ki/Agile_software_development" TargetMode="External"/><Relationship Id="rId7" Type="http://schemas.openxmlformats.org/officeDocument/2006/relationships/hyperlink" Target="https://en.wikipedia.org/wiki/Empirical"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Wikipedia:MOSQUOTE" TargetMode="External"/><Relationship Id="rId4" Type="http://schemas.openxmlformats.org/officeDocument/2006/relationships/hyperlink" Target="https://en.wikipedia.org/wiki/Holism"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entrepreneur.com/article/238472"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www.fastcompany.com/3027135/lessons-learned/inside-the-pixar-braintrust" TargetMode="External"/><Relationship Id="rId5" Type="http://schemas.openxmlformats.org/officeDocument/2006/relationships/hyperlink" Target="http://www.entrepreneur.com/article/239137" TargetMode="External"/><Relationship Id="rId4" Type="http://schemas.openxmlformats.org/officeDocument/2006/relationships/hyperlink" Target="https://gettingreal.37signals.com/ch03_Embrace_Constraints.php"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p:txBody>
          <a:bodyPr wrap="square" numCol="1" anchor="t" anchorCtr="0" compatLnSpc="1">
            <a:prstTxWarp prst="textNoShape">
              <a:avLst/>
            </a:prstTxWarp>
            <a:normAutofit/>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187A1011-B2A9-49A9-B90C-7541A14DC903}" type="slidenum">
              <a:rPr lang="en-US" smtClean="0"/>
              <a:pPr>
                <a:defRPr/>
              </a:pPr>
              <a:t>2</a:t>
            </a:fld>
            <a:endParaRPr lang="en-US" dirty="0"/>
          </a:p>
        </p:txBody>
      </p:sp>
    </p:spTree>
    <p:extLst>
      <p:ext uri="{BB962C8B-B14F-4D97-AF65-F5344CB8AC3E}">
        <p14:creationId xmlns:p14="http://schemas.microsoft.com/office/powerpoint/2010/main" val="3430342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Instructors will lead the class through development, management and delivery of an SMC Space</a:t>
            </a:r>
            <a:r>
              <a:rPr lang="en-US" baseline="0" dirty="0"/>
              <a:t> program</a:t>
            </a:r>
            <a:r>
              <a:rPr lang="en-US" dirty="0"/>
              <a:t> as a way to reinforce course concepts</a:t>
            </a:r>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15</a:t>
            </a:fld>
            <a:endParaRPr lang="en-US" dirty="0"/>
          </a:p>
        </p:txBody>
      </p:sp>
    </p:spTree>
    <p:extLst>
      <p:ext uri="{BB962C8B-B14F-4D97-AF65-F5344CB8AC3E}">
        <p14:creationId xmlns:p14="http://schemas.microsoft.com/office/powerpoint/2010/main" val="6102937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Grp="1" noChangeArrowheads="1"/>
          </p:cNvSpPr>
          <p:nvPr>
            <p:ph type="sldNum" sz="quarter" idx="5"/>
          </p:nvPr>
        </p:nvSpPr>
        <p:spPr>
          <a:noFill/>
        </p:spPr>
        <p:txBody>
          <a:bodyPr/>
          <a:lstStyle/>
          <a:p>
            <a:fld id="{91A0D13A-D855-4131-B1E5-D66B5B46281A}" type="slidenum">
              <a:rPr lang="en-US" smtClean="0">
                <a:solidFill>
                  <a:prstClr val="black"/>
                </a:solidFill>
              </a:rPr>
              <a:pPr/>
              <a:t>133</a:t>
            </a:fld>
            <a:endParaRPr lang="en-US" dirty="0">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9080517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Grp="1" noChangeArrowheads="1"/>
          </p:cNvSpPr>
          <p:nvPr>
            <p:ph type="sldNum" sz="quarter" idx="5"/>
          </p:nvPr>
        </p:nvSpPr>
        <p:spPr>
          <a:noFill/>
        </p:spPr>
        <p:txBody>
          <a:bodyPr/>
          <a:lstStyle/>
          <a:p>
            <a:fld id="{91A0D13A-D855-4131-B1E5-D66B5B46281A}" type="slidenum">
              <a:rPr lang="en-US" smtClean="0">
                <a:solidFill>
                  <a:prstClr val="black"/>
                </a:solidFill>
              </a:rPr>
              <a:pPr/>
              <a:t>134</a:t>
            </a:fld>
            <a:endParaRPr lang="en-US" dirty="0">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480460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Grp="1" noChangeArrowheads="1"/>
          </p:cNvSpPr>
          <p:nvPr>
            <p:ph type="sldNum" sz="quarter" idx="5"/>
          </p:nvPr>
        </p:nvSpPr>
        <p:spPr>
          <a:noFill/>
        </p:spPr>
        <p:txBody>
          <a:bodyPr/>
          <a:lstStyle/>
          <a:p>
            <a:fld id="{92044EA9-6EB1-41E7-81F6-2FCCBB497A11}" type="slidenum">
              <a:rPr lang="en-US" smtClean="0">
                <a:solidFill>
                  <a:prstClr val="black"/>
                </a:solidFill>
              </a:rPr>
              <a:pPr/>
              <a:t>135</a:t>
            </a:fld>
            <a:endParaRPr lang="en-US" dirty="0">
              <a:solidFill>
                <a:prstClr val="black"/>
              </a:solidFill>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1425110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82493D-817C-42EF-899D-C27EE72E84EC}" type="slidenum">
              <a:rPr lang="en-US" smtClean="0">
                <a:solidFill>
                  <a:prstClr val="black"/>
                </a:solidFill>
              </a:rPr>
              <a:pPr/>
              <a:t>136</a:t>
            </a:fld>
            <a:endParaRPr lang="en-US">
              <a:solidFill>
                <a:prstClr val="black"/>
              </a:solidFill>
            </a:endParaRPr>
          </a:p>
        </p:txBody>
      </p:sp>
    </p:spTree>
    <p:extLst>
      <p:ext uri="{BB962C8B-B14F-4D97-AF65-F5344CB8AC3E}">
        <p14:creationId xmlns:p14="http://schemas.microsoft.com/office/powerpoint/2010/main" val="16621099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82493D-817C-42EF-899D-C27EE72E84EC}" type="slidenum">
              <a:rPr lang="en-US" smtClean="0">
                <a:solidFill>
                  <a:prstClr val="black"/>
                </a:solidFill>
              </a:rPr>
              <a:pPr/>
              <a:t>137</a:t>
            </a:fld>
            <a:endParaRPr lang="en-US">
              <a:solidFill>
                <a:prstClr val="black"/>
              </a:solidFill>
            </a:endParaRPr>
          </a:p>
        </p:txBody>
      </p:sp>
    </p:spTree>
    <p:extLst>
      <p:ext uri="{BB962C8B-B14F-4D97-AF65-F5344CB8AC3E}">
        <p14:creationId xmlns:p14="http://schemas.microsoft.com/office/powerpoint/2010/main" val="22836481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p:cNvSpPr>
            <a:spLocks noGrp="1" noChangeArrowheads="1"/>
          </p:cNvSpPr>
          <p:nvPr>
            <p:ph type="sldNum" sz="quarter" idx="5"/>
          </p:nvPr>
        </p:nvSpPr>
        <p:spPr>
          <a:noFill/>
        </p:spPr>
        <p:txBody>
          <a:bodyPr/>
          <a:lstStyle/>
          <a:p>
            <a:fld id="{D7ABE8E2-A62D-4E8A-8E84-67A27DD7971B}" type="slidenum">
              <a:rPr lang="en-US" smtClean="0">
                <a:solidFill>
                  <a:prstClr val="black"/>
                </a:solidFill>
              </a:rPr>
              <a:pPr/>
              <a:t>138</a:t>
            </a:fld>
            <a:endParaRPr lang="en-US" dirty="0">
              <a:solidFill>
                <a:prstClr val="black"/>
              </a:solidFill>
            </a:endParaRPr>
          </a:p>
        </p:txBody>
      </p:sp>
      <p:sp>
        <p:nvSpPr>
          <p:cNvPr id="130051" name="Rectangle 2"/>
          <p:cNvSpPr>
            <a:spLocks noGrp="1" noRot="1" noChangeAspect="1" noChangeArrowheads="1" noTextEdit="1"/>
          </p:cNvSpPr>
          <p:nvPr>
            <p:ph type="sldImg"/>
          </p:nvPr>
        </p:nvSpPr>
        <p:spPr>
          <a:xfrm>
            <a:off x="1144588" y="685800"/>
            <a:ext cx="4572000" cy="3430588"/>
          </a:xfrm>
          <a:ln/>
        </p:spPr>
      </p:sp>
      <p:sp>
        <p:nvSpPr>
          <p:cNvPr id="5" name="Notes Placeholder 4"/>
          <p:cNvSpPr>
            <a:spLocks noGrp="1"/>
          </p:cNvSpPr>
          <p:nvPr>
            <p:ph type="body" sz="quarter" idx="10"/>
          </p:nvPr>
        </p:nvSpPr>
        <p:spPr/>
        <p:txBody>
          <a:bodyPr>
            <a:normAutofit/>
          </a:bodyPr>
          <a:lstStyle/>
          <a:p>
            <a:endParaRPr lang="en-US"/>
          </a:p>
        </p:txBody>
      </p:sp>
    </p:spTree>
    <p:extLst>
      <p:ext uri="{BB962C8B-B14F-4D97-AF65-F5344CB8AC3E}">
        <p14:creationId xmlns:p14="http://schemas.microsoft.com/office/powerpoint/2010/main" val="37572370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82493D-817C-42EF-899D-C27EE72E84EC}" type="slidenum">
              <a:rPr lang="en-US" smtClean="0">
                <a:solidFill>
                  <a:prstClr val="black"/>
                </a:solidFill>
              </a:rPr>
              <a:pPr/>
              <a:t>139</a:t>
            </a:fld>
            <a:endParaRPr lang="en-US">
              <a:solidFill>
                <a:prstClr val="black"/>
              </a:solidFill>
            </a:endParaRPr>
          </a:p>
        </p:txBody>
      </p:sp>
    </p:spTree>
    <p:extLst>
      <p:ext uri="{BB962C8B-B14F-4D97-AF65-F5344CB8AC3E}">
        <p14:creationId xmlns:p14="http://schemas.microsoft.com/office/powerpoint/2010/main" val="19418048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82493D-817C-42EF-899D-C27EE72E84EC}" type="slidenum">
              <a:rPr lang="en-US" smtClean="0">
                <a:solidFill>
                  <a:prstClr val="black"/>
                </a:solidFill>
              </a:rPr>
              <a:pPr/>
              <a:t>140</a:t>
            </a:fld>
            <a:endParaRPr lang="en-US">
              <a:solidFill>
                <a:prstClr val="black"/>
              </a:solidFill>
            </a:endParaRPr>
          </a:p>
        </p:txBody>
      </p:sp>
    </p:spTree>
    <p:extLst>
      <p:ext uri="{BB962C8B-B14F-4D97-AF65-F5344CB8AC3E}">
        <p14:creationId xmlns:p14="http://schemas.microsoft.com/office/powerpoint/2010/main" val="37066995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p:cNvSpPr>
            <a:spLocks noGrp="1" noChangeArrowheads="1"/>
          </p:cNvSpPr>
          <p:nvPr>
            <p:ph type="sldNum" sz="quarter" idx="5"/>
          </p:nvPr>
        </p:nvSpPr>
        <p:spPr>
          <a:noFill/>
        </p:spPr>
        <p:txBody>
          <a:bodyPr/>
          <a:lstStyle/>
          <a:p>
            <a:fld id="{F024A396-CB3C-420E-A53B-07B441D85F1D}" type="slidenum">
              <a:rPr lang="en-US" smtClean="0">
                <a:solidFill>
                  <a:prstClr val="black"/>
                </a:solidFill>
              </a:rPr>
              <a:pPr/>
              <a:t>141</a:t>
            </a:fld>
            <a:endParaRPr lang="en-US" dirty="0">
              <a:solidFill>
                <a:prstClr val="black"/>
              </a:solidFill>
            </a:endParaRPr>
          </a:p>
        </p:txBody>
      </p:sp>
      <p:sp>
        <p:nvSpPr>
          <p:cNvPr id="136195" name="Rectangle 2"/>
          <p:cNvSpPr>
            <a:spLocks noGrp="1" noRot="1" noChangeAspect="1" noChangeArrowheads="1" noTextEdit="1"/>
          </p:cNvSpPr>
          <p:nvPr>
            <p:ph type="sldImg"/>
          </p:nvPr>
        </p:nvSpPr>
        <p:spPr>
          <a:xfrm>
            <a:off x="1144588" y="685800"/>
            <a:ext cx="4572000" cy="3430588"/>
          </a:xfrm>
          <a:ln/>
        </p:spPr>
      </p:sp>
      <p:sp>
        <p:nvSpPr>
          <p:cNvPr id="5" name="Notes Placeholder 4"/>
          <p:cNvSpPr>
            <a:spLocks noGrp="1"/>
          </p:cNvSpPr>
          <p:nvPr>
            <p:ph type="body" sz="quarter" idx="10"/>
          </p:nvPr>
        </p:nvSpPr>
        <p:spPr/>
        <p:txBody>
          <a:bodyPr>
            <a:normAutofit/>
          </a:bodyPr>
          <a:lstStyle/>
          <a:p>
            <a:endParaRPr lang="en-US"/>
          </a:p>
        </p:txBody>
      </p:sp>
    </p:spTree>
    <p:extLst>
      <p:ext uri="{BB962C8B-B14F-4D97-AF65-F5344CB8AC3E}">
        <p14:creationId xmlns:p14="http://schemas.microsoft.com/office/powerpoint/2010/main" val="2478549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5"/>
          <p:cNvSpPr>
            <a:spLocks noGrp="1" noChangeArrowheads="1"/>
          </p:cNvSpPr>
          <p:nvPr>
            <p:ph type="sldNum" sz="quarter" idx="5"/>
          </p:nvPr>
        </p:nvSpPr>
        <p:spPr>
          <a:noFill/>
        </p:spPr>
        <p:txBody>
          <a:bodyPr/>
          <a:lstStyle/>
          <a:p>
            <a:fld id="{D3234B20-0082-431F-8FE1-6988425E9E50}" type="slidenum">
              <a:rPr lang="en-US" smtClean="0">
                <a:solidFill>
                  <a:prstClr val="black"/>
                </a:solidFill>
              </a:rPr>
              <a:pPr/>
              <a:t>142</a:t>
            </a:fld>
            <a:endParaRPr lang="en-US" dirty="0">
              <a:solidFill>
                <a:prstClr val="black"/>
              </a:solidFill>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114153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sz="1200" dirty="0">
                <a:solidFill>
                  <a:schemeClr val="bg1"/>
                </a:solidFill>
              </a:rPr>
              <a:t>Explains what this course is about – program management at SMC</a:t>
            </a:r>
          </a:p>
          <a:p>
            <a:pPr marL="171450" indent="-171450">
              <a:buFont typeface="Arial" pitchFamily="34" charset="0"/>
              <a:buChar char="•"/>
            </a:pPr>
            <a:r>
              <a:rPr lang="en-US" sz="1200" dirty="0">
                <a:solidFill>
                  <a:schemeClr val="bg1"/>
                </a:solidFill>
              </a:rPr>
              <a:t>Describes the challenge of event driven execution of a</a:t>
            </a:r>
            <a:r>
              <a:rPr lang="en-US" sz="1200" baseline="0" dirty="0">
                <a:solidFill>
                  <a:schemeClr val="bg1"/>
                </a:solidFill>
              </a:rPr>
              <a:t> program</a:t>
            </a:r>
            <a:endParaRPr lang="en-US" sz="1200" dirty="0">
              <a:solidFill>
                <a:schemeClr val="bg1"/>
              </a:solidFill>
            </a:endParaRPr>
          </a:p>
          <a:p>
            <a:pPr marL="171450" indent="-171450">
              <a:buFont typeface="Arial" pitchFamily="34" charset="0"/>
              <a:buChar char="•"/>
            </a:pPr>
            <a:r>
              <a:rPr lang="en-US" sz="1100" dirty="0">
                <a:solidFill>
                  <a:schemeClr val="bg1"/>
                </a:solidFill>
              </a:rPr>
              <a:t>Generic Program Management discussion</a:t>
            </a:r>
          </a:p>
          <a:p>
            <a:pPr marL="342900" lvl="1" indent="-171450">
              <a:buFont typeface="Arial" pitchFamily="34" charset="0"/>
              <a:buChar char="•"/>
            </a:pPr>
            <a:r>
              <a:rPr lang="en-US" sz="1100" dirty="0">
                <a:solidFill>
                  <a:schemeClr val="bg1"/>
                </a:solidFill>
              </a:rPr>
              <a:t>Starts with big picture of what goes into managing any program</a:t>
            </a:r>
          </a:p>
          <a:p>
            <a:pPr marL="342900" lvl="1" indent="-171450">
              <a:buFont typeface="Arial" pitchFamily="34" charset="0"/>
              <a:buChar char="•"/>
            </a:pPr>
            <a:r>
              <a:rPr lang="en-US" sz="1100" dirty="0">
                <a:solidFill>
                  <a:schemeClr val="bg1"/>
                </a:solidFill>
              </a:rPr>
              <a:t>Introduces management activities and tools</a:t>
            </a:r>
          </a:p>
          <a:p>
            <a:pPr marL="171450" indent="-171450">
              <a:buFont typeface="Arial" pitchFamily="34" charset="0"/>
              <a:buChar char="•"/>
            </a:pPr>
            <a:r>
              <a:rPr lang="en-US" sz="1100" dirty="0">
                <a:solidFill>
                  <a:schemeClr val="bg1"/>
                </a:solidFill>
              </a:rPr>
              <a:t>“Acquisition illustrated by “Building a House”</a:t>
            </a:r>
          </a:p>
          <a:p>
            <a:pPr marL="342900" lvl="1" indent="-171450" defTabSz="457200">
              <a:buFont typeface="Arial" pitchFamily="34" charset="0"/>
              <a:buChar char="•"/>
            </a:pPr>
            <a:r>
              <a:rPr lang="en-US" sz="1100" dirty="0">
                <a:solidFill>
                  <a:schemeClr val="bg1"/>
                </a:solidFill>
              </a:rPr>
              <a:t>Reviews DoD acquisition terms and concepts</a:t>
            </a:r>
          </a:p>
          <a:p>
            <a:pPr marL="342900" lvl="1" indent="-171450" defTabSz="457200">
              <a:buFont typeface="Arial" pitchFamily="34" charset="0"/>
              <a:buChar char="•"/>
            </a:pPr>
            <a:r>
              <a:rPr lang="en-US" sz="1100" dirty="0">
                <a:solidFill>
                  <a:schemeClr val="bg1"/>
                </a:solidFill>
              </a:rPr>
              <a:t>Used throughout course to help put subjects in easy to grasp context </a:t>
            </a:r>
            <a:endParaRPr lang="en-US" sz="1200" dirty="0">
              <a:solidFill>
                <a:schemeClr val="bg1"/>
              </a:solidFill>
            </a:endParaRPr>
          </a:p>
          <a:p>
            <a:pPr marL="171450" indent="-171450">
              <a:buFont typeface="Arial" pitchFamily="34" charset="0"/>
              <a:buChar char="•"/>
            </a:pPr>
            <a:r>
              <a:rPr lang="en-US" sz="1200" dirty="0">
                <a:solidFill>
                  <a:schemeClr val="bg1"/>
                </a:solidFill>
              </a:rPr>
              <a:t>Covers roles for functional areas and incorporates differences based on where one sits in the hierarchy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Interactive activities designed to encourage networking and provide insight into the different cultures and thought processes of each of the functional areas, incorporates differences based on where one sits in the hierarchy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Interactive example used to show how all the players interact at all levels for entire program lifecycle for both material solution and services acquisition</a:t>
            </a:r>
            <a:r>
              <a:rPr lang="en-US" sz="1200" dirty="0">
                <a:solidFill>
                  <a:schemeClr val="tx1"/>
                </a:solidFill>
              </a:rPr>
              <a:t>.</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pPr>
              <a:defRPr/>
            </a:pPr>
            <a:r>
              <a:rPr lang="en-US"/>
              <a:t> </a:t>
            </a:r>
            <a:r>
              <a:rPr lang="en-US" b="1"/>
              <a:t>-  </a:t>
            </a:r>
            <a:fld id="{8D127795-9D41-449D-B55B-05897D75DA0A}" type="slidenum">
              <a:rPr lang="en-US" b="1" smtClean="0"/>
              <a:pPr>
                <a:defRPr/>
              </a:pPr>
              <a:t>16</a:t>
            </a:fld>
            <a:endParaRPr lang="en-US" b="1"/>
          </a:p>
        </p:txBody>
      </p:sp>
    </p:spTree>
    <p:extLst>
      <p:ext uri="{BB962C8B-B14F-4D97-AF65-F5344CB8AC3E}">
        <p14:creationId xmlns:p14="http://schemas.microsoft.com/office/powerpoint/2010/main" val="2150656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8227018-590C-4B33-89BC-D4549EE14E0C}" type="slidenum">
              <a:rPr lang="en-US" smtClean="0">
                <a:solidFill>
                  <a:prstClr val="black"/>
                </a:solidFill>
              </a:rPr>
              <a:pPr>
                <a:defRPr/>
              </a:pPr>
              <a:t>143</a:t>
            </a:fld>
            <a:endParaRPr lang="en-US" dirty="0">
              <a:solidFill>
                <a:prstClr val="black"/>
              </a:solidFill>
            </a:endParaRPr>
          </a:p>
        </p:txBody>
      </p:sp>
    </p:spTree>
    <p:extLst>
      <p:ext uri="{BB962C8B-B14F-4D97-AF65-F5344CB8AC3E}">
        <p14:creationId xmlns:p14="http://schemas.microsoft.com/office/powerpoint/2010/main" val="25486267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p:cNvSpPr>
            <a:spLocks noGrp="1" noChangeArrowheads="1"/>
          </p:cNvSpPr>
          <p:nvPr>
            <p:ph type="sldNum" sz="quarter" idx="5"/>
          </p:nvPr>
        </p:nvSpPr>
        <p:spPr>
          <a:noFill/>
        </p:spPr>
        <p:txBody>
          <a:bodyPr/>
          <a:lstStyle/>
          <a:p>
            <a:fld id="{E880822F-BAA1-4B57-BC96-55383D26D934}" type="slidenum">
              <a:rPr lang="en-US" smtClean="0">
                <a:solidFill>
                  <a:prstClr val="black"/>
                </a:solidFill>
              </a:rPr>
              <a:pPr/>
              <a:t>144</a:t>
            </a:fld>
            <a:endParaRPr lang="en-US" dirty="0">
              <a:solidFill>
                <a:prstClr val="black"/>
              </a:solidFill>
            </a:endParaRPr>
          </a:p>
        </p:txBody>
      </p:sp>
      <p:sp>
        <p:nvSpPr>
          <p:cNvPr id="140291" name="Rectangle 2"/>
          <p:cNvSpPr>
            <a:spLocks noGrp="1" noChangeArrowheads="1"/>
          </p:cNvSpPr>
          <p:nvPr>
            <p:ph type="body" idx="1"/>
          </p:nvPr>
        </p:nvSpPr>
        <p:spPr>
          <a:noFill/>
          <a:ln/>
        </p:spPr>
        <p:txBody>
          <a:bodyPr/>
          <a:lstStyle/>
          <a:p>
            <a:endParaRPr lang="en-US" dirty="0"/>
          </a:p>
        </p:txBody>
      </p:sp>
      <p:sp>
        <p:nvSpPr>
          <p:cNvPr id="140292"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5553214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p:cNvSpPr>
            <a:spLocks noGrp="1" noChangeArrowheads="1"/>
          </p:cNvSpPr>
          <p:nvPr>
            <p:ph type="sldNum" sz="quarter" idx="5"/>
          </p:nvPr>
        </p:nvSpPr>
        <p:spPr>
          <a:noFill/>
        </p:spPr>
        <p:txBody>
          <a:bodyPr/>
          <a:lstStyle/>
          <a:p>
            <a:fld id="{F0227955-8200-4A41-A94E-4267CC622603}" type="slidenum">
              <a:rPr lang="en-US" smtClean="0">
                <a:solidFill>
                  <a:prstClr val="black"/>
                </a:solidFill>
              </a:rPr>
              <a:pPr/>
              <a:t>145</a:t>
            </a:fld>
            <a:endParaRPr lang="en-US" dirty="0">
              <a:solidFill>
                <a:prstClr val="black"/>
              </a:solidFill>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1198030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5"/>
          <p:cNvSpPr>
            <a:spLocks noGrp="1" noChangeArrowheads="1"/>
          </p:cNvSpPr>
          <p:nvPr>
            <p:ph type="sldNum" sz="quarter" idx="5"/>
          </p:nvPr>
        </p:nvSpPr>
        <p:spPr>
          <a:noFill/>
        </p:spPr>
        <p:txBody>
          <a:bodyPr/>
          <a:lstStyle/>
          <a:p>
            <a:fld id="{57E289AD-AADE-4E39-9D3C-66B1104E3D96}" type="slidenum">
              <a:rPr lang="en-US" smtClean="0">
                <a:solidFill>
                  <a:prstClr val="black"/>
                </a:solidFill>
              </a:rPr>
              <a:pPr/>
              <a:t>146</a:t>
            </a:fld>
            <a:endParaRPr lang="en-US" dirty="0">
              <a:solidFill>
                <a:prstClr val="black"/>
              </a:solidFill>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7848583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5"/>
          <p:cNvSpPr>
            <a:spLocks noGrp="1" noChangeArrowheads="1"/>
          </p:cNvSpPr>
          <p:nvPr>
            <p:ph type="sldNum" sz="quarter" idx="5"/>
          </p:nvPr>
        </p:nvSpPr>
        <p:spPr>
          <a:noFill/>
        </p:spPr>
        <p:txBody>
          <a:bodyPr/>
          <a:lstStyle/>
          <a:p>
            <a:fld id="{01DEDA87-F09A-4080-B1A1-6D74EFD4C727}" type="slidenum">
              <a:rPr lang="en-US" smtClean="0">
                <a:solidFill>
                  <a:prstClr val="black"/>
                </a:solidFill>
              </a:rPr>
              <a:pPr/>
              <a:t>147</a:t>
            </a:fld>
            <a:endParaRPr lang="en-US" dirty="0">
              <a:solidFill>
                <a:prstClr val="black"/>
              </a:solidFill>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2554503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5"/>
          <p:cNvSpPr>
            <a:spLocks noGrp="1" noChangeArrowheads="1"/>
          </p:cNvSpPr>
          <p:nvPr>
            <p:ph type="sldNum" sz="quarter" idx="5"/>
          </p:nvPr>
        </p:nvSpPr>
        <p:spPr>
          <a:noFill/>
        </p:spPr>
        <p:txBody>
          <a:bodyPr/>
          <a:lstStyle/>
          <a:p>
            <a:fld id="{12C3F2DE-855B-4800-8A68-BECE8CF3204E}" type="slidenum">
              <a:rPr lang="en-US" smtClean="0">
                <a:solidFill>
                  <a:prstClr val="black"/>
                </a:solidFill>
              </a:rPr>
              <a:pPr/>
              <a:t>148</a:t>
            </a:fld>
            <a:endParaRPr lang="en-US" dirty="0">
              <a:solidFill>
                <a:prstClr val="black"/>
              </a:solidFill>
            </a:endParaRPr>
          </a:p>
        </p:txBody>
      </p:sp>
      <p:sp>
        <p:nvSpPr>
          <p:cNvPr id="167939" name="Rectangle 1026"/>
          <p:cNvSpPr>
            <a:spLocks noGrp="1" noRot="1" noChangeAspect="1" noChangeArrowheads="1" noTextEdit="1"/>
          </p:cNvSpPr>
          <p:nvPr>
            <p:ph type="sldImg"/>
          </p:nvPr>
        </p:nvSpPr>
        <p:spPr>
          <a:ln/>
        </p:spPr>
      </p:sp>
      <p:sp>
        <p:nvSpPr>
          <p:cNvPr id="5" name="Notes Placeholder 4"/>
          <p:cNvSpPr>
            <a:spLocks noGrp="1"/>
          </p:cNvSpPr>
          <p:nvPr>
            <p:ph type="body" sz="quarter" idx="10"/>
          </p:nvPr>
        </p:nvSpPr>
        <p:spPr/>
        <p:txBody>
          <a:bodyPr>
            <a:normAutofit/>
          </a:bodyPr>
          <a:lstStyle/>
          <a:p>
            <a:endParaRPr lang="en-US"/>
          </a:p>
        </p:txBody>
      </p:sp>
    </p:spTree>
    <p:extLst>
      <p:ext uri="{BB962C8B-B14F-4D97-AF65-F5344CB8AC3E}">
        <p14:creationId xmlns:p14="http://schemas.microsoft.com/office/powerpoint/2010/main" val="31509790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5"/>
          <p:cNvSpPr>
            <a:spLocks noGrp="1" noChangeArrowheads="1"/>
          </p:cNvSpPr>
          <p:nvPr>
            <p:ph type="sldNum" sz="quarter" idx="5"/>
          </p:nvPr>
        </p:nvSpPr>
        <p:spPr>
          <a:noFill/>
        </p:spPr>
        <p:txBody>
          <a:bodyPr/>
          <a:lstStyle/>
          <a:p>
            <a:fld id="{932E5F4E-1407-4059-B28E-D3FBCF3ADE2F}" type="slidenum">
              <a:rPr lang="en-US" smtClean="0">
                <a:solidFill>
                  <a:prstClr val="black"/>
                </a:solidFill>
              </a:rPr>
              <a:pPr/>
              <a:t>149</a:t>
            </a:fld>
            <a:endParaRPr lang="en-US" dirty="0">
              <a:solidFill>
                <a:prstClr val="black"/>
              </a:solidFill>
            </a:endParaRPr>
          </a:p>
        </p:txBody>
      </p:sp>
      <p:sp>
        <p:nvSpPr>
          <p:cNvPr id="189443" name="Rectangle 2"/>
          <p:cNvSpPr>
            <a:spLocks noGrp="1" noRot="1" noChangeAspect="1" noChangeArrowheads="1" noTextEdit="1"/>
          </p:cNvSpPr>
          <p:nvPr>
            <p:ph type="sldImg"/>
          </p:nvPr>
        </p:nvSpPr>
        <p:spPr>
          <a:ln/>
        </p:spPr>
      </p:sp>
      <p:sp>
        <p:nvSpPr>
          <p:cNvPr id="5" name="Notes Placeholder 4"/>
          <p:cNvSpPr>
            <a:spLocks noGrp="1"/>
          </p:cNvSpPr>
          <p:nvPr>
            <p:ph type="body" sz="quarter" idx="10"/>
          </p:nvPr>
        </p:nvSpPr>
        <p:spPr/>
        <p:txBody>
          <a:bodyPr>
            <a:normAutofit/>
          </a:bodyPr>
          <a:lstStyle/>
          <a:p>
            <a:endParaRPr lang="en-US"/>
          </a:p>
        </p:txBody>
      </p:sp>
    </p:spTree>
    <p:extLst>
      <p:ext uri="{BB962C8B-B14F-4D97-AF65-F5344CB8AC3E}">
        <p14:creationId xmlns:p14="http://schemas.microsoft.com/office/powerpoint/2010/main" val="31107526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172135-C939-426D-8863-19BB55E5DD68}" type="slidenum">
              <a:rPr lang="en-US">
                <a:solidFill>
                  <a:prstClr val="black"/>
                </a:solidFill>
              </a:rPr>
              <a:pPr/>
              <a:t>150</a:t>
            </a:fld>
            <a:endParaRPr lang="en-US">
              <a:solidFill>
                <a:prstClr val="black"/>
              </a:solidFill>
            </a:endParaRPr>
          </a:p>
        </p:txBody>
      </p:sp>
      <p:sp>
        <p:nvSpPr>
          <p:cNvPr id="184322" name="Rectangle 2"/>
          <p:cNvSpPr>
            <a:spLocks noGrp="1" noChangeArrowheads="1"/>
          </p:cNvSpPr>
          <p:nvPr>
            <p:ph type="body" idx="1"/>
          </p:nvPr>
        </p:nvSpPr>
        <p:spPr>
          <a:xfrm>
            <a:off x="917926" y="4349662"/>
            <a:ext cx="5689589" cy="4114800"/>
          </a:xfrm>
          <a:ln/>
        </p:spPr>
        <p:txBody>
          <a:bodyPr lIns="94651" tIns="50480" rIns="94651" bIns="50480"/>
          <a:lstStyle/>
          <a:p>
            <a:endParaRPr lang="en-US"/>
          </a:p>
        </p:txBody>
      </p:sp>
      <p:sp>
        <p:nvSpPr>
          <p:cNvPr id="184323" name="Rectangle 3"/>
          <p:cNvSpPr>
            <a:spLocks noGrp="1" noRot="1" noChangeAspect="1" noChangeArrowheads="1" noTextEdit="1"/>
          </p:cNvSpPr>
          <p:nvPr>
            <p:ph type="sldImg"/>
          </p:nvPr>
        </p:nvSpPr>
        <p:spPr>
          <a:xfrm>
            <a:off x="1160463" y="719138"/>
            <a:ext cx="4538662" cy="3405187"/>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5858772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151</a:t>
            </a:fld>
            <a:endParaRPr lang="en-US">
              <a:solidFill>
                <a:prstClr val="black"/>
              </a:solidFill>
            </a:endParaRPr>
          </a:p>
        </p:txBody>
      </p:sp>
    </p:spTree>
    <p:extLst>
      <p:ext uri="{BB962C8B-B14F-4D97-AF65-F5344CB8AC3E}">
        <p14:creationId xmlns:p14="http://schemas.microsoft.com/office/powerpoint/2010/main" val="13144677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4CC9C7-007A-46FF-980E-4CDFD63A2FC2}" type="slidenum">
              <a:rPr lang="en-US" smtClean="0">
                <a:solidFill>
                  <a:prstClr val="black"/>
                </a:solidFill>
              </a:rPr>
              <a:pPr/>
              <a:t>153</a:t>
            </a:fld>
            <a:endParaRPr lang="en-US">
              <a:solidFill>
                <a:prstClr val="black"/>
              </a:solidFill>
            </a:endParaRPr>
          </a:p>
        </p:txBody>
      </p:sp>
    </p:spTree>
    <p:extLst>
      <p:ext uri="{BB962C8B-B14F-4D97-AF65-F5344CB8AC3E}">
        <p14:creationId xmlns:p14="http://schemas.microsoft.com/office/powerpoint/2010/main" val="2003621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17</a:t>
            </a:fld>
            <a:endParaRPr lang="en-US" dirty="0"/>
          </a:p>
        </p:txBody>
      </p:sp>
    </p:spTree>
    <p:extLst>
      <p:ext uri="{BB962C8B-B14F-4D97-AF65-F5344CB8AC3E}">
        <p14:creationId xmlns:p14="http://schemas.microsoft.com/office/powerpoint/2010/main" val="6657538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 you can imagine, any</a:t>
            </a:r>
            <a:r>
              <a:rPr lang="en-US" baseline="0" dirty="0"/>
              <a:t> organization the size of the Department of Defense will have a formal resource allocation process.  The is exactly what the PPBE is, the Planning, Programming, Budgeting, and Execution system.  There are four overlapping stages or phases in this system and you will be working on more than one of them at the same time.  We will first look at the timing of the major events.</a:t>
            </a:r>
            <a:endParaRPr lang="en-US" dirty="0"/>
          </a:p>
        </p:txBody>
      </p:sp>
      <p:sp>
        <p:nvSpPr>
          <p:cNvPr id="4" name="Slide Number Placeholder 3"/>
          <p:cNvSpPr>
            <a:spLocks noGrp="1"/>
          </p:cNvSpPr>
          <p:nvPr>
            <p:ph type="sldNum" sz="quarter" idx="10"/>
          </p:nvPr>
        </p:nvSpPr>
        <p:spPr/>
        <p:txBody>
          <a:bodyPr/>
          <a:lstStyle/>
          <a:p>
            <a:fld id="{D4A60E08-9651-47FE-A319-E062CFDEC68F}" type="slidenum">
              <a:rPr lang="en-US" smtClean="0"/>
              <a:pPr/>
              <a:t>154</a:t>
            </a:fld>
            <a:endParaRPr lang="en-US" dirty="0"/>
          </a:p>
        </p:txBody>
      </p:sp>
    </p:spTree>
    <p:extLst>
      <p:ext uri="{BB962C8B-B14F-4D97-AF65-F5344CB8AC3E}">
        <p14:creationId xmlns:p14="http://schemas.microsoft.com/office/powerpoint/2010/main" val="8781303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We are not going to go over this chart</a:t>
            </a:r>
            <a:r>
              <a:rPr lang="en-US" baseline="0" dirty="0"/>
              <a:t> in detail.  I just want to show how the process phases are overlapped.  Planning looks way into the future.  Each phase after that gets a little more near term.  Programming is for the next 5 years or so, budgeting is for the next fiscal year, and execution is funding that is currently in hand.  We will talk about each phase.  The next chart has a list of all the acronyms on this chart.</a:t>
            </a:r>
            <a:endParaRPr lang="en-US" dirty="0"/>
          </a:p>
          <a:p>
            <a:endParaRPr lang="en-US" dirty="0"/>
          </a:p>
          <a:p>
            <a:r>
              <a:rPr lang="en-US" dirty="0"/>
              <a:t>PPBE – Planning, Programming, Budgeting,</a:t>
            </a:r>
            <a:r>
              <a:rPr lang="en-US" baseline="0" dirty="0"/>
              <a:t> Execution</a:t>
            </a:r>
            <a:endParaRPr lang="en-US" dirty="0"/>
          </a:p>
          <a:p>
            <a:r>
              <a:rPr lang="en-US" dirty="0"/>
              <a:t>NDS – National Defense Strategy</a:t>
            </a:r>
          </a:p>
          <a:p>
            <a:r>
              <a:rPr lang="en-US" dirty="0"/>
              <a:t>IPL</a:t>
            </a:r>
            <a:r>
              <a:rPr lang="en-US" baseline="0" dirty="0"/>
              <a:t> – Integrated Priority List</a:t>
            </a:r>
            <a:endParaRPr lang="en-US" dirty="0"/>
          </a:p>
          <a:p>
            <a:r>
              <a:rPr lang="en-US" dirty="0"/>
              <a:t>NMS</a:t>
            </a:r>
            <a:r>
              <a:rPr lang="en-US" baseline="0" dirty="0"/>
              <a:t> – National Military Strategy</a:t>
            </a:r>
            <a:endParaRPr lang="en-US" dirty="0"/>
          </a:p>
          <a:p>
            <a:r>
              <a:rPr lang="en-US" dirty="0"/>
              <a:t>GDF</a:t>
            </a:r>
            <a:r>
              <a:rPr lang="en-US" baseline="0" dirty="0"/>
              <a:t> – Guidance for the Development of the Force</a:t>
            </a:r>
            <a:endParaRPr lang="en-US" dirty="0"/>
          </a:p>
          <a:p>
            <a:r>
              <a:rPr lang="en-US" dirty="0"/>
              <a:t>JPG – Joint Programming Guidance</a:t>
            </a:r>
          </a:p>
          <a:p>
            <a:r>
              <a:rPr lang="en-US" dirty="0"/>
              <a:t>MAJCOM – Major Command</a:t>
            </a:r>
          </a:p>
          <a:p>
            <a:r>
              <a:rPr lang="en-US" dirty="0"/>
              <a:t>AFG – Air Force Group</a:t>
            </a:r>
          </a:p>
          <a:p>
            <a:r>
              <a:rPr lang="en-US" dirty="0"/>
              <a:t>AFB – Air Force Board</a:t>
            </a:r>
          </a:p>
          <a:p>
            <a:r>
              <a:rPr lang="en-US" dirty="0"/>
              <a:t>AFC – Air Force Council</a:t>
            </a:r>
          </a:p>
          <a:p>
            <a:r>
              <a:rPr lang="en-US" dirty="0"/>
              <a:t>SecAF – Secretary of the Air Force</a:t>
            </a:r>
          </a:p>
          <a:p>
            <a:r>
              <a:rPr lang="en-US" dirty="0"/>
              <a:t>CSAF</a:t>
            </a:r>
            <a:r>
              <a:rPr lang="en-US" baseline="0" dirty="0"/>
              <a:t> – Chief of Staff of the Air Force</a:t>
            </a:r>
          </a:p>
          <a:p>
            <a:r>
              <a:rPr lang="en-US" baseline="0" dirty="0"/>
              <a:t>POM – Program Objective Memorandum</a:t>
            </a:r>
            <a:endParaRPr lang="en-US" dirty="0"/>
          </a:p>
          <a:p>
            <a:r>
              <a:rPr lang="en-US" dirty="0"/>
              <a:t>BES – Budget</a:t>
            </a:r>
            <a:r>
              <a:rPr lang="en-US" baseline="0" dirty="0"/>
              <a:t> Estimate Submission</a:t>
            </a:r>
            <a:endParaRPr lang="en-US" dirty="0"/>
          </a:p>
          <a:p>
            <a:r>
              <a:rPr lang="en-US" dirty="0"/>
              <a:t>PBR – Program</a:t>
            </a:r>
            <a:r>
              <a:rPr lang="en-US" baseline="0" dirty="0"/>
              <a:t> Budget Review</a:t>
            </a:r>
            <a:endParaRPr lang="en-US" dirty="0"/>
          </a:p>
          <a:p>
            <a:r>
              <a:rPr lang="en-US" dirty="0"/>
              <a:t>OSD – Office of the Secretary</a:t>
            </a:r>
            <a:r>
              <a:rPr lang="en-US" baseline="0" dirty="0"/>
              <a:t> of Defense</a:t>
            </a:r>
            <a:endParaRPr lang="en-US" dirty="0"/>
          </a:p>
          <a:p>
            <a:r>
              <a:rPr lang="en-US" dirty="0"/>
              <a:t>PR – Program Review</a:t>
            </a:r>
          </a:p>
          <a:p>
            <a:r>
              <a:rPr lang="en-US" dirty="0"/>
              <a:t>BR – Budget Review</a:t>
            </a:r>
          </a:p>
          <a:p>
            <a:r>
              <a:rPr lang="en-US" dirty="0"/>
              <a:t>RMD –</a:t>
            </a:r>
            <a:r>
              <a:rPr lang="en-US" baseline="0" dirty="0"/>
              <a:t> Resource Management Decision</a:t>
            </a:r>
            <a:endParaRPr lang="en-US" dirty="0"/>
          </a:p>
          <a:p>
            <a:r>
              <a:rPr lang="en-US" dirty="0"/>
              <a:t>PB – President’s Budget</a:t>
            </a:r>
          </a:p>
          <a:p>
            <a:r>
              <a:rPr lang="en-US" dirty="0"/>
              <a:t>IBR – Investment Budget Review</a:t>
            </a:r>
          </a:p>
          <a:p>
            <a:r>
              <a:rPr lang="en-US" dirty="0"/>
              <a:t>OBR – Operating Budget Review</a:t>
            </a:r>
          </a:p>
          <a:p>
            <a:endParaRPr lang="en-US" dirty="0"/>
          </a:p>
        </p:txBody>
      </p:sp>
      <p:sp>
        <p:nvSpPr>
          <p:cNvPr id="4" name="Slide Number Placeholder 3"/>
          <p:cNvSpPr>
            <a:spLocks noGrp="1"/>
          </p:cNvSpPr>
          <p:nvPr>
            <p:ph type="sldNum" sz="quarter" idx="10"/>
          </p:nvPr>
        </p:nvSpPr>
        <p:spPr/>
        <p:txBody>
          <a:bodyPr/>
          <a:lstStyle/>
          <a:p>
            <a:fld id="{D4A60E08-9651-47FE-A319-E062CFDEC68F}" type="slidenum">
              <a:rPr lang="en-US" smtClean="0"/>
              <a:pPr/>
              <a:t>156</a:t>
            </a:fld>
            <a:endParaRPr lang="en-US" dirty="0"/>
          </a:p>
        </p:txBody>
      </p:sp>
    </p:spTree>
    <p:extLst>
      <p:ext uri="{BB962C8B-B14F-4D97-AF65-F5344CB8AC3E}">
        <p14:creationId xmlns:p14="http://schemas.microsoft.com/office/powerpoint/2010/main" val="5791637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157</a:t>
            </a:fld>
            <a:endParaRPr lang="en-US" dirty="0"/>
          </a:p>
        </p:txBody>
      </p:sp>
    </p:spTree>
    <p:extLst>
      <p:ext uri="{BB962C8B-B14F-4D97-AF65-F5344CB8AC3E}">
        <p14:creationId xmlns:p14="http://schemas.microsoft.com/office/powerpoint/2010/main" val="18177568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2" defTabSz="897236">
              <a:defRPr/>
            </a:pPr>
            <a:r>
              <a:rPr lang="en-US" sz="2000" dirty="0"/>
              <a:t>Resources include manpower, physical equipment and funds</a:t>
            </a:r>
          </a:p>
          <a:p>
            <a:endParaRPr lang="en-US" dirty="0"/>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158</a:t>
            </a:fld>
            <a:endParaRPr lang="en-US" dirty="0"/>
          </a:p>
        </p:txBody>
      </p:sp>
    </p:spTree>
    <p:extLst>
      <p:ext uri="{BB962C8B-B14F-4D97-AF65-F5344CB8AC3E}">
        <p14:creationId xmlns:p14="http://schemas.microsoft.com/office/powerpoint/2010/main" val="34626141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87977" y="4344026"/>
            <a:ext cx="6503978" cy="4539077"/>
          </a:xfrm>
        </p:spPr>
        <p:txBody>
          <a:bodyPr/>
          <a:lstStyle/>
          <a:p>
            <a:r>
              <a:rPr lang="en-US" sz="700" dirty="0"/>
              <a:t>JCIDS Manual 19 Jan 2012</a:t>
            </a:r>
          </a:p>
          <a:p>
            <a:r>
              <a:rPr lang="en-US" sz="700" dirty="0"/>
              <a:t>The fundamental goal of each approach is to derive and refine capability requirements – either organically or leveraged through the Joint force – necessary to accomplish their assigned functions, roles, missions, and operations. Primary outputs include:</a:t>
            </a:r>
          </a:p>
          <a:p>
            <a:r>
              <a:rPr lang="en-US" sz="700" dirty="0"/>
              <a:t>(1) description of the mission and military problem being assessed.</a:t>
            </a:r>
          </a:p>
          <a:p>
            <a:r>
              <a:rPr lang="en-US" sz="700" dirty="0"/>
              <a:t>(2) identification and assessment of prior CBAs, studies, and other analytical products applicable to the area of interest.</a:t>
            </a:r>
          </a:p>
          <a:p>
            <a:r>
              <a:rPr lang="en-US" sz="700" dirty="0"/>
              <a:t>(3) identification of the tasks to be completed to meet the mission objectives.</a:t>
            </a:r>
          </a:p>
          <a:p>
            <a:r>
              <a:rPr lang="en-US" sz="700" dirty="0"/>
              <a:t>(4) identification of the capability requirements within one or more of the JCAs, described in terms of the tasks, performance, and conditions.</a:t>
            </a:r>
          </a:p>
          <a:p>
            <a:r>
              <a:rPr lang="en-US" sz="700" dirty="0"/>
              <a:t>(5) assessment of capability gaps between the identified capability requirements and current or programmed force capabilities.</a:t>
            </a:r>
          </a:p>
          <a:p>
            <a:r>
              <a:rPr lang="en-US" sz="700" dirty="0"/>
              <a:t>(6) assessment of operational risks associated with each capability gap if not addressed.</a:t>
            </a:r>
          </a:p>
          <a:p>
            <a:r>
              <a:rPr lang="en-US" sz="700" dirty="0"/>
              <a:t>(7) evaluation of possible non-materiel and materiel approaches to satisfy part or all of the capability requirements and close or mitigate the associated capability gaps.</a:t>
            </a:r>
          </a:p>
          <a:p>
            <a:r>
              <a:rPr lang="en-US" sz="700" dirty="0"/>
              <a:t>(8) recommendation for the most appropriate approach to be taken to close or mitigate capability gaps and reduce operational risk.</a:t>
            </a:r>
          </a:p>
          <a:p>
            <a:r>
              <a:rPr lang="en-US" sz="700" dirty="0"/>
              <a:t>c. While Sponsor activities may examine various aspects of their capability requirements in significant levels of detail, the key for JCIDS is to establish the high level operational capabilities which are required, place them in the context of overall strategic and operational goals, and be able to compare them to legacy capability solutions, if any, in order to evaluate the most appropriate path forward to satisfy the capability requirements and reduce or eliminate any associated capability gaps.</a:t>
            </a:r>
          </a:p>
          <a:p>
            <a:r>
              <a:rPr lang="en-US" sz="700" dirty="0"/>
              <a:t>d. Identified capability requirements must be traceable to approved Joint Concepts developed in accordance with reference g, or a Concept of Operations (CONOPS) developed in conjunction with an approved operation plan (OPLAN), concept plan (CONPLAN), Integrated Security Constructs (ISCs) which are part of the DOD Analytic Baseline developed in accordance with references h and </a:t>
            </a:r>
            <a:r>
              <a:rPr lang="en-US" sz="700" dirty="0" err="1"/>
              <a:t>i</a:t>
            </a:r>
            <a:r>
              <a:rPr lang="en-US" sz="700" dirty="0"/>
              <a:t>, and/or other JROC approved guidance. Traceability to the CRA should also be provided when applicable. Efforts identifying capability requirements for Information Systems (IS) should use the existing DOD Information Enterprise Architecture and related solution architectures in accordance with reference j. CONOPS must be endorsed by the JROC, a CCMD, a Service, or a defense</a:t>
            </a:r>
          </a:p>
          <a:p>
            <a:r>
              <a:rPr lang="en-US" sz="700" dirty="0"/>
              <a:t>agency. These documents form the basis for validating capability requirements and associated gaps and risks, and support any recommendations for development and deployment of new or improved capability solutions.</a:t>
            </a:r>
          </a:p>
          <a:p>
            <a:r>
              <a:rPr lang="en-US" sz="700" dirty="0"/>
              <a:t>e. Each approach for identifying capability requirements should not presuppose a specific capability solution or end item, but provide data related to forms and functions of potential solutions to support the development of JCIDS documents. The final recommendations should include a focused and concise summary of the justification for the proposed action.</a:t>
            </a:r>
          </a:p>
          <a:p>
            <a:r>
              <a:rPr lang="en-US" sz="700" dirty="0"/>
              <a:t>f. Each approach must identify and build upon any previous CBAs, studies, and other analytical products applicable to the area of interest. The intent is to avoid any unnecessary repetition of prior efforts, and provide</a:t>
            </a:r>
          </a:p>
          <a:p>
            <a:r>
              <a:rPr lang="en-US" sz="700" dirty="0"/>
              <a:t>continuity between analyses for reviewers and decision makers. This does not preclude the Sponsoring organization from applying different context or different assumptions, as appropriate for the approach being pursued.</a:t>
            </a:r>
          </a:p>
          <a:p>
            <a:r>
              <a:rPr lang="en-US" sz="700" dirty="0"/>
              <a:t>g. Due to the wide array of issues that may be considered, the breadth and depth of each approach must be tailored to suit the issue. The approach must be sufficient to develop coherent and well-supported recommendations, which the validation authority will then use to validate the capability requirements and associated capability gaps to support possible follow-on actions.</a:t>
            </a:r>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159</a:t>
            </a:fld>
            <a:endParaRPr lang="en-US" dirty="0"/>
          </a:p>
        </p:txBody>
      </p:sp>
    </p:spTree>
    <p:extLst>
      <p:ext uri="{BB962C8B-B14F-4D97-AF65-F5344CB8AC3E}">
        <p14:creationId xmlns:p14="http://schemas.microsoft.com/office/powerpoint/2010/main" val="10028674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160</a:t>
            </a:fld>
            <a:endParaRPr lang="en-US" dirty="0"/>
          </a:p>
        </p:txBody>
      </p:sp>
    </p:spTree>
    <p:extLst>
      <p:ext uri="{BB962C8B-B14F-4D97-AF65-F5344CB8AC3E}">
        <p14:creationId xmlns:p14="http://schemas.microsoft.com/office/powerpoint/2010/main" val="21681501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161</a:t>
            </a:fld>
            <a:endParaRPr lang="en-US" dirty="0"/>
          </a:p>
        </p:txBody>
      </p:sp>
    </p:spTree>
    <p:extLst>
      <p:ext uri="{BB962C8B-B14F-4D97-AF65-F5344CB8AC3E}">
        <p14:creationId xmlns:p14="http://schemas.microsoft.com/office/powerpoint/2010/main" val="10709129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162</a:t>
            </a:fld>
            <a:endParaRPr lang="en-US" dirty="0"/>
          </a:p>
        </p:txBody>
      </p:sp>
    </p:spTree>
    <p:extLst>
      <p:ext uri="{BB962C8B-B14F-4D97-AF65-F5344CB8AC3E}">
        <p14:creationId xmlns:p14="http://schemas.microsoft.com/office/powerpoint/2010/main" val="1982448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163</a:t>
            </a:fld>
            <a:endParaRPr lang="en-US" dirty="0"/>
          </a:p>
        </p:txBody>
      </p:sp>
    </p:spTree>
    <p:extLst>
      <p:ext uri="{BB962C8B-B14F-4D97-AF65-F5344CB8AC3E}">
        <p14:creationId xmlns:p14="http://schemas.microsoft.com/office/powerpoint/2010/main" val="7201141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164</a:t>
            </a:fld>
            <a:endParaRPr lang="en-US" dirty="0"/>
          </a:p>
        </p:txBody>
      </p:sp>
    </p:spTree>
    <p:extLst>
      <p:ext uri="{BB962C8B-B14F-4D97-AF65-F5344CB8AC3E}">
        <p14:creationId xmlns:p14="http://schemas.microsoft.com/office/powerpoint/2010/main" val="336597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r>
              <a:rPr lang="en-US" dirty="0"/>
              <a:t>The Packard Commission recommended several changes to improve Defense Acquisition; June 1986</a:t>
            </a:r>
          </a:p>
          <a:p>
            <a:r>
              <a:rPr lang="en-US" dirty="0"/>
              <a:t>The Commission made several recommendations: (1) that defense </a:t>
            </a:r>
            <a:r>
              <a:rPr lang="en-US" dirty="0">
                <a:hlinkClick r:id="rId3" tooltip="Appropriation (law)"/>
              </a:rPr>
              <a:t>appropriations</a:t>
            </a:r>
            <a:r>
              <a:rPr lang="en-US" dirty="0"/>
              <a:t> should be passed by the </a:t>
            </a:r>
            <a:r>
              <a:rPr lang="en-US" dirty="0">
                <a:hlinkClick r:id="rId4" tooltip="United States Congress"/>
              </a:rPr>
              <a:t>United States Congress</a:t>
            </a:r>
            <a:r>
              <a:rPr lang="en-US" dirty="0"/>
              <a:t> in two-year budgets rather than annual appropriations bills; (2) the creation of a "procurement czar", to be known as the </a:t>
            </a:r>
            <a:r>
              <a:rPr lang="en-US" dirty="0">
                <a:hlinkClick r:id="rId5" tooltip="Under Secretary of Defense for Acquisition"/>
              </a:rPr>
              <a:t>Under Secretary of Defense for Acquisition</a:t>
            </a:r>
            <a:r>
              <a:rPr lang="en-US" dirty="0"/>
              <a:t> and the creation of a clear hierarchy of acquisition executives and managers in each of the services.; (3) the </a:t>
            </a:r>
            <a:r>
              <a:rPr lang="en-US" dirty="0">
                <a:hlinkClick r:id="rId6" tooltip="Unified Combatant Command"/>
              </a:rPr>
              <a:t>theater commanders</a:t>
            </a:r>
            <a:r>
              <a:rPr lang="en-US" dirty="0"/>
              <a:t> should report directly to the </a:t>
            </a:r>
            <a:r>
              <a:rPr lang="en-US" dirty="0">
                <a:hlinkClick r:id="rId7" tooltip="United States Secretary of Defense"/>
              </a:rPr>
              <a:t>United States Secretary of Defense</a:t>
            </a:r>
            <a:r>
              <a:rPr lang="en-US" dirty="0"/>
              <a:t> through the </a:t>
            </a:r>
            <a:r>
              <a:rPr lang="en-US" dirty="0">
                <a:hlinkClick r:id="rId8" tooltip="Chairman of the Joint Chiefs of Staff"/>
              </a:rPr>
              <a:t>Chairman of the Joint Chiefs of Staff</a:t>
            </a:r>
            <a:r>
              <a:rPr lang="en-US" dirty="0"/>
              <a:t>; and (4) the powers of the Chairman of the Joint Chiefs of Staff should be strengthened.</a:t>
            </a:r>
            <a:r>
              <a:rPr lang="en-US" baseline="30000" dirty="0">
                <a:hlinkClick r:id="rId9"/>
              </a:rPr>
              <a:t>[3]</a:t>
            </a:r>
            <a:endParaRPr lang="en-US" dirty="0"/>
          </a:p>
          <a:p>
            <a:r>
              <a:rPr lang="en-US" dirty="0"/>
              <a:t>Many of the recommendations by the commission were used when </a:t>
            </a:r>
            <a:r>
              <a:rPr lang="en-US" dirty="0">
                <a:hlinkClick r:id="rId4" tooltip="United States Congress"/>
              </a:rPr>
              <a:t>Congress</a:t>
            </a:r>
            <a:r>
              <a:rPr lang="en-US" dirty="0"/>
              <a:t> reformed the </a:t>
            </a:r>
            <a:r>
              <a:rPr lang="en-US" dirty="0">
                <a:hlinkClick r:id="rId10" tooltip="Joint Chiefs of Staff"/>
              </a:rPr>
              <a:t>Joint Chiefs of Staff</a:t>
            </a:r>
            <a:r>
              <a:rPr lang="en-US" dirty="0"/>
              <a:t> system in 1986 with the </a:t>
            </a:r>
            <a:r>
              <a:rPr lang="en-US" dirty="0">
                <a:hlinkClick r:id="rId11" tooltip="Goldwater–Nichols Act"/>
              </a:rPr>
              <a:t>Goldwater–Nichols Act</a:t>
            </a:r>
            <a:r>
              <a:rPr lang="en-US" dirty="0"/>
              <a:t>.</a:t>
            </a:r>
          </a:p>
          <a:p>
            <a:pPr lvl="1"/>
            <a:endParaRPr lang="en-US" dirty="0"/>
          </a:p>
          <a:p>
            <a:r>
              <a:rPr lang="en-US" dirty="0"/>
              <a:t>The Congress took these recommendations and passed legislation to enact them</a:t>
            </a:r>
            <a:r>
              <a:rPr lang="en-US" baseline="0" dirty="0"/>
              <a:t> one of which was DAWIA (The Defense Acquisition Workforce Improvement Act)</a:t>
            </a:r>
          </a:p>
          <a:p>
            <a:endParaRPr lang="en-US" baseline="0" dirty="0"/>
          </a:p>
          <a:p>
            <a:r>
              <a:rPr lang="en-US" baseline="0" dirty="0"/>
              <a:t>To shorten the “Chain of Command” with respect to acquisition the program Executive Officer (PEO) was created to meet the requirement of no more than two management levels between the PM and the Defense Acquisition Executive (DAE)</a:t>
            </a:r>
          </a:p>
          <a:p>
            <a:r>
              <a:rPr lang="en-US" baseline="0" dirty="0"/>
              <a:t> </a:t>
            </a:r>
            <a:endParaRPr lang="en-US" dirty="0"/>
          </a:p>
        </p:txBody>
      </p:sp>
      <p:sp>
        <p:nvSpPr>
          <p:cNvPr id="4" name="Slide Number Placeholder 3"/>
          <p:cNvSpPr>
            <a:spLocks noGrp="1"/>
          </p:cNvSpPr>
          <p:nvPr>
            <p:ph type="sldNum" sz="quarter" idx="5"/>
          </p:nvPr>
        </p:nvSpPr>
        <p:spPr/>
        <p:txBody>
          <a:bodyPr/>
          <a:lstStyle/>
          <a:p>
            <a:fld id="{7D2EF7E6-0D5B-4D42-B670-7412037E5663}" type="slidenum">
              <a:rPr lang="en-US"/>
              <a:pPr/>
              <a:t>21</a:t>
            </a:fld>
            <a:endParaRPr lang="en-US" dirty="0"/>
          </a:p>
        </p:txBody>
      </p:sp>
    </p:spTree>
    <p:extLst>
      <p:ext uri="{BB962C8B-B14F-4D97-AF65-F5344CB8AC3E}">
        <p14:creationId xmlns:p14="http://schemas.microsoft.com/office/powerpoint/2010/main" val="22337807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165</a:t>
            </a:fld>
            <a:endParaRPr lang="en-US" dirty="0"/>
          </a:p>
        </p:txBody>
      </p:sp>
    </p:spTree>
    <p:extLst>
      <p:ext uri="{BB962C8B-B14F-4D97-AF65-F5344CB8AC3E}">
        <p14:creationId xmlns:p14="http://schemas.microsoft.com/office/powerpoint/2010/main" val="392261686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166</a:t>
            </a:fld>
            <a:endParaRPr lang="en-US" dirty="0"/>
          </a:p>
        </p:txBody>
      </p:sp>
    </p:spTree>
    <p:extLst>
      <p:ext uri="{BB962C8B-B14F-4D97-AF65-F5344CB8AC3E}">
        <p14:creationId xmlns:p14="http://schemas.microsoft.com/office/powerpoint/2010/main" val="28178007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167</a:t>
            </a:fld>
            <a:endParaRPr lang="en-US" dirty="0"/>
          </a:p>
        </p:txBody>
      </p:sp>
    </p:spTree>
    <p:extLst>
      <p:ext uri="{BB962C8B-B14F-4D97-AF65-F5344CB8AC3E}">
        <p14:creationId xmlns:p14="http://schemas.microsoft.com/office/powerpoint/2010/main" val="25423015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a:p>
        </p:txBody>
      </p:sp>
      <p:sp>
        <p:nvSpPr>
          <p:cNvPr id="87044" name="Slide Number Placeholder 3"/>
          <p:cNvSpPr>
            <a:spLocks noGrp="1"/>
          </p:cNvSpPr>
          <p:nvPr>
            <p:ph type="sldNum" sz="quarter" idx="5"/>
          </p:nvPr>
        </p:nvSpPr>
        <p:spPr>
          <a:noFill/>
        </p:spPr>
        <p:txBody>
          <a:bodyPr/>
          <a:lstStyle/>
          <a:p>
            <a:pPr defTabSz="911257"/>
            <a:fld id="{D5A7E82E-A885-48CE-B865-068ECA4749C1}" type="slidenum">
              <a:rPr lang="en-US">
                <a:solidFill>
                  <a:prstClr val="black"/>
                </a:solidFill>
              </a:rPr>
              <a:pPr defTabSz="911257"/>
              <a:t>168</a:t>
            </a:fld>
            <a:endParaRPr lang="en-US" dirty="0">
              <a:solidFill>
                <a:prstClr val="black"/>
              </a:solidFill>
            </a:endParaRPr>
          </a:p>
        </p:txBody>
      </p:sp>
    </p:spTree>
    <p:extLst>
      <p:ext uri="{BB962C8B-B14F-4D97-AF65-F5344CB8AC3E}">
        <p14:creationId xmlns:p14="http://schemas.microsoft.com/office/powerpoint/2010/main" val="10235293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pPr defTabSz="911257"/>
            <a:fld id="{F0F91C5E-0E8C-43EE-BE93-999EF4D0049F}" type="slidenum">
              <a:rPr lang="en-US">
                <a:solidFill>
                  <a:prstClr val="black"/>
                </a:solidFill>
              </a:rPr>
              <a:pPr defTabSz="911257"/>
              <a:t>169</a:t>
            </a:fld>
            <a:endParaRPr lang="en-US" dirty="0">
              <a:solidFill>
                <a:prstClr val="black"/>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941996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170</a:t>
            </a:fld>
            <a:endParaRPr lang="en-US" dirty="0"/>
          </a:p>
        </p:txBody>
      </p:sp>
    </p:spTree>
    <p:extLst>
      <p:ext uri="{BB962C8B-B14F-4D97-AF65-F5344CB8AC3E}">
        <p14:creationId xmlns:p14="http://schemas.microsoft.com/office/powerpoint/2010/main" val="42104234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171</a:t>
            </a:fld>
            <a:endParaRPr lang="en-US" dirty="0"/>
          </a:p>
        </p:txBody>
      </p:sp>
    </p:spTree>
    <p:extLst>
      <p:ext uri="{BB962C8B-B14F-4D97-AF65-F5344CB8AC3E}">
        <p14:creationId xmlns:p14="http://schemas.microsoft.com/office/powerpoint/2010/main" val="101175055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172</a:t>
            </a:fld>
            <a:endParaRPr lang="en-US" dirty="0"/>
          </a:p>
        </p:txBody>
      </p:sp>
    </p:spTree>
    <p:extLst>
      <p:ext uri="{BB962C8B-B14F-4D97-AF65-F5344CB8AC3E}">
        <p14:creationId xmlns:p14="http://schemas.microsoft.com/office/powerpoint/2010/main" val="303595915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Grp="1" noChangeArrowheads="1"/>
          </p:cNvSpPr>
          <p:nvPr>
            <p:ph type="dt" idx="1"/>
          </p:nvPr>
        </p:nvSpPr>
        <p:spPr>
          <a:ln/>
        </p:spPr>
        <p:txBody>
          <a:bodyPr/>
          <a:lstStyle/>
          <a:p>
            <a:r>
              <a:rPr lang="en-US"/>
              <a:t>20 July 2006</a:t>
            </a:r>
          </a:p>
        </p:txBody>
      </p:sp>
      <p:sp>
        <p:nvSpPr>
          <p:cNvPr id="12" name="Rectangle 7"/>
          <p:cNvSpPr>
            <a:spLocks noGrp="1" noChangeArrowheads="1"/>
          </p:cNvSpPr>
          <p:nvPr>
            <p:ph type="sldNum" sz="quarter" idx="5"/>
          </p:nvPr>
        </p:nvSpPr>
        <p:spPr>
          <a:ln/>
        </p:spPr>
        <p:txBody>
          <a:bodyPr/>
          <a:lstStyle/>
          <a:p>
            <a:fld id="{1CE413FB-54DF-486C-AD73-5C2E9B34D0AB}" type="slidenum">
              <a:rPr lang="en-US"/>
              <a:pPr/>
              <a:t>173</a:t>
            </a:fld>
            <a:endParaRPr lang="en-US"/>
          </a:p>
        </p:txBody>
      </p:sp>
      <p:sp>
        <p:nvSpPr>
          <p:cNvPr id="613378" name="Rectangle 2"/>
          <p:cNvSpPr>
            <a:spLocks noChangeArrowheads="1"/>
          </p:cNvSpPr>
          <p:nvPr/>
        </p:nvSpPr>
        <p:spPr bwMode="auto">
          <a:xfrm>
            <a:off x="3884855" y="-3131"/>
            <a:ext cx="2971593" cy="457200"/>
          </a:xfrm>
          <a:prstGeom prst="rect">
            <a:avLst/>
          </a:prstGeom>
          <a:noFill/>
          <a:ln w="9525">
            <a:noFill/>
            <a:miter lim="800000"/>
            <a:headEnd/>
            <a:tailEnd/>
          </a:ln>
          <a:effectLst/>
        </p:spPr>
        <p:txBody>
          <a:bodyPr wrap="none" lIns="89930" tIns="44964" rIns="89930" bIns="44964" anchor="ctr"/>
          <a:lstStyle/>
          <a:p>
            <a:endParaRPr lang="en-US"/>
          </a:p>
        </p:txBody>
      </p:sp>
      <p:sp>
        <p:nvSpPr>
          <p:cNvPr id="613379" name="Rectangle 3"/>
          <p:cNvSpPr>
            <a:spLocks noChangeArrowheads="1"/>
          </p:cNvSpPr>
          <p:nvPr/>
        </p:nvSpPr>
        <p:spPr bwMode="auto">
          <a:xfrm>
            <a:off x="-1554" y="8685236"/>
            <a:ext cx="2973149" cy="461897"/>
          </a:xfrm>
          <a:prstGeom prst="rect">
            <a:avLst/>
          </a:prstGeom>
          <a:noFill/>
          <a:ln w="9525">
            <a:noFill/>
            <a:miter lim="800000"/>
            <a:headEnd/>
            <a:tailEnd/>
          </a:ln>
          <a:effectLst/>
        </p:spPr>
        <p:txBody>
          <a:bodyPr wrap="none" lIns="89930" tIns="44964" rIns="89930" bIns="44964" anchor="ctr"/>
          <a:lstStyle/>
          <a:p>
            <a:endParaRPr lang="en-US"/>
          </a:p>
        </p:txBody>
      </p:sp>
      <p:sp>
        <p:nvSpPr>
          <p:cNvPr id="613380" name="Rectangle 4"/>
          <p:cNvSpPr>
            <a:spLocks noChangeArrowheads="1"/>
          </p:cNvSpPr>
          <p:nvPr/>
        </p:nvSpPr>
        <p:spPr bwMode="auto">
          <a:xfrm>
            <a:off x="-1554" y="-3131"/>
            <a:ext cx="2973149" cy="457200"/>
          </a:xfrm>
          <a:prstGeom prst="rect">
            <a:avLst/>
          </a:prstGeom>
          <a:noFill/>
          <a:ln w="9525">
            <a:noFill/>
            <a:miter lim="800000"/>
            <a:headEnd/>
            <a:tailEnd/>
          </a:ln>
          <a:effectLst/>
        </p:spPr>
        <p:txBody>
          <a:bodyPr wrap="none" lIns="89930" tIns="44964" rIns="89930" bIns="44964" anchor="ctr"/>
          <a:lstStyle/>
          <a:p>
            <a:endParaRPr lang="en-US"/>
          </a:p>
        </p:txBody>
      </p:sp>
      <p:sp>
        <p:nvSpPr>
          <p:cNvPr id="613381" name="Rectangle 5"/>
          <p:cNvSpPr>
            <a:spLocks noChangeArrowheads="1"/>
          </p:cNvSpPr>
          <p:nvPr/>
        </p:nvSpPr>
        <p:spPr bwMode="auto">
          <a:xfrm>
            <a:off x="3884853" y="-4696"/>
            <a:ext cx="2976260" cy="457201"/>
          </a:xfrm>
          <a:prstGeom prst="rect">
            <a:avLst/>
          </a:prstGeom>
          <a:noFill/>
          <a:ln w="9525">
            <a:noFill/>
            <a:miter lim="800000"/>
            <a:headEnd/>
            <a:tailEnd/>
          </a:ln>
          <a:effectLst/>
        </p:spPr>
        <p:txBody>
          <a:bodyPr wrap="none" lIns="89930" tIns="44964" rIns="89930" bIns="44964" anchor="ctr"/>
          <a:lstStyle/>
          <a:p>
            <a:endParaRPr lang="en-US"/>
          </a:p>
        </p:txBody>
      </p:sp>
      <p:sp>
        <p:nvSpPr>
          <p:cNvPr id="613382" name="Rectangle 6"/>
          <p:cNvSpPr>
            <a:spLocks noChangeArrowheads="1"/>
          </p:cNvSpPr>
          <p:nvPr/>
        </p:nvSpPr>
        <p:spPr bwMode="auto">
          <a:xfrm>
            <a:off x="-4667" y="8685236"/>
            <a:ext cx="2976261" cy="461897"/>
          </a:xfrm>
          <a:prstGeom prst="rect">
            <a:avLst/>
          </a:prstGeom>
          <a:noFill/>
          <a:ln w="9525">
            <a:noFill/>
            <a:miter lim="800000"/>
            <a:headEnd/>
            <a:tailEnd/>
          </a:ln>
          <a:effectLst/>
        </p:spPr>
        <p:txBody>
          <a:bodyPr wrap="none" lIns="89930" tIns="44964" rIns="89930" bIns="44964" anchor="ctr"/>
          <a:lstStyle/>
          <a:p>
            <a:endParaRPr lang="en-US"/>
          </a:p>
        </p:txBody>
      </p:sp>
      <p:sp>
        <p:nvSpPr>
          <p:cNvPr id="613383" name="Rectangle 7"/>
          <p:cNvSpPr>
            <a:spLocks noChangeArrowheads="1"/>
          </p:cNvSpPr>
          <p:nvPr/>
        </p:nvSpPr>
        <p:spPr bwMode="auto">
          <a:xfrm>
            <a:off x="-4667" y="-4696"/>
            <a:ext cx="2976261" cy="457201"/>
          </a:xfrm>
          <a:prstGeom prst="rect">
            <a:avLst/>
          </a:prstGeom>
          <a:noFill/>
          <a:ln w="9525">
            <a:noFill/>
            <a:miter lim="800000"/>
            <a:headEnd/>
            <a:tailEnd/>
          </a:ln>
          <a:effectLst/>
        </p:spPr>
        <p:txBody>
          <a:bodyPr wrap="none" lIns="89930" tIns="44964" rIns="89930" bIns="44964" anchor="ctr"/>
          <a:lstStyle/>
          <a:p>
            <a:endParaRPr lang="en-US"/>
          </a:p>
        </p:txBody>
      </p:sp>
      <p:sp>
        <p:nvSpPr>
          <p:cNvPr id="613384" name="Rectangle 8"/>
          <p:cNvSpPr>
            <a:spLocks noGrp="1" noRot="1" noChangeAspect="1" noChangeArrowheads="1" noTextEdit="1"/>
          </p:cNvSpPr>
          <p:nvPr>
            <p:ph type="sldImg"/>
          </p:nvPr>
        </p:nvSpPr>
        <p:spPr>
          <a:ln/>
        </p:spPr>
      </p:sp>
      <p:sp>
        <p:nvSpPr>
          <p:cNvPr id="613385" name="Rectangle 9"/>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343092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6256A3C-CF74-4C06-AA2D-7E1D732653EB}" type="slidenum">
              <a:rPr lang="en-US" smtClean="0">
                <a:latin typeface="Arial" pitchFamily="34" charset="0"/>
                <a:ea typeface="MS PGothic" pitchFamily="34" charset="-128"/>
              </a:rPr>
              <a:pPr/>
              <a:t>174</a:t>
            </a:fld>
            <a:endParaRPr lang="en-US">
              <a:latin typeface="Arial" pitchFamily="34" charset="0"/>
              <a:ea typeface="MS PGothic" pitchFamily="34" charset="-128"/>
            </a:endParaRPr>
          </a:p>
        </p:txBody>
      </p:sp>
      <p:sp>
        <p:nvSpPr>
          <p:cNvPr id="27651" name="Rectangle 2"/>
          <p:cNvSpPr>
            <a:spLocks noGrp="1" noRot="1" noChangeAspect="1" noChangeArrowheads="1" noTextEdit="1"/>
          </p:cNvSpPr>
          <p:nvPr>
            <p:ph type="sldImg"/>
          </p:nvPr>
        </p:nvSpPr>
        <p:spPr>
          <a:xfrm>
            <a:off x="1146175" y="685800"/>
            <a:ext cx="4570413" cy="3429000"/>
          </a:xfrm>
          <a:ln/>
        </p:spPr>
      </p:sp>
      <p:sp>
        <p:nvSpPr>
          <p:cNvPr id="27652" name="Rectangle 3"/>
          <p:cNvSpPr>
            <a:spLocks noGrp="1" noChangeArrowheads="1"/>
          </p:cNvSpPr>
          <p:nvPr>
            <p:ph type="body" idx="1"/>
          </p:nvPr>
        </p:nvSpPr>
        <p:spPr>
          <a:xfrm>
            <a:off x="914712" y="4340903"/>
            <a:ext cx="5028579" cy="4117611"/>
          </a:xfrm>
          <a:noFill/>
          <a:ln w="9525"/>
        </p:spPr>
        <p:txBody>
          <a:bodyPr/>
          <a:lstStyle/>
          <a:p>
            <a:endParaRPr lang="en-US">
              <a:latin typeface="Arial" pitchFamily="34" charset="0"/>
            </a:endParaRPr>
          </a:p>
        </p:txBody>
      </p:sp>
    </p:spTree>
    <p:extLst>
      <p:ext uri="{BB962C8B-B14F-4D97-AF65-F5344CB8AC3E}">
        <p14:creationId xmlns:p14="http://schemas.microsoft.com/office/powerpoint/2010/main" val="205417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p:txBody>
          <a:bodyPr/>
          <a:lstStyle/>
          <a:p>
            <a:pPr>
              <a:defRPr/>
            </a:pPr>
            <a:fld id="{C8C6A670-ED67-47D7-A7F9-73A96212D4AC}" type="slidenum">
              <a:rPr lang="en-US"/>
              <a:pPr>
                <a:defRPr/>
              </a:pPr>
              <a:t>22</a:t>
            </a:fld>
            <a:endParaRPr lang="en-US"/>
          </a:p>
        </p:txBody>
      </p:sp>
      <p:sp>
        <p:nvSpPr>
          <p:cNvPr id="30723" name="Rectangle 2"/>
          <p:cNvSpPr>
            <a:spLocks noGrp="1" noRot="1" noChangeAspect="1" noChangeArrowheads="1" noTextEdit="1"/>
          </p:cNvSpPr>
          <p:nvPr>
            <p:ph type="sldImg"/>
          </p:nvPr>
        </p:nvSpPr>
        <p:spPr>
          <a:xfrm>
            <a:off x="1158875" y="701675"/>
            <a:ext cx="4554538" cy="3416300"/>
          </a:xfrm>
          <a:ln/>
        </p:spPr>
      </p:sp>
      <p:sp>
        <p:nvSpPr>
          <p:cNvPr id="30724" name="Rectangle 3"/>
          <p:cNvSpPr>
            <a:spLocks noGrp="1" noChangeArrowheads="1"/>
          </p:cNvSpPr>
          <p:nvPr>
            <p:ph type="body" idx="1"/>
          </p:nvPr>
        </p:nvSpPr>
        <p:spPr>
          <a:xfrm>
            <a:off x="914815" y="4359350"/>
            <a:ext cx="5028370" cy="4131062"/>
          </a:xfrm>
          <a:noFill/>
          <a:ln/>
        </p:spPr>
        <p:txBody>
          <a:bodyPr/>
          <a:lstStyle/>
          <a:p>
            <a:r>
              <a:rPr lang="en-US" dirty="0">
                <a:latin typeface="+mn-lt"/>
              </a:rPr>
              <a:t>In Oct 01, the SecDef formally directed the changes outlined in response to the Space Commission recommendations. </a:t>
            </a:r>
          </a:p>
          <a:p>
            <a:endParaRPr lang="en-US" dirty="0">
              <a:latin typeface="+mn-lt"/>
            </a:endParaRPr>
          </a:p>
          <a:p>
            <a:r>
              <a:rPr lang="en-US" dirty="0">
                <a:latin typeface="+mn-lt"/>
              </a:rPr>
              <a:t>This named the Air Force as the Milestone Decision Authority</a:t>
            </a:r>
            <a:r>
              <a:rPr lang="en-US" baseline="0" dirty="0">
                <a:latin typeface="+mn-lt"/>
              </a:rPr>
              <a:t> (MDA) for DOD Space!  </a:t>
            </a:r>
          </a:p>
          <a:p>
            <a:r>
              <a:rPr lang="en-US" baseline="0" dirty="0">
                <a:latin typeface="+mn-lt"/>
              </a:rPr>
              <a:t>The Undersecretary of the Air Force (</a:t>
            </a:r>
            <a:r>
              <a:rPr lang="en-US" baseline="0" dirty="0" err="1">
                <a:latin typeface="+mn-lt"/>
              </a:rPr>
              <a:t>USecAF</a:t>
            </a:r>
            <a:r>
              <a:rPr lang="en-US" baseline="0" dirty="0">
                <a:latin typeface="+mn-lt"/>
              </a:rPr>
              <a:t>) became the Air Force Acquisition Executive (did away with SAF/AQS)!</a:t>
            </a:r>
          </a:p>
          <a:p>
            <a:r>
              <a:rPr lang="en-US" baseline="0" dirty="0">
                <a:latin typeface="+mn-lt"/>
              </a:rPr>
              <a:t>The </a:t>
            </a:r>
            <a:r>
              <a:rPr lang="en-US" dirty="0">
                <a:latin typeface="+mn-lt"/>
              </a:rPr>
              <a:t> </a:t>
            </a:r>
            <a:r>
              <a:rPr lang="en-US" dirty="0" err="1">
                <a:latin typeface="+mn-lt"/>
              </a:rPr>
              <a:t>USecAF</a:t>
            </a:r>
            <a:r>
              <a:rPr lang="en-US" dirty="0">
                <a:latin typeface="+mn-lt"/>
              </a:rPr>
              <a:t> also was named as the Director of</a:t>
            </a:r>
            <a:r>
              <a:rPr lang="en-US" baseline="0" dirty="0">
                <a:latin typeface="+mn-lt"/>
              </a:rPr>
              <a:t> the NRO</a:t>
            </a:r>
          </a:p>
          <a:p>
            <a:r>
              <a:rPr lang="en-US" baseline="0" dirty="0">
                <a:latin typeface="+mn-lt"/>
              </a:rPr>
              <a:t>This was later undone and the </a:t>
            </a:r>
            <a:r>
              <a:rPr lang="en-US" baseline="0" dirty="0" err="1">
                <a:latin typeface="+mn-lt"/>
              </a:rPr>
              <a:t>USecAF</a:t>
            </a:r>
            <a:r>
              <a:rPr lang="en-US" baseline="0" dirty="0">
                <a:latin typeface="+mn-lt"/>
              </a:rPr>
              <a:t> is now responsible only for Space Policy and there is a separate Director of the NRO</a:t>
            </a:r>
          </a:p>
          <a:p>
            <a:r>
              <a:rPr lang="en-US" baseline="0" dirty="0">
                <a:latin typeface="+mn-lt"/>
              </a:rPr>
              <a:t>As well as SAF/AQS has been reconstituted! </a:t>
            </a:r>
          </a:p>
          <a:p>
            <a:r>
              <a:rPr lang="en-US" dirty="0">
                <a:latin typeface="+mn-lt"/>
              </a:rPr>
              <a:t>NSS 03-01 was rescinded and Space came under the direction</a:t>
            </a:r>
            <a:r>
              <a:rPr lang="en-US" baseline="0" dirty="0">
                <a:latin typeface="+mn-lt"/>
              </a:rPr>
              <a:t> of DODD 5000.1 and DODI 5000.02</a:t>
            </a:r>
          </a:p>
          <a:p>
            <a:endParaRPr lang="en-US" dirty="0">
              <a:latin typeface="+mn-lt"/>
            </a:endParaRPr>
          </a:p>
          <a:p>
            <a:endParaRPr lang="en-US" dirty="0"/>
          </a:p>
        </p:txBody>
      </p:sp>
    </p:spTree>
    <p:extLst>
      <p:ext uri="{BB962C8B-B14F-4D97-AF65-F5344CB8AC3E}">
        <p14:creationId xmlns:p14="http://schemas.microsoft.com/office/powerpoint/2010/main" val="25192646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63EA1E8D-9CF5-4239-A304-FFD3087EEF1A}" type="slidenum">
              <a:rPr lang="en-US" smtClean="0">
                <a:latin typeface="Arial" pitchFamily="34" charset="0"/>
                <a:ea typeface="MS PGothic" pitchFamily="34" charset="-128"/>
              </a:rPr>
              <a:pPr/>
              <a:t>175</a:t>
            </a:fld>
            <a:endParaRPr lang="en-US">
              <a:latin typeface="Arial" pitchFamily="34" charset="0"/>
              <a:ea typeface="MS PGothic" pitchFamily="34" charset="-128"/>
            </a:endParaRPr>
          </a:p>
        </p:txBody>
      </p:sp>
      <p:sp>
        <p:nvSpPr>
          <p:cNvPr id="30723" name="Rectangle 2"/>
          <p:cNvSpPr>
            <a:spLocks noGrp="1" noRot="1" noChangeAspect="1" noChangeArrowheads="1" noTextEdit="1"/>
          </p:cNvSpPr>
          <p:nvPr>
            <p:ph type="sldImg"/>
          </p:nvPr>
        </p:nvSpPr>
        <p:spPr>
          <a:xfrm>
            <a:off x="1146175" y="685800"/>
            <a:ext cx="4570413" cy="3429000"/>
          </a:xfrm>
          <a:ln/>
        </p:spPr>
      </p:sp>
      <p:sp>
        <p:nvSpPr>
          <p:cNvPr id="30724" name="Rectangle 3"/>
          <p:cNvSpPr>
            <a:spLocks noGrp="1" noChangeArrowheads="1"/>
          </p:cNvSpPr>
          <p:nvPr>
            <p:ph type="body" idx="1"/>
          </p:nvPr>
        </p:nvSpPr>
        <p:spPr>
          <a:xfrm>
            <a:off x="914712" y="4340903"/>
            <a:ext cx="5028579" cy="4117611"/>
          </a:xfrm>
          <a:noFill/>
          <a:ln w="9525"/>
        </p:spPr>
        <p:txBody>
          <a:bodyPr/>
          <a:lstStyle/>
          <a:p>
            <a:endParaRPr lang="en-US">
              <a:latin typeface="Arial" pitchFamily="34" charset="0"/>
            </a:endParaRPr>
          </a:p>
        </p:txBody>
      </p:sp>
    </p:spTree>
    <p:extLst>
      <p:ext uri="{BB962C8B-B14F-4D97-AF65-F5344CB8AC3E}">
        <p14:creationId xmlns:p14="http://schemas.microsoft.com/office/powerpoint/2010/main" val="35090188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9AA3278E-868F-4300-85E9-D7A201615126}" type="slidenum">
              <a:rPr lang="en-US" smtClean="0">
                <a:latin typeface="Arial" pitchFamily="34" charset="0"/>
                <a:ea typeface="MS PGothic" pitchFamily="34" charset="-128"/>
              </a:rPr>
              <a:pPr/>
              <a:t>176</a:t>
            </a:fld>
            <a:endParaRPr lang="en-US">
              <a:latin typeface="Arial" pitchFamily="34" charset="0"/>
              <a:ea typeface="MS PGothic" pitchFamily="34" charset="-128"/>
            </a:endParaRPr>
          </a:p>
        </p:txBody>
      </p:sp>
      <p:sp>
        <p:nvSpPr>
          <p:cNvPr id="33795" name="Rectangle 2"/>
          <p:cNvSpPr>
            <a:spLocks noGrp="1" noRot="1" noChangeAspect="1" noChangeArrowheads="1" noTextEdit="1"/>
          </p:cNvSpPr>
          <p:nvPr>
            <p:ph type="sldImg"/>
          </p:nvPr>
        </p:nvSpPr>
        <p:spPr>
          <a:xfrm>
            <a:off x="1158875" y="150813"/>
            <a:ext cx="4570413" cy="3429000"/>
          </a:xfrm>
          <a:ln/>
        </p:spPr>
      </p:sp>
      <p:sp>
        <p:nvSpPr>
          <p:cNvPr id="33796" name="Rectangle 3"/>
          <p:cNvSpPr>
            <a:spLocks noGrp="1" noChangeArrowheads="1"/>
          </p:cNvSpPr>
          <p:nvPr>
            <p:ph type="body" idx="1"/>
          </p:nvPr>
        </p:nvSpPr>
        <p:spPr>
          <a:xfrm>
            <a:off x="914712" y="4340903"/>
            <a:ext cx="5028579" cy="4117611"/>
          </a:xfrm>
          <a:noFill/>
          <a:ln w="9525"/>
        </p:spPr>
        <p:txBody>
          <a:bodyPr/>
          <a:lstStyle/>
          <a:p>
            <a:endParaRPr lang="en-US">
              <a:latin typeface="Arial" pitchFamily="34" charset="0"/>
            </a:endParaRPr>
          </a:p>
        </p:txBody>
      </p:sp>
    </p:spTree>
    <p:extLst>
      <p:ext uri="{BB962C8B-B14F-4D97-AF65-F5344CB8AC3E}">
        <p14:creationId xmlns:p14="http://schemas.microsoft.com/office/powerpoint/2010/main" val="9106733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5D80DB79-9E53-4ADA-BAB2-294257DCDB7A}" type="slidenum">
              <a:rPr lang="en-US" smtClean="0">
                <a:latin typeface="Arial" pitchFamily="34" charset="0"/>
              </a:rPr>
              <a:pPr/>
              <a:t>177</a:t>
            </a:fld>
            <a:endParaRPr lang="en-US">
              <a:latin typeface="Arial" pitchFamily="34" charset="0"/>
            </a:endParaRPr>
          </a:p>
        </p:txBody>
      </p:sp>
      <p:sp>
        <p:nvSpPr>
          <p:cNvPr id="22531" name="Rectangle 2"/>
          <p:cNvSpPr>
            <a:spLocks noGrp="1" noRot="1" noChangeAspect="1" noChangeArrowheads="1" noTextEdit="1"/>
          </p:cNvSpPr>
          <p:nvPr>
            <p:ph type="sldImg"/>
          </p:nvPr>
        </p:nvSpPr>
        <p:spPr>
          <a:xfrm>
            <a:off x="1157288" y="150813"/>
            <a:ext cx="4572000" cy="3429000"/>
          </a:xfrm>
          <a:ln/>
        </p:spPr>
      </p:sp>
      <p:sp>
        <p:nvSpPr>
          <p:cNvPr id="22532" name="Rectangle 4"/>
          <p:cNvSpPr>
            <a:spLocks noGrp="1" noChangeArrowheads="1"/>
          </p:cNvSpPr>
          <p:nvPr>
            <p:ph type="body" idx="1"/>
          </p:nvPr>
        </p:nvSpPr>
        <p:spPr>
          <a:noFill/>
          <a:ln w="9525"/>
        </p:spPr>
        <p:txBody>
          <a:bodyPr/>
          <a:lstStyle/>
          <a:p>
            <a:endParaRPr lang="en-US">
              <a:latin typeface="Arial" pitchFamily="34" charset="0"/>
            </a:endParaRPr>
          </a:p>
        </p:txBody>
      </p:sp>
    </p:spTree>
    <p:extLst>
      <p:ext uri="{BB962C8B-B14F-4D97-AF65-F5344CB8AC3E}">
        <p14:creationId xmlns:p14="http://schemas.microsoft.com/office/powerpoint/2010/main" val="412159065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178</a:t>
            </a:fld>
            <a:endParaRPr lang="en-US" dirty="0"/>
          </a:p>
        </p:txBody>
      </p:sp>
    </p:spTree>
    <p:extLst>
      <p:ext uri="{BB962C8B-B14F-4D97-AF65-F5344CB8AC3E}">
        <p14:creationId xmlns:p14="http://schemas.microsoft.com/office/powerpoint/2010/main" val="35193433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773ACDBE-6DF9-4BEF-AB9F-7BF54F505557}" type="slidenum">
              <a:rPr lang="en-US" smtClean="0">
                <a:latin typeface="Arial" pitchFamily="34" charset="0"/>
              </a:rPr>
              <a:pPr/>
              <a:t>179</a:t>
            </a:fld>
            <a:endParaRPr lang="en-US">
              <a:latin typeface="Arial" pitchFamily="3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w="9525"/>
        </p:spPr>
        <p:txBody>
          <a:bodyPr/>
          <a:lstStyle/>
          <a:p>
            <a:endParaRPr lang="en-US">
              <a:latin typeface="Arial" pitchFamily="34" charset="0"/>
            </a:endParaRPr>
          </a:p>
        </p:txBody>
      </p:sp>
    </p:spTree>
    <p:extLst>
      <p:ext uri="{BB962C8B-B14F-4D97-AF65-F5344CB8AC3E}">
        <p14:creationId xmlns:p14="http://schemas.microsoft.com/office/powerpoint/2010/main" val="32305933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180</a:t>
            </a:fld>
            <a:endParaRPr lang="en-US" dirty="0"/>
          </a:p>
        </p:txBody>
      </p:sp>
    </p:spTree>
    <p:extLst>
      <p:ext uri="{BB962C8B-B14F-4D97-AF65-F5344CB8AC3E}">
        <p14:creationId xmlns:p14="http://schemas.microsoft.com/office/powerpoint/2010/main" val="167415739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07936">
              <a:defRPr/>
            </a:pPr>
            <a:fld id="{1E303D81-6092-4884-97C2-DACEFAA56497}" type="slidenum">
              <a:rPr lang="en-US" smtClean="0"/>
              <a:pPr defTabSz="907936">
                <a:defRPr/>
              </a:pPr>
              <a:t>181</a:t>
            </a:fld>
            <a:endParaRPr lang="en-US" dirty="0"/>
          </a:p>
        </p:txBody>
      </p:sp>
      <p:sp>
        <p:nvSpPr>
          <p:cNvPr id="4099" name="Rectangle 2"/>
          <p:cNvSpPr>
            <a:spLocks noChangeArrowheads="1"/>
          </p:cNvSpPr>
          <p:nvPr/>
        </p:nvSpPr>
        <p:spPr bwMode="gray">
          <a:xfrm>
            <a:off x="3884614" y="3"/>
            <a:ext cx="2971800" cy="455613"/>
          </a:xfrm>
          <a:prstGeom prst="rect">
            <a:avLst/>
          </a:prstGeom>
          <a:noFill/>
          <a:ln w="9525">
            <a:noFill/>
            <a:miter lim="800000"/>
            <a:headEnd/>
            <a:tailEnd/>
          </a:ln>
        </p:spPr>
        <p:txBody>
          <a:bodyPr wrap="none" lIns="89962" tIns="44985" rIns="89962" bIns="44985" anchor="ctr"/>
          <a:lstStyle/>
          <a:p>
            <a:endParaRPr lang="en-US" sz="1600" b="1" dirty="0">
              <a:latin typeface="Calibri" pitchFamily="34" charset="0"/>
            </a:endParaRPr>
          </a:p>
        </p:txBody>
      </p:sp>
      <p:sp>
        <p:nvSpPr>
          <p:cNvPr id="4100" name="Rectangle 3"/>
          <p:cNvSpPr>
            <a:spLocks noChangeArrowheads="1"/>
          </p:cNvSpPr>
          <p:nvPr/>
        </p:nvSpPr>
        <p:spPr bwMode="gray">
          <a:xfrm>
            <a:off x="-1586" y="8686800"/>
            <a:ext cx="2973388" cy="457200"/>
          </a:xfrm>
          <a:prstGeom prst="rect">
            <a:avLst/>
          </a:prstGeom>
          <a:noFill/>
          <a:ln w="9525">
            <a:noFill/>
            <a:miter lim="800000"/>
            <a:headEnd/>
            <a:tailEnd/>
          </a:ln>
        </p:spPr>
        <p:txBody>
          <a:bodyPr wrap="none" lIns="89962" tIns="44985" rIns="89962" bIns="44985" anchor="ctr"/>
          <a:lstStyle/>
          <a:p>
            <a:endParaRPr lang="en-US" sz="1600" b="1" dirty="0">
              <a:latin typeface="Calibri" pitchFamily="34" charset="0"/>
            </a:endParaRPr>
          </a:p>
        </p:txBody>
      </p:sp>
      <p:sp>
        <p:nvSpPr>
          <p:cNvPr id="4101" name="Rectangle 4"/>
          <p:cNvSpPr>
            <a:spLocks noChangeArrowheads="1"/>
          </p:cNvSpPr>
          <p:nvPr/>
        </p:nvSpPr>
        <p:spPr bwMode="gray">
          <a:xfrm>
            <a:off x="-1586" y="3"/>
            <a:ext cx="2973388" cy="455613"/>
          </a:xfrm>
          <a:prstGeom prst="rect">
            <a:avLst/>
          </a:prstGeom>
          <a:noFill/>
          <a:ln w="9525">
            <a:noFill/>
            <a:miter lim="800000"/>
            <a:headEnd/>
            <a:tailEnd/>
          </a:ln>
        </p:spPr>
        <p:txBody>
          <a:bodyPr wrap="none" lIns="89962" tIns="44985" rIns="89962" bIns="44985" anchor="ctr"/>
          <a:lstStyle/>
          <a:p>
            <a:endParaRPr lang="en-US" sz="1600" b="1" dirty="0">
              <a:latin typeface="Calibri" pitchFamily="34" charset="0"/>
            </a:endParaRPr>
          </a:p>
        </p:txBody>
      </p:sp>
      <p:sp>
        <p:nvSpPr>
          <p:cNvPr id="4102" name="Rectangle 5"/>
          <p:cNvSpPr>
            <a:spLocks noGrp="1" noRot="1" noChangeAspect="1" noChangeArrowheads="1" noTextEdit="1"/>
          </p:cNvSpPr>
          <p:nvPr>
            <p:ph type="sldImg"/>
          </p:nvPr>
        </p:nvSpPr>
        <p:spPr bwMode="auto">
          <a:noFill/>
          <a:ln>
            <a:solidFill>
              <a:srgbClr val="000000"/>
            </a:solidFill>
            <a:miter lim="800000"/>
            <a:headEnd/>
            <a:tailEnd/>
          </a:ln>
        </p:spPr>
      </p:sp>
      <p:sp>
        <p:nvSpPr>
          <p:cNvPr id="4103" name="Rectangle 6"/>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Wingdings" pitchFamily="2" charset="2"/>
              <a:buChar char="§"/>
            </a:pPr>
            <a:r>
              <a:rPr lang="en-US" sz="1000" dirty="0"/>
              <a:t>  OMB: specifies the amount of funds each agency, including the Department of Defense, may use by time period, program, project, and or/activity in </a:t>
            </a:r>
            <a:r>
              <a:rPr lang="en-US" sz="1000" b="1" dirty="0"/>
              <a:t>apportionment</a:t>
            </a:r>
            <a:r>
              <a:rPr lang="en-US" sz="1000" dirty="0"/>
              <a:t> </a:t>
            </a:r>
          </a:p>
          <a:p>
            <a:pPr eaLnBrk="1" hangingPunct="1">
              <a:spcBef>
                <a:spcPct val="0"/>
              </a:spcBef>
              <a:buFont typeface="Wingdings" pitchFamily="2" charset="2"/>
              <a:buChar char="§"/>
            </a:pPr>
            <a:r>
              <a:rPr lang="en-US" sz="1000" dirty="0"/>
              <a:t>  Treasury Department: establishes the amount of cash available in particular appropriations accounts for disbursal using official documents called </a:t>
            </a:r>
            <a:r>
              <a:rPr lang="en-US" sz="1000" b="1" dirty="0"/>
              <a:t>warrants</a:t>
            </a:r>
            <a:r>
              <a:rPr lang="en-US" sz="1000" dirty="0"/>
              <a:t> </a:t>
            </a:r>
          </a:p>
          <a:p>
            <a:pPr eaLnBrk="1" hangingPunct="1">
              <a:spcBef>
                <a:spcPct val="0"/>
              </a:spcBef>
              <a:buFont typeface="Wingdings" pitchFamily="2" charset="2"/>
              <a:buChar char="§"/>
            </a:pPr>
            <a:r>
              <a:rPr lang="en-US" sz="1000" dirty="0"/>
              <a:t>  OSD(C) outlines the amount of funding the services and defense agencies receive</a:t>
            </a:r>
          </a:p>
          <a:p>
            <a:pPr eaLnBrk="1" hangingPunct="1">
              <a:spcBef>
                <a:spcPct val="0"/>
              </a:spcBef>
              <a:buFont typeface="Wingdings" pitchFamily="2" charset="2"/>
              <a:buChar char="§"/>
            </a:pPr>
            <a:r>
              <a:rPr lang="en-US" sz="1000" dirty="0"/>
              <a:t>  Air Force:  funds received are passed from HQ USAF to the wings or other field units (“the field”) via </a:t>
            </a:r>
            <a:r>
              <a:rPr lang="en-US" sz="1000" b="1" dirty="0"/>
              <a:t>allotments</a:t>
            </a:r>
            <a:r>
              <a:rPr lang="en-US" sz="1000" dirty="0"/>
              <a:t> to the various MAJCOMs, DRUs, and FOAs </a:t>
            </a:r>
          </a:p>
          <a:p>
            <a:pPr eaLnBrk="1" hangingPunct="1">
              <a:spcBef>
                <a:spcPct val="0"/>
              </a:spcBef>
            </a:pPr>
            <a:endParaRPr lang="en-US" sz="1000" dirty="0"/>
          </a:p>
          <a:p>
            <a:pPr eaLnBrk="1" hangingPunct="1">
              <a:spcBef>
                <a:spcPct val="0"/>
              </a:spcBef>
            </a:pPr>
            <a:r>
              <a:rPr lang="en-US" sz="1000" dirty="0"/>
              <a:t>   In doing this the headquarters functional and financial managers for each appropriation complete a </a:t>
            </a:r>
            <a:r>
              <a:rPr lang="en-US" sz="1000" b="1" dirty="0"/>
              <a:t>Program Authorization (PA)</a:t>
            </a:r>
            <a:r>
              <a:rPr lang="en-US" sz="1000" dirty="0"/>
              <a:t> and </a:t>
            </a:r>
            <a:r>
              <a:rPr lang="en-US" sz="1000" b="1" dirty="0"/>
              <a:t>Budget Authorization (BA)</a:t>
            </a:r>
            <a:r>
              <a:rPr lang="en-US" sz="1000" dirty="0"/>
              <a:t>, respectively.  (Functional managers are shown below.  The financial manager for all appropriations is SAF/FMB.)  </a:t>
            </a:r>
          </a:p>
          <a:p>
            <a:pPr eaLnBrk="1" hangingPunct="1">
              <a:spcBef>
                <a:spcPct val="0"/>
              </a:spcBef>
            </a:pPr>
            <a:r>
              <a:rPr lang="en-US" sz="1000" dirty="0"/>
              <a:t>   The PA and BA are analogous to congressional authorizations and appropriations – the former grants the field permission to execute the funds being released for particular programs; the latter releases funds and provides permission to enter into transactions that will disburse those funds from the Treasury.  After receiving these, the MAJCOMs send funds to the various field organizations as directed.  Because of all the steps and paperwork, </a:t>
            </a:r>
            <a:r>
              <a:rPr lang="en-US" sz="1000" u="sng" dirty="0"/>
              <a:t>this process can take one to two months or more.</a:t>
            </a:r>
          </a:p>
        </p:txBody>
      </p:sp>
      <p:graphicFrame>
        <p:nvGraphicFramePr>
          <p:cNvPr id="1025065" name="Group 41"/>
          <p:cNvGraphicFramePr>
            <a:graphicFrameLocks noGrp="1"/>
          </p:cNvGraphicFramePr>
          <p:nvPr>
            <p:extLst>
              <p:ext uri="{D42A27DB-BD31-4B8C-83A1-F6EECF244321}">
                <p14:modId xmlns:p14="http://schemas.microsoft.com/office/powerpoint/2010/main" val="3290753185"/>
              </p:ext>
            </p:extLst>
          </p:nvPr>
        </p:nvGraphicFramePr>
        <p:xfrm>
          <a:off x="2087909" y="7014254"/>
          <a:ext cx="4506019" cy="2002957"/>
        </p:xfrm>
        <a:graphic>
          <a:graphicData uri="http://schemas.openxmlformats.org/drawingml/2006/table">
            <a:tbl>
              <a:tblPr/>
              <a:tblGrid>
                <a:gridCol w="2253788">
                  <a:extLst>
                    <a:ext uri="{9D8B030D-6E8A-4147-A177-3AD203B41FA5}">
                      <a16:colId xmlns:a16="http://schemas.microsoft.com/office/drawing/2014/main" val="20000"/>
                    </a:ext>
                  </a:extLst>
                </a:gridCol>
                <a:gridCol w="2252231">
                  <a:extLst>
                    <a:ext uri="{9D8B030D-6E8A-4147-A177-3AD203B41FA5}">
                      <a16:colId xmlns:a16="http://schemas.microsoft.com/office/drawing/2014/main" val="20001"/>
                    </a:ext>
                  </a:extLst>
                </a:gridCol>
              </a:tblGrid>
              <a:tr h="254287">
                <a:tc>
                  <a:txBody>
                    <a:bodyPr/>
                    <a:lstStyle/>
                    <a:p>
                      <a:pPr marL="0" marR="0" lvl="0" indent="0" algn="ctr" defTabSz="89058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rPr>
                        <a:t>Appropriation(s)</a:t>
                      </a:r>
                    </a:p>
                  </a:txBody>
                  <a:tcPr marL="71086" marR="71086" marT="35703" marB="3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66"/>
                    </a:solidFill>
                  </a:tcPr>
                </a:tc>
                <a:tc>
                  <a:txBody>
                    <a:bodyPr/>
                    <a:lstStyle/>
                    <a:p>
                      <a:pPr marL="0" marR="0" lvl="0" indent="0" algn="ctr" defTabSz="89058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rPr>
                        <a:t>Functional Manager</a:t>
                      </a:r>
                    </a:p>
                  </a:txBody>
                  <a:tcPr marL="71086" marR="71086" marT="35703" marB="3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66"/>
                    </a:solidFill>
                  </a:tcPr>
                </a:tc>
                <a:extLst>
                  <a:ext uri="{0D108BD9-81ED-4DB2-BD59-A6C34878D82A}">
                    <a16:rowId xmlns:a16="http://schemas.microsoft.com/office/drawing/2014/main" val="10000"/>
                  </a:ext>
                </a:extLst>
              </a:tr>
              <a:tr h="985807">
                <a:tc>
                  <a:txBody>
                    <a:bodyPr/>
                    <a:lstStyle/>
                    <a:p>
                      <a:pPr marL="174625" marR="0" lvl="0" indent="-174625" algn="l" defTabSz="890588" rtl="0" eaLnBrk="0" fontAlgn="base" latinLnBrk="0" hangingPunct="0">
                        <a:lnSpc>
                          <a:spcPct val="100000"/>
                        </a:lnSpc>
                        <a:spcBef>
                          <a:spcPct val="0"/>
                        </a:spcBef>
                        <a:spcAft>
                          <a:spcPct val="0"/>
                        </a:spcAft>
                        <a:buClr>
                          <a:srgbClr val="0C2D83"/>
                        </a:buClr>
                        <a:buSzPct val="80000"/>
                        <a:buFont typeface="Wingdings" pitchFamily="2" charset="2"/>
                        <a:buChar char="n"/>
                        <a:tabLst/>
                      </a:pPr>
                      <a:r>
                        <a:rPr kumimoji="0" lang="en-US" sz="1200" b="0" i="0" u="none" strike="noStrike" cap="none" normalizeH="0" baseline="0">
                          <a:ln>
                            <a:noFill/>
                          </a:ln>
                          <a:solidFill>
                            <a:schemeClr val="tx1"/>
                          </a:solidFill>
                          <a:effectLst/>
                          <a:latin typeface="Arial" charset="0"/>
                        </a:rPr>
                        <a:t>RDT&amp;E</a:t>
                      </a:r>
                    </a:p>
                    <a:p>
                      <a:pPr marL="174625" marR="0" lvl="0" indent="-174625" algn="l" defTabSz="890588" rtl="0" eaLnBrk="0" fontAlgn="base" latinLnBrk="0" hangingPunct="0">
                        <a:lnSpc>
                          <a:spcPct val="100000"/>
                        </a:lnSpc>
                        <a:spcBef>
                          <a:spcPct val="0"/>
                        </a:spcBef>
                        <a:spcAft>
                          <a:spcPct val="0"/>
                        </a:spcAft>
                        <a:buClr>
                          <a:srgbClr val="0C2D83"/>
                        </a:buClr>
                        <a:buSzPct val="80000"/>
                        <a:buFont typeface="Wingdings" pitchFamily="2" charset="2"/>
                        <a:buChar char="n"/>
                        <a:tabLst/>
                      </a:pPr>
                      <a:r>
                        <a:rPr kumimoji="0" lang="en-US" sz="1200" b="0" i="0" u="none" strike="noStrike" cap="none" normalizeH="0" baseline="0">
                          <a:ln>
                            <a:noFill/>
                          </a:ln>
                          <a:solidFill>
                            <a:schemeClr val="tx1"/>
                          </a:solidFill>
                          <a:effectLst/>
                          <a:latin typeface="Arial" charset="0"/>
                        </a:rPr>
                        <a:t>Aircraft Procurement</a:t>
                      </a:r>
                    </a:p>
                    <a:p>
                      <a:pPr marL="174625" marR="0" lvl="0" indent="-174625" algn="l" defTabSz="890588" rtl="0" eaLnBrk="0" fontAlgn="base" latinLnBrk="0" hangingPunct="0">
                        <a:lnSpc>
                          <a:spcPct val="100000"/>
                        </a:lnSpc>
                        <a:spcBef>
                          <a:spcPct val="0"/>
                        </a:spcBef>
                        <a:spcAft>
                          <a:spcPct val="0"/>
                        </a:spcAft>
                        <a:buClr>
                          <a:srgbClr val="0C2D83"/>
                        </a:buClr>
                        <a:buSzPct val="80000"/>
                        <a:buFont typeface="Wingdings" pitchFamily="2" charset="2"/>
                        <a:buChar char="n"/>
                        <a:tabLst/>
                      </a:pPr>
                      <a:r>
                        <a:rPr kumimoji="0" lang="en-US" sz="1200" b="0" i="0" u="none" strike="noStrike" cap="none" normalizeH="0" baseline="0">
                          <a:ln>
                            <a:noFill/>
                          </a:ln>
                          <a:solidFill>
                            <a:schemeClr val="tx1"/>
                          </a:solidFill>
                          <a:effectLst/>
                          <a:latin typeface="Arial" charset="0"/>
                        </a:rPr>
                        <a:t>Missile Procurement</a:t>
                      </a:r>
                    </a:p>
                    <a:p>
                      <a:pPr marL="174625" marR="0" lvl="0" indent="-174625" algn="l" defTabSz="890588" rtl="0" eaLnBrk="0" fontAlgn="base" latinLnBrk="0" hangingPunct="0">
                        <a:lnSpc>
                          <a:spcPct val="100000"/>
                        </a:lnSpc>
                        <a:spcBef>
                          <a:spcPct val="0"/>
                        </a:spcBef>
                        <a:spcAft>
                          <a:spcPct val="0"/>
                        </a:spcAft>
                        <a:buClr>
                          <a:srgbClr val="0C2D83"/>
                        </a:buClr>
                        <a:buSzPct val="80000"/>
                        <a:buFont typeface="Wingdings" pitchFamily="2" charset="2"/>
                        <a:buChar char="n"/>
                        <a:tabLst/>
                      </a:pPr>
                      <a:r>
                        <a:rPr kumimoji="0" lang="en-US" sz="1200" b="0" i="0" u="none" strike="noStrike" cap="none" normalizeH="0" baseline="0">
                          <a:ln>
                            <a:noFill/>
                          </a:ln>
                          <a:solidFill>
                            <a:schemeClr val="tx1"/>
                          </a:solidFill>
                          <a:effectLst/>
                          <a:latin typeface="Arial" charset="0"/>
                        </a:rPr>
                        <a:t>Procurement of Ammunition</a:t>
                      </a:r>
                    </a:p>
                    <a:p>
                      <a:pPr marL="174625" marR="0" lvl="0" indent="-174625" algn="l" defTabSz="890588" rtl="0" eaLnBrk="0" fontAlgn="base" latinLnBrk="0" hangingPunct="0">
                        <a:lnSpc>
                          <a:spcPct val="100000"/>
                        </a:lnSpc>
                        <a:spcBef>
                          <a:spcPct val="0"/>
                        </a:spcBef>
                        <a:spcAft>
                          <a:spcPct val="0"/>
                        </a:spcAft>
                        <a:buClr>
                          <a:srgbClr val="0C2D83"/>
                        </a:buClr>
                        <a:buSzPct val="80000"/>
                        <a:buFont typeface="Wingdings" pitchFamily="2" charset="2"/>
                        <a:buChar char="n"/>
                        <a:tabLst/>
                      </a:pPr>
                      <a:r>
                        <a:rPr kumimoji="0" lang="en-US" sz="1200" b="0" i="0" u="none" strike="noStrike" cap="none" normalizeH="0" baseline="0">
                          <a:ln>
                            <a:noFill/>
                          </a:ln>
                          <a:solidFill>
                            <a:schemeClr val="tx1"/>
                          </a:solidFill>
                          <a:effectLst/>
                          <a:latin typeface="Arial" charset="0"/>
                        </a:rPr>
                        <a:t>Other Procurement</a:t>
                      </a:r>
                    </a:p>
                  </a:txBody>
                  <a:tcPr marL="71086" marR="71086" marT="35703" marB="3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0588"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SAF/AQXR</a:t>
                      </a:r>
                    </a:p>
                  </a:txBody>
                  <a:tcPr marL="71086" marR="71086" marT="35703" marB="357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287">
                <a:tc>
                  <a:txBody>
                    <a:bodyPr/>
                    <a:lstStyle/>
                    <a:p>
                      <a:pPr marL="174625" marR="0" lvl="0" indent="-174625" algn="l" defTabSz="890588" rtl="0" eaLnBrk="0" fontAlgn="base" latinLnBrk="0" hangingPunct="0">
                        <a:lnSpc>
                          <a:spcPct val="100000"/>
                        </a:lnSpc>
                        <a:spcBef>
                          <a:spcPct val="0"/>
                        </a:spcBef>
                        <a:spcAft>
                          <a:spcPct val="0"/>
                        </a:spcAft>
                        <a:buClr>
                          <a:srgbClr val="0C2D83"/>
                        </a:buClr>
                        <a:buSzPct val="80000"/>
                        <a:buFont typeface="Wingdings" pitchFamily="2" charset="2"/>
                        <a:buChar char="n"/>
                        <a:tabLst/>
                      </a:pPr>
                      <a:r>
                        <a:rPr kumimoji="0" lang="en-US" sz="1200" b="0" i="0" u="none" strike="noStrike" cap="none" normalizeH="0" baseline="0">
                          <a:ln>
                            <a:noFill/>
                          </a:ln>
                          <a:solidFill>
                            <a:schemeClr val="tx1"/>
                          </a:solidFill>
                          <a:effectLst/>
                          <a:latin typeface="Arial" charset="0"/>
                        </a:rPr>
                        <a:t>Military Construction</a:t>
                      </a:r>
                    </a:p>
                  </a:txBody>
                  <a:tcPr marL="71086" marR="71086" marT="35703" marB="3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0588"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AF/A7CP</a:t>
                      </a:r>
                    </a:p>
                  </a:txBody>
                  <a:tcPr marL="71086" marR="71086" marT="35703" marB="3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287">
                <a:tc>
                  <a:txBody>
                    <a:bodyPr/>
                    <a:lstStyle/>
                    <a:p>
                      <a:pPr marL="174625" marR="0" lvl="0" indent="-174625" algn="l" defTabSz="890588" rtl="0" eaLnBrk="0" fontAlgn="base" latinLnBrk="0" hangingPunct="0">
                        <a:lnSpc>
                          <a:spcPct val="100000"/>
                        </a:lnSpc>
                        <a:spcBef>
                          <a:spcPct val="0"/>
                        </a:spcBef>
                        <a:spcAft>
                          <a:spcPct val="0"/>
                        </a:spcAft>
                        <a:buClr>
                          <a:srgbClr val="0C2D83"/>
                        </a:buClr>
                        <a:buSzPct val="80000"/>
                        <a:buFont typeface="Wingdings" pitchFamily="2" charset="2"/>
                        <a:buChar char="n"/>
                        <a:tabLst/>
                      </a:pPr>
                      <a:r>
                        <a:rPr kumimoji="0" lang="en-US" sz="1200" b="0" i="0" u="none" strike="noStrike" cap="none" normalizeH="0" baseline="0">
                          <a:ln>
                            <a:noFill/>
                          </a:ln>
                          <a:solidFill>
                            <a:schemeClr val="tx1"/>
                          </a:solidFill>
                          <a:effectLst/>
                          <a:latin typeface="Arial" charset="0"/>
                        </a:rPr>
                        <a:t>Operations &amp; Maintenance</a:t>
                      </a:r>
                    </a:p>
                  </a:txBody>
                  <a:tcPr marL="71086" marR="71086" marT="35703" marB="3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0588"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SAF/FMBO</a:t>
                      </a:r>
                    </a:p>
                  </a:txBody>
                  <a:tcPr marL="71086" marR="71086" marT="35703" marB="3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4287">
                <a:tc>
                  <a:txBody>
                    <a:bodyPr/>
                    <a:lstStyle/>
                    <a:p>
                      <a:pPr marL="174625" marR="0" lvl="0" indent="-174625" algn="l" defTabSz="890588" rtl="0" eaLnBrk="0" fontAlgn="base" latinLnBrk="0" hangingPunct="0">
                        <a:lnSpc>
                          <a:spcPct val="100000"/>
                        </a:lnSpc>
                        <a:spcBef>
                          <a:spcPct val="0"/>
                        </a:spcBef>
                        <a:spcAft>
                          <a:spcPct val="0"/>
                        </a:spcAft>
                        <a:buClr>
                          <a:srgbClr val="0C2D83"/>
                        </a:buClr>
                        <a:buSzPct val="80000"/>
                        <a:buFont typeface="Wingdings" pitchFamily="2" charset="2"/>
                        <a:buChar char="n"/>
                        <a:tabLst/>
                      </a:pPr>
                      <a:r>
                        <a:rPr kumimoji="0" lang="en-US" sz="1200" b="0" i="0" u="none" strike="noStrike" cap="none" normalizeH="0" baseline="0">
                          <a:ln>
                            <a:noFill/>
                          </a:ln>
                          <a:solidFill>
                            <a:schemeClr val="tx1"/>
                          </a:solidFill>
                          <a:effectLst/>
                          <a:latin typeface="Arial" charset="0"/>
                        </a:rPr>
                        <a:t>Military Personnel</a:t>
                      </a:r>
                    </a:p>
                  </a:txBody>
                  <a:tcPr marL="71086" marR="71086" marT="35703" marB="3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0588"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AF/A1</a:t>
                      </a:r>
                    </a:p>
                  </a:txBody>
                  <a:tcPr marL="71086" marR="71086" marT="35703" marB="3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124" name="Rectangle 3"/>
          <p:cNvSpPr txBox="1">
            <a:spLocks noGrp="1" noChangeArrowheads="1"/>
          </p:cNvSpPr>
          <p:nvPr/>
        </p:nvSpPr>
        <p:spPr bwMode="gray">
          <a:xfrm rot="5400000">
            <a:off x="5208588" y="1349377"/>
            <a:ext cx="2998788" cy="300037"/>
          </a:xfrm>
          <a:prstGeom prst="rect">
            <a:avLst/>
          </a:prstGeom>
          <a:noFill/>
          <a:ln w="12700">
            <a:noFill/>
            <a:miter lim="800000"/>
            <a:headEnd/>
            <a:tailEnd/>
          </a:ln>
        </p:spPr>
        <p:txBody>
          <a:bodyPr lIns="91024" tIns="45513" rIns="91024" bIns="45513"/>
          <a:lstStyle/>
          <a:p>
            <a:pPr defTabSz="907936"/>
            <a:r>
              <a:rPr lang="en-US" sz="1200" dirty="0">
                <a:latin typeface="Calibri" pitchFamily="34" charset="0"/>
              </a:rPr>
              <a:t>June 2008</a:t>
            </a:r>
          </a:p>
        </p:txBody>
      </p:sp>
    </p:spTree>
    <p:extLst>
      <p:ext uri="{BB962C8B-B14F-4D97-AF65-F5344CB8AC3E}">
        <p14:creationId xmlns:p14="http://schemas.microsoft.com/office/powerpoint/2010/main" val="3247477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182</a:t>
            </a:fld>
            <a:endParaRPr lang="en-US" dirty="0"/>
          </a:p>
        </p:txBody>
      </p:sp>
    </p:spTree>
    <p:extLst>
      <p:ext uri="{BB962C8B-B14F-4D97-AF65-F5344CB8AC3E}">
        <p14:creationId xmlns:p14="http://schemas.microsoft.com/office/powerpoint/2010/main" val="317434608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183</a:t>
            </a:fld>
            <a:endParaRPr lang="en-US" dirty="0"/>
          </a:p>
        </p:txBody>
      </p:sp>
    </p:spTree>
    <p:extLst>
      <p:ext uri="{BB962C8B-B14F-4D97-AF65-F5344CB8AC3E}">
        <p14:creationId xmlns:p14="http://schemas.microsoft.com/office/powerpoint/2010/main" val="16436875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437165A-D330-444F-867F-0920345EDD2A}" type="slidenum">
              <a:rPr lang="en-US" smtClean="0"/>
              <a:pPr/>
              <a:t>184</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b="1" dirty="0"/>
          </a:p>
        </p:txBody>
      </p:sp>
    </p:spTree>
    <p:extLst>
      <p:ext uri="{BB962C8B-B14F-4D97-AF65-F5344CB8AC3E}">
        <p14:creationId xmlns:p14="http://schemas.microsoft.com/office/powerpoint/2010/main" val="3959199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pPr defTabSz="912057"/>
            <a:fld id="{01010CD6-7B43-4BB9-8A32-0C62F8254E71}" type="slidenum">
              <a:rPr lang="en-US" smtClean="0">
                <a:solidFill>
                  <a:prstClr val="white"/>
                </a:solidFill>
              </a:rPr>
              <a:pPr defTabSz="912057"/>
              <a:t>25</a:t>
            </a:fld>
            <a:endParaRPr lang="en-US" dirty="0">
              <a:solidFill>
                <a:prstClr val="white"/>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b="1" dirty="0"/>
              <a:t>The</a:t>
            </a:r>
            <a:r>
              <a:rPr lang="en-US" b="1" baseline="0" dirty="0"/>
              <a:t> current </a:t>
            </a:r>
            <a:endParaRPr lang="en-US" b="0" dirty="0"/>
          </a:p>
        </p:txBody>
      </p:sp>
    </p:spTree>
    <p:extLst>
      <p:ext uri="{BB962C8B-B14F-4D97-AF65-F5344CB8AC3E}">
        <p14:creationId xmlns:p14="http://schemas.microsoft.com/office/powerpoint/2010/main" val="240508314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Reprogrammin</a:t>
            </a:r>
            <a:r>
              <a:rPr lang="en-US" baseline="0" dirty="0"/>
              <a:t>g Resource:</a:t>
            </a:r>
          </a:p>
          <a:p>
            <a:r>
              <a:rPr lang="en-US" baseline="0" dirty="0"/>
              <a:t>DoD FMR, Volume 3, Chapter 6,  Section 060401, Page 6-4</a:t>
            </a:r>
          </a:p>
          <a:p>
            <a:endParaRPr lang="en-US" baseline="0" dirty="0"/>
          </a:p>
          <a:p>
            <a:r>
              <a:rPr lang="en-US" dirty="0"/>
              <a:t>Congress permits some ability to increase and decrease funds available to programs during execution</a:t>
            </a:r>
          </a:p>
          <a:p>
            <a:pPr lvl="1"/>
            <a:r>
              <a:rPr lang="en-US" dirty="0"/>
              <a:t>Prior approval reprogramming actions require written Congressional approval via a DD 1415-1</a:t>
            </a:r>
          </a:p>
          <a:p>
            <a:pPr lvl="2"/>
            <a:r>
              <a:rPr lang="en-US" dirty="0"/>
              <a:t>Examples: increase procurement quantity of a major end item, special interest item, movement between appropriations </a:t>
            </a:r>
          </a:p>
          <a:p>
            <a:pPr lvl="1"/>
            <a:r>
              <a:rPr lang="en-US" dirty="0"/>
              <a:t>Prior approval internal </a:t>
            </a:r>
            <a:r>
              <a:rPr lang="en-US" dirty="0" err="1"/>
              <a:t>reprogrammings</a:t>
            </a:r>
            <a:r>
              <a:rPr lang="en-US" dirty="0"/>
              <a:t> (IR) require DD 1415-3 submission and OSD(C) approval  </a:t>
            </a:r>
          </a:p>
          <a:p>
            <a:pPr lvl="2"/>
            <a:r>
              <a:rPr lang="en-US" dirty="0"/>
              <a:t>IR realigns funds to different line items or appropriations for proper execution of the same requirement with no change in purpose</a:t>
            </a:r>
          </a:p>
          <a:p>
            <a:pPr lvl="1"/>
            <a:r>
              <a:rPr lang="en-US" dirty="0"/>
              <a:t>Below threshold reprogramming realign funds within prescribed limits and do not require prior approval</a:t>
            </a:r>
          </a:p>
          <a:p>
            <a:pPr lvl="2"/>
            <a:r>
              <a:rPr lang="en-US" dirty="0"/>
              <a:t>Effective thresholds for FY 2010: $10 million for MILPERS; $15 million for O&amp;M; $20 million for procurement; and $10 million for RDT&amp;E</a:t>
            </a:r>
          </a:p>
          <a:p>
            <a:endParaRPr lang="en-US" dirty="0"/>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solidFill>
                  <a:prstClr val="black"/>
                </a:solidFill>
              </a:rPr>
              <a:pPr>
                <a:defRPr/>
              </a:pPr>
              <a:t>185</a:t>
            </a:fld>
            <a:endParaRPr lang="en-US" dirty="0">
              <a:solidFill>
                <a:prstClr val="black"/>
              </a:solidFill>
            </a:endParaRPr>
          </a:p>
        </p:txBody>
      </p:sp>
    </p:spTree>
    <p:extLst>
      <p:ext uri="{BB962C8B-B14F-4D97-AF65-F5344CB8AC3E}">
        <p14:creationId xmlns:p14="http://schemas.microsoft.com/office/powerpoint/2010/main" val="217485792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186</a:t>
            </a:fld>
            <a:endParaRPr lang="en-US" dirty="0"/>
          </a:p>
        </p:txBody>
      </p:sp>
    </p:spTree>
    <p:extLst>
      <p:ext uri="{BB962C8B-B14F-4D97-AF65-F5344CB8AC3E}">
        <p14:creationId xmlns:p14="http://schemas.microsoft.com/office/powerpoint/2010/main" val="27841346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DE285D-B925-4DD8-BF74-40058CDD65DB}" type="slidenum">
              <a:rPr lang="en-US" smtClean="0"/>
              <a:pPr>
                <a:defRPr/>
              </a:pPr>
              <a:t>187</a:t>
            </a:fld>
            <a:endParaRPr lang="en-US" dirty="0"/>
          </a:p>
        </p:txBody>
      </p:sp>
    </p:spTree>
    <p:extLst>
      <p:ext uri="{BB962C8B-B14F-4D97-AF65-F5344CB8AC3E}">
        <p14:creationId xmlns:p14="http://schemas.microsoft.com/office/powerpoint/2010/main" val="333419206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C07C17-215A-461C-935F-AE6E9A6903FC}" type="slidenum">
              <a:rPr lang="en-US" smtClean="0"/>
              <a:t>205</a:t>
            </a:fld>
            <a:endParaRPr lang="en-US"/>
          </a:p>
        </p:txBody>
      </p:sp>
    </p:spTree>
    <p:extLst>
      <p:ext uri="{BB962C8B-B14F-4D97-AF65-F5344CB8AC3E}">
        <p14:creationId xmlns:p14="http://schemas.microsoft.com/office/powerpoint/2010/main" val="18347913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525" indent="-236525">
              <a:lnSpc>
                <a:spcPct val="120000"/>
              </a:lnSpc>
              <a:spcAft>
                <a:spcPts val="600"/>
              </a:spcAft>
            </a:pPr>
            <a:r>
              <a:rPr lang="en-US" dirty="0"/>
              <a:t>The DOD PPBE process uses many of the same principles you would use to build a family budget </a:t>
            </a:r>
          </a:p>
          <a:p>
            <a:pPr marL="457175" lvl="1" indent="-220651">
              <a:lnSpc>
                <a:spcPct val="120000"/>
              </a:lnSpc>
              <a:spcAft>
                <a:spcPts val="600"/>
              </a:spcAft>
            </a:pPr>
            <a:r>
              <a:rPr lang="en-US" dirty="0"/>
              <a:t>Planning _</a:t>
            </a:r>
            <a:r>
              <a:rPr lang="en-US" u="sng" dirty="0"/>
              <a:t>always____ </a:t>
            </a:r>
            <a:r>
              <a:rPr lang="en-US" dirty="0"/>
              <a:t>generates more needs (guidance) than we can afford (always, sometimes, seldom, never?)</a:t>
            </a:r>
          </a:p>
          <a:p>
            <a:pPr marL="457175" lvl="1" indent="-220651">
              <a:lnSpc>
                <a:spcPct val="120000"/>
              </a:lnSpc>
              <a:spcAft>
                <a:spcPts val="600"/>
              </a:spcAft>
            </a:pPr>
            <a:r>
              <a:rPr lang="en-US" dirty="0"/>
              <a:t>In programming we:</a:t>
            </a:r>
          </a:p>
          <a:p>
            <a:pPr marL="693700" lvl="2" indent="-236525">
              <a:lnSpc>
                <a:spcPct val="120000"/>
              </a:lnSpc>
              <a:spcAft>
                <a:spcPts val="600"/>
              </a:spcAft>
            </a:pPr>
            <a:r>
              <a:rPr lang="en-US" sz="2300" dirty="0"/>
              <a:t>Rank our requirements from most to least _</a:t>
            </a:r>
            <a:r>
              <a:rPr lang="en-US" sz="2300" u="sng" dirty="0"/>
              <a:t>dear</a:t>
            </a:r>
            <a:r>
              <a:rPr lang="en-US" sz="2300" dirty="0"/>
              <a:t>_____ </a:t>
            </a:r>
          </a:p>
          <a:p>
            <a:pPr marL="693700" lvl="2" indent="-236525">
              <a:lnSpc>
                <a:spcPct val="120000"/>
              </a:lnSpc>
              <a:spcAft>
                <a:spcPts val="600"/>
              </a:spcAft>
            </a:pPr>
            <a:r>
              <a:rPr lang="en-US" sz="2300" u="sng" dirty="0"/>
              <a:t>Adjust</a:t>
            </a:r>
            <a:r>
              <a:rPr lang="en-US" sz="2300" dirty="0"/>
              <a:t> the order and look for areas above the line where we could realize </a:t>
            </a:r>
            <a:r>
              <a:rPr lang="en-US" sz="2300" u="sng" dirty="0"/>
              <a:t>savings</a:t>
            </a:r>
          </a:p>
          <a:p>
            <a:pPr marL="457175" lvl="1" indent="-220651">
              <a:lnSpc>
                <a:spcPct val="120000"/>
              </a:lnSpc>
              <a:spcAft>
                <a:spcPts val="600"/>
              </a:spcAft>
            </a:pPr>
            <a:r>
              <a:rPr lang="en-US" dirty="0"/>
              <a:t>In balancing the budget, are we more likely to eliminate the program or reduce the commodities that make up the program?</a:t>
            </a:r>
          </a:p>
          <a:p>
            <a:pPr marL="457175" lvl="1" indent="-220651">
              <a:lnSpc>
                <a:spcPct val="120000"/>
              </a:lnSpc>
              <a:spcAft>
                <a:spcPts val="600"/>
              </a:spcAft>
            </a:pPr>
            <a:r>
              <a:rPr lang="en-US" dirty="0"/>
              <a:t>Turning the plan into a budget may drive a </a:t>
            </a:r>
            <a:r>
              <a:rPr lang="en-US" u="sng" dirty="0"/>
              <a:t>unfunded</a:t>
            </a:r>
            <a:r>
              <a:rPr lang="en-US" dirty="0"/>
              <a:t>_____</a:t>
            </a:r>
          </a:p>
          <a:p>
            <a:pPr marL="457175" lvl="1" indent="-220651">
              <a:lnSpc>
                <a:spcPct val="120000"/>
              </a:lnSpc>
              <a:spcAft>
                <a:spcPts val="600"/>
              </a:spcAft>
            </a:pPr>
            <a:r>
              <a:rPr lang="en-US" dirty="0"/>
              <a:t>Things often don’t go as they were supposed to in execution and we have to _</a:t>
            </a:r>
            <a:r>
              <a:rPr lang="en-US" u="sng" dirty="0"/>
              <a:t>reprioritize</a:t>
            </a:r>
            <a:r>
              <a:rPr lang="en-US" dirty="0"/>
              <a:t>__________</a:t>
            </a:r>
          </a:p>
          <a:p>
            <a:endParaRPr lang="en-US" dirty="0"/>
          </a:p>
        </p:txBody>
      </p:sp>
      <p:sp>
        <p:nvSpPr>
          <p:cNvPr id="4" name="Slide Number Placeholder 3"/>
          <p:cNvSpPr>
            <a:spLocks noGrp="1"/>
          </p:cNvSpPr>
          <p:nvPr>
            <p:ph type="sldNum" sz="quarter" idx="10"/>
          </p:nvPr>
        </p:nvSpPr>
        <p:spPr/>
        <p:txBody>
          <a:bodyPr/>
          <a:lstStyle/>
          <a:p>
            <a:fld id="{476495A6-40D8-44B0-9375-884F623A4BBD}" type="slidenum">
              <a:rPr lang="en-US" smtClean="0"/>
              <a:t>213</a:t>
            </a:fld>
            <a:endParaRPr lang="en-US"/>
          </a:p>
        </p:txBody>
      </p:sp>
    </p:spTree>
    <p:extLst>
      <p:ext uri="{BB962C8B-B14F-4D97-AF65-F5344CB8AC3E}">
        <p14:creationId xmlns:p14="http://schemas.microsoft.com/office/powerpoint/2010/main" val="3851663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0308"/>
            <a:fld id="{EEBB535A-4758-4F32-8887-77464FA0CB0B}" type="slidenum">
              <a:rPr lang="en-US" smtClean="0">
                <a:solidFill>
                  <a:srgbClr val="FFFFFF"/>
                </a:solidFill>
              </a:rPr>
              <a:pPr defTabSz="910308"/>
              <a:t>26</a:t>
            </a:fld>
            <a:endParaRPr lang="en-US" dirty="0">
              <a:solidFill>
                <a:srgbClr val="FFFFFF"/>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marL="168241" indent="-168241">
              <a:spcBef>
                <a:spcPct val="0"/>
              </a:spcBef>
              <a:buFont typeface="Arial" pitchFamily="34" charset="0"/>
              <a:buChar char="•"/>
            </a:pPr>
            <a:r>
              <a:rPr lang="en-US" dirty="0">
                <a:latin typeface="+mn-lt"/>
              </a:rPr>
              <a:t>SMC – Led by a 3 Star</a:t>
            </a:r>
            <a:r>
              <a:rPr lang="en-US" baseline="0" dirty="0">
                <a:latin typeface="+mn-lt"/>
              </a:rPr>
              <a:t> General – not many people in the military with 3 stars!</a:t>
            </a:r>
          </a:p>
          <a:p>
            <a:pPr marL="168241" indent="-168241">
              <a:spcBef>
                <a:spcPct val="0"/>
              </a:spcBef>
              <a:buFont typeface="Arial" pitchFamily="34" charset="0"/>
              <a:buChar char="•"/>
            </a:pPr>
            <a:r>
              <a:rPr lang="en-US" baseline="0" dirty="0">
                <a:latin typeface="+mn-lt"/>
              </a:rPr>
              <a:t>Budget is $10B/year</a:t>
            </a:r>
          </a:p>
          <a:p>
            <a:pPr marL="168241" indent="-168241">
              <a:spcBef>
                <a:spcPct val="0"/>
              </a:spcBef>
              <a:buFont typeface="Arial" pitchFamily="34" charset="0"/>
              <a:buChar char="•"/>
            </a:pPr>
            <a:r>
              <a:rPr lang="en-US" baseline="0" dirty="0">
                <a:latin typeface="+mn-lt"/>
              </a:rPr>
              <a:t>7 large Directorates (&amp; 2 divisions) report directly</a:t>
            </a:r>
          </a:p>
          <a:p>
            <a:pPr marL="168241" indent="-168241">
              <a:spcBef>
                <a:spcPct val="0"/>
              </a:spcBef>
              <a:buFont typeface="Arial" pitchFamily="34" charset="0"/>
              <a:buChar char="•"/>
            </a:pPr>
            <a:r>
              <a:rPr lang="en-US" baseline="0" dirty="0">
                <a:latin typeface="+mn-lt"/>
              </a:rPr>
              <a:t>Majority are here in Los Angeles:  Exception Space Development &amp; Test (SD) (KAFB) &amp; Space C2 &amp; Surveillance (ESC/HIS) (HAFB).</a:t>
            </a:r>
          </a:p>
          <a:p>
            <a:pPr marL="168241" indent="-168241">
              <a:spcBef>
                <a:spcPct val="0"/>
              </a:spcBef>
              <a:buFont typeface="Arial" pitchFamily="34" charset="0"/>
              <a:buChar char="•"/>
            </a:pPr>
            <a:r>
              <a:rPr lang="en-US" baseline="0" dirty="0">
                <a:latin typeface="+mn-lt"/>
              </a:rPr>
              <a:t>Responsible for 73 space Programs – 16 of which are large ACAT ID programs ($355M+)</a:t>
            </a:r>
          </a:p>
          <a:p>
            <a:pPr marL="168241" indent="-168241">
              <a:spcBef>
                <a:spcPct val="0"/>
              </a:spcBef>
              <a:buFont typeface="Arial" pitchFamily="34" charset="0"/>
              <a:buChar char="•"/>
            </a:pPr>
            <a:endParaRPr lang="en-US" baseline="0" dirty="0">
              <a:latin typeface="+mn-lt"/>
            </a:endParaRPr>
          </a:p>
          <a:p>
            <a:pPr marL="0" indent="0">
              <a:spcBef>
                <a:spcPct val="0"/>
              </a:spcBef>
              <a:buFont typeface="Arial" pitchFamily="34" charset="0"/>
              <a:buNone/>
            </a:pPr>
            <a:r>
              <a:rPr lang="en-US" sz="1200" kern="1200" dirty="0">
                <a:solidFill>
                  <a:schemeClr val="tx1"/>
                </a:solidFill>
                <a:effectLst/>
                <a:latin typeface="+mn-lt"/>
                <a:ea typeface="+mn-ea"/>
                <a:cs typeface="+mn-cs"/>
              </a:rPr>
              <a:t>The position of Program Executive Officer (PEO) was established in 1986, as a result of the Packard Commission Report.  A PEO is typically a General Officer or a Senior Executive Service (SES) civilian equivalent, responsible for the first-line supervision of a group of like programs, each managed by a PM. </a:t>
            </a:r>
            <a:endParaRPr lang="en-US" baseline="0" dirty="0">
              <a:latin typeface="+mn-lt"/>
            </a:endParaRPr>
          </a:p>
          <a:p>
            <a:pPr eaLnBrk="1" hangingPunct="1">
              <a:spcBef>
                <a:spcPct val="0"/>
              </a:spcBef>
            </a:pPr>
            <a:endParaRPr lang="en-US" dirty="0">
              <a:latin typeface="+mn-lt"/>
            </a:endParaRPr>
          </a:p>
        </p:txBody>
      </p:sp>
    </p:spTree>
    <p:extLst>
      <p:ext uri="{BB962C8B-B14F-4D97-AF65-F5344CB8AC3E}">
        <p14:creationId xmlns:p14="http://schemas.microsoft.com/office/powerpoint/2010/main" val="1675777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1" indent="-168241">
              <a:buFont typeface="Arial" pitchFamily="34" charset="0"/>
              <a:buChar char="•"/>
            </a:pPr>
            <a:r>
              <a:rPr lang="en-US" dirty="0">
                <a:latin typeface="+mn-lt"/>
              </a:rPr>
              <a:t>We need to be more responsive to warfighter needs – quickly</a:t>
            </a:r>
          </a:p>
          <a:p>
            <a:pPr marL="168241" indent="-168241">
              <a:buFont typeface="Arial" pitchFamily="34" charset="0"/>
              <a:buChar char="•"/>
            </a:pPr>
            <a:r>
              <a:rPr lang="en-US" dirty="0">
                <a:latin typeface="+mn-lt"/>
              </a:rPr>
              <a:t>SMC should be the one everyone looks to for capabilities</a:t>
            </a:r>
          </a:p>
          <a:p>
            <a:endParaRPr lang="en-US" dirty="0">
              <a:latin typeface="+mn-lt"/>
            </a:endParaRPr>
          </a:p>
        </p:txBody>
      </p:sp>
      <p:sp>
        <p:nvSpPr>
          <p:cNvPr id="4" name="Slide Number Placeholder 3"/>
          <p:cNvSpPr>
            <a:spLocks noGrp="1"/>
          </p:cNvSpPr>
          <p:nvPr>
            <p:ph type="sldNum" sz="quarter" idx="10"/>
          </p:nvPr>
        </p:nvSpPr>
        <p:spPr/>
        <p:txBody>
          <a:bodyPr/>
          <a:lstStyle/>
          <a:p>
            <a:fld id="{B1E6F342-7E21-4B74-9E22-30C964867D5B}" type="slidenum">
              <a:rPr lang="en-US" smtClean="0"/>
              <a:pPr/>
              <a:t>27</a:t>
            </a:fld>
            <a:endParaRPr lang="en-US" dirty="0"/>
          </a:p>
        </p:txBody>
      </p:sp>
    </p:spTree>
    <p:extLst>
      <p:ext uri="{BB962C8B-B14F-4D97-AF65-F5344CB8AC3E}">
        <p14:creationId xmlns:p14="http://schemas.microsoft.com/office/powerpoint/2010/main" val="3847873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12556"/>
            <a:fld id="{AF3CE166-4692-49F8-80D6-230089B908DF}" type="slidenum">
              <a:rPr lang="en-US" b="1" smtClean="0">
                <a:solidFill>
                  <a:srgbClr val="FFFFFF"/>
                </a:solidFill>
                <a:latin typeface="Arial" charset="0"/>
              </a:rPr>
              <a:pPr defTabSz="912556"/>
              <a:t>28</a:t>
            </a:fld>
            <a:endParaRPr lang="en-US" b="1" dirty="0">
              <a:solidFill>
                <a:srgbClr val="FFFFFF"/>
              </a:solidFill>
              <a:latin typeface="Arial" charset="0"/>
            </a:endParaRPr>
          </a:p>
        </p:txBody>
      </p:sp>
      <p:sp>
        <p:nvSpPr>
          <p:cNvPr id="3789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ln/>
        </p:spPr>
        <p:txBody>
          <a:bodyPr/>
          <a:lstStyle/>
          <a:p>
            <a:pPr marL="168241" indent="-168241">
              <a:spcBef>
                <a:spcPct val="0"/>
              </a:spcBef>
              <a:buFont typeface="Arial" pitchFamily="34" charset="0"/>
              <a:buChar char="•"/>
              <a:defRPr/>
            </a:pPr>
            <a:r>
              <a:rPr lang="en-US" dirty="0">
                <a:latin typeface="+mn-lt"/>
              </a:rPr>
              <a:t>Be more efficient, cut out unnecessary expenses</a:t>
            </a:r>
          </a:p>
          <a:p>
            <a:pPr marL="168241" indent="-168241">
              <a:spcBef>
                <a:spcPct val="0"/>
              </a:spcBef>
              <a:buFont typeface="Arial" pitchFamily="34" charset="0"/>
              <a:buChar char="•"/>
              <a:defRPr/>
            </a:pPr>
            <a:r>
              <a:rPr lang="en-US" dirty="0">
                <a:latin typeface="+mn-lt"/>
              </a:rPr>
              <a:t>Streamline processes, stop</a:t>
            </a:r>
            <a:r>
              <a:rPr lang="en-US" baseline="0" dirty="0">
                <a:latin typeface="+mn-lt"/>
              </a:rPr>
              <a:t> wasting time</a:t>
            </a:r>
          </a:p>
          <a:p>
            <a:pPr marL="168241" indent="-168241">
              <a:spcBef>
                <a:spcPct val="0"/>
              </a:spcBef>
              <a:buFont typeface="Arial" pitchFamily="34" charset="0"/>
              <a:buChar char="•"/>
              <a:defRPr/>
            </a:pPr>
            <a:r>
              <a:rPr lang="en-US" baseline="0" dirty="0">
                <a:latin typeface="+mn-lt"/>
              </a:rPr>
              <a:t>Correct allocation of manpower</a:t>
            </a:r>
          </a:p>
          <a:p>
            <a:pPr marL="168241" indent="-168241">
              <a:spcBef>
                <a:spcPct val="0"/>
              </a:spcBef>
              <a:buFont typeface="Arial" pitchFamily="34" charset="0"/>
              <a:buChar char="•"/>
              <a:defRPr/>
            </a:pPr>
            <a:r>
              <a:rPr lang="en-US" baseline="0" dirty="0">
                <a:latin typeface="+mn-lt"/>
              </a:rPr>
              <a:t>Improve quality of life to enhance retention</a:t>
            </a:r>
            <a:endParaRPr lang="en-US" dirty="0">
              <a:latin typeface="+mn-lt"/>
            </a:endParaRPr>
          </a:p>
        </p:txBody>
      </p:sp>
    </p:spTree>
    <p:extLst>
      <p:ext uri="{BB962C8B-B14F-4D97-AF65-F5344CB8AC3E}">
        <p14:creationId xmlns:p14="http://schemas.microsoft.com/office/powerpoint/2010/main" val="1661657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pPr defTabSz="912057"/>
            <a:fld id="{3903D92C-7323-4D5D-B78C-C0DE248F72F9}" type="slidenum">
              <a:rPr lang="en-US" smtClean="0">
                <a:solidFill>
                  <a:prstClr val="white"/>
                </a:solidFill>
              </a:rPr>
              <a:pPr defTabSz="912057"/>
              <a:t>29</a:t>
            </a:fld>
            <a:endParaRPr lang="en-US" dirty="0">
              <a:solidFill>
                <a:prstClr val="white"/>
              </a:solidFill>
            </a:endParaRPr>
          </a:p>
        </p:txBody>
      </p:sp>
      <p:sp>
        <p:nvSpPr>
          <p:cNvPr id="26627" name="Rectangle 2"/>
          <p:cNvSpPr>
            <a:spLocks noGrp="1" noRot="1" noChangeAspect="1" noChangeArrowheads="1" noTextEdit="1"/>
          </p:cNvSpPr>
          <p:nvPr>
            <p:ph type="sldImg"/>
          </p:nvPr>
        </p:nvSpPr>
        <p:spPr>
          <a:xfrm>
            <a:off x="1138238" y="676275"/>
            <a:ext cx="4592637" cy="3444875"/>
          </a:xfrm>
          <a:ln/>
        </p:spPr>
      </p:sp>
      <p:sp>
        <p:nvSpPr>
          <p:cNvPr id="26628" name="Rectangle 3"/>
          <p:cNvSpPr>
            <a:spLocks noGrp="1" noChangeArrowheads="1"/>
          </p:cNvSpPr>
          <p:nvPr>
            <p:ph type="body" idx="1"/>
          </p:nvPr>
        </p:nvSpPr>
        <p:spPr>
          <a:xfrm>
            <a:off x="368736" y="4346534"/>
            <a:ext cx="6120547" cy="4122629"/>
          </a:xfrm>
          <a:noFill/>
          <a:ln/>
        </p:spPr>
        <p:txBody>
          <a:bodyPr/>
          <a:lstStyle/>
          <a:p>
            <a:pPr marL="110694" indent="-110694"/>
            <a:r>
              <a:rPr lang="en-US" u="sng" dirty="0">
                <a:latin typeface="+mn-lt"/>
              </a:rPr>
              <a:t>SMC</a:t>
            </a:r>
            <a:r>
              <a:rPr lang="en-US" u="sng" baseline="0" dirty="0">
                <a:latin typeface="+mn-lt"/>
              </a:rPr>
              <a:t> Mission Overview</a:t>
            </a:r>
          </a:p>
          <a:p>
            <a:pPr marL="168241" indent="-168241">
              <a:buFont typeface="Arial" pitchFamily="34" charset="0"/>
              <a:buChar char="•"/>
            </a:pPr>
            <a:r>
              <a:rPr lang="en-US" u="none" baseline="0" dirty="0">
                <a:latin typeface="+mn-lt"/>
              </a:rPr>
              <a:t>Four aspects to Military Space</a:t>
            </a:r>
          </a:p>
          <a:p>
            <a:pPr marL="168241" indent="-168241">
              <a:buFont typeface="Arial" pitchFamily="34" charset="0"/>
              <a:buChar char="•"/>
            </a:pPr>
            <a:r>
              <a:rPr lang="en-US" u="none" baseline="0" dirty="0">
                <a:latin typeface="+mn-lt"/>
              </a:rPr>
              <a:t>We touch all 4 areas here at SMC</a:t>
            </a:r>
          </a:p>
          <a:p>
            <a:pPr marL="168241" indent="-168241">
              <a:buFont typeface="Arial" pitchFamily="34" charset="0"/>
              <a:buChar char="•"/>
            </a:pPr>
            <a:r>
              <a:rPr lang="en-US" u="none" baseline="0" dirty="0">
                <a:latin typeface="+mn-lt"/>
              </a:rPr>
              <a:t>Bottom line:  We acquire, field &amp; sustain Military Space Assets</a:t>
            </a:r>
          </a:p>
          <a:p>
            <a:pPr marL="168241" indent="-168241">
              <a:buFont typeface="Arial" pitchFamily="34" charset="0"/>
              <a:buChar char="•"/>
            </a:pPr>
            <a:r>
              <a:rPr lang="en-US" u="none" baseline="0" dirty="0">
                <a:latin typeface="+mn-lt"/>
              </a:rPr>
              <a:t>If it is in Space and Military – likely from here</a:t>
            </a:r>
          </a:p>
          <a:p>
            <a:endParaRPr lang="en-US" u="none" baseline="0" dirty="0">
              <a:latin typeface="+mn-lt"/>
            </a:endParaRPr>
          </a:p>
          <a:p>
            <a:r>
              <a:rPr lang="en-US" b="1" u="none" baseline="0" dirty="0">
                <a:latin typeface="+mn-lt"/>
              </a:rPr>
              <a:t>Note:</a:t>
            </a:r>
          </a:p>
          <a:p>
            <a:r>
              <a:rPr lang="en-US" b="1" u="none" baseline="0" dirty="0">
                <a:latin typeface="+mn-lt"/>
              </a:rPr>
              <a:t>(Students will have seen this chart many times before – emphasize the link to program management.)</a:t>
            </a:r>
            <a:endParaRPr lang="en-US" b="1" u="none" dirty="0">
              <a:latin typeface="+mn-lt"/>
            </a:endParaRPr>
          </a:p>
        </p:txBody>
      </p:sp>
    </p:spTree>
    <p:extLst>
      <p:ext uri="{BB962C8B-B14F-4D97-AF65-F5344CB8AC3E}">
        <p14:creationId xmlns:p14="http://schemas.microsoft.com/office/powerpoint/2010/main" val="1828933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5</a:t>
            </a:fld>
            <a:endParaRPr lang="en-US" dirty="0"/>
          </a:p>
        </p:txBody>
      </p:sp>
    </p:spTree>
    <p:extLst>
      <p:ext uri="{BB962C8B-B14F-4D97-AF65-F5344CB8AC3E}">
        <p14:creationId xmlns:p14="http://schemas.microsoft.com/office/powerpoint/2010/main" val="116684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3313" y="382588"/>
            <a:ext cx="4422775" cy="3317875"/>
          </a:xfrm>
        </p:spPr>
      </p:sp>
      <p:sp>
        <p:nvSpPr>
          <p:cNvPr id="3" name="Notes Placeholder 2"/>
          <p:cNvSpPr>
            <a:spLocks noGrp="1"/>
          </p:cNvSpPr>
          <p:nvPr>
            <p:ph type="body" idx="1"/>
          </p:nvPr>
        </p:nvSpPr>
        <p:spPr>
          <a:xfrm>
            <a:off x="1125941" y="3836656"/>
            <a:ext cx="4393362" cy="4973965"/>
          </a:xfrm>
          <a:prstGeom prst="rect">
            <a:avLst/>
          </a:prstGeom>
        </p:spPr>
        <p:txBody>
          <a:bodyPr/>
          <a:lstStyle/>
          <a:p>
            <a:r>
              <a:rPr lang="en-US" dirty="0"/>
              <a:t>Defense acquisition projects rank among the most complex of all projects</a:t>
            </a:r>
          </a:p>
          <a:p>
            <a:r>
              <a:rPr lang="en-US" dirty="0"/>
              <a:t>Much of this complexity stems from the unique environment in which these projects are carried out</a:t>
            </a:r>
          </a:p>
          <a:p>
            <a:r>
              <a:rPr lang="en-US" dirty="0"/>
              <a:t>Defense acquisition projects are carried out for military purposes thus they have performance outcomes associated with critical life-and-death issues of national security and defense </a:t>
            </a:r>
          </a:p>
          <a:p>
            <a:r>
              <a:rPr lang="en-US" dirty="0"/>
              <a:t>These projects often incorporate highly advanced technologies</a:t>
            </a:r>
          </a:p>
          <a:p>
            <a:r>
              <a:rPr lang="en-US" dirty="0"/>
              <a:t>High-tech research and engineering skills usually play very important roles in these projects</a:t>
            </a:r>
          </a:p>
          <a:p>
            <a:r>
              <a:rPr lang="en-US" dirty="0"/>
              <a:t>Projects are public in that they are managed by public officials and financed with public funds and as a consequence, they are subject to political processes of resource allocation review and oversight</a:t>
            </a:r>
          </a:p>
          <a:p>
            <a:r>
              <a:rPr lang="en-US" dirty="0"/>
              <a:t>Unique environment best places unique requirements on defense acquisition projects in terms of range of skills and knowledge needed</a:t>
            </a:r>
          </a:p>
          <a:p>
            <a:endParaRPr lang="en-US" dirty="0"/>
          </a:p>
          <a:p>
            <a:endParaRPr lang="en-US" dirty="0"/>
          </a:p>
          <a:p>
            <a:pPr defTabSz="903976" eaLnBrk="0" fontAlgn="base" hangingPunct="0">
              <a:spcBef>
                <a:spcPct val="30000"/>
              </a:spcBef>
              <a:spcAft>
                <a:spcPct val="0"/>
              </a:spcAft>
              <a:defRPr/>
            </a:pPr>
            <a:endParaRPr lang="en-US" dirty="0"/>
          </a:p>
        </p:txBody>
      </p:sp>
      <p:sp>
        <p:nvSpPr>
          <p:cNvPr id="4" name="Slide Number Placeholder 3"/>
          <p:cNvSpPr>
            <a:spLocks noGrp="1"/>
          </p:cNvSpPr>
          <p:nvPr>
            <p:ph type="sldNum" sz="quarter" idx="10"/>
          </p:nvPr>
        </p:nvSpPr>
        <p:spPr/>
        <p:txBody>
          <a:bodyPr/>
          <a:lstStyle/>
          <a:p>
            <a:pPr>
              <a:defRPr/>
            </a:pPr>
            <a:r>
              <a:rPr lang="en-US"/>
              <a:t> </a:t>
            </a:r>
            <a:r>
              <a:rPr lang="en-US" b="1"/>
              <a:t>-  </a:t>
            </a:r>
            <a:fld id="{22D8C885-0D8A-4E03-A56F-DCFC637A64B4}" type="slidenum">
              <a:rPr lang="en-US" b="1" smtClean="0"/>
              <a:pPr>
                <a:defRPr/>
              </a:pPr>
              <a:t>30</a:t>
            </a:fld>
            <a:endParaRPr lang="en-US" b="1" dirty="0"/>
          </a:p>
        </p:txBody>
      </p:sp>
    </p:spTree>
    <p:extLst>
      <p:ext uri="{BB962C8B-B14F-4D97-AF65-F5344CB8AC3E}">
        <p14:creationId xmlns:p14="http://schemas.microsoft.com/office/powerpoint/2010/main" val="241711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defTabSz="915727"/>
            <a:fld id="{68114E71-A451-4C49-8385-340A73DE18C1}" type="slidenum">
              <a:rPr lang="en-US" smtClean="0">
                <a:solidFill>
                  <a:prstClr val="white"/>
                </a:solidFill>
              </a:rPr>
              <a:pPr defTabSz="915727"/>
              <a:t>31</a:t>
            </a:fld>
            <a:endParaRPr lang="en-US" dirty="0">
              <a:solidFill>
                <a:prstClr val="white"/>
              </a:solidFill>
            </a:endParaRPr>
          </a:p>
        </p:txBody>
      </p:sp>
      <p:sp>
        <p:nvSpPr>
          <p:cNvPr id="33795" name="Rectangle 2"/>
          <p:cNvSpPr>
            <a:spLocks noGrp="1" noRot="1" noChangeAspect="1" noChangeArrowheads="1" noTextEdit="1"/>
          </p:cNvSpPr>
          <p:nvPr>
            <p:ph type="sldImg"/>
          </p:nvPr>
        </p:nvSpPr>
        <p:spPr>
          <a:xfrm>
            <a:off x="1144588" y="679450"/>
            <a:ext cx="4573587" cy="3430588"/>
          </a:xfrm>
          <a:ln/>
        </p:spPr>
      </p:sp>
      <p:sp>
        <p:nvSpPr>
          <p:cNvPr id="33796" name="Rectangle 3"/>
          <p:cNvSpPr>
            <a:spLocks noGrp="1" noChangeArrowheads="1"/>
          </p:cNvSpPr>
          <p:nvPr>
            <p:ph type="body" idx="1"/>
          </p:nvPr>
        </p:nvSpPr>
        <p:spPr>
          <a:xfrm>
            <a:off x="295610" y="4202486"/>
            <a:ext cx="6266793" cy="4941518"/>
          </a:xfrm>
          <a:noFill/>
          <a:ln/>
        </p:spPr>
        <p:txBody>
          <a:bodyPr lIns="92273" tIns="46135" rIns="92273" bIns="46135"/>
          <a:lstStyle/>
          <a:p>
            <a:pPr marL="226975" indent="-226975">
              <a:buFontTx/>
              <a:buChar char="•"/>
            </a:pPr>
            <a:r>
              <a:rPr lang="en-US" sz="1000" dirty="0">
                <a:cs typeface="Times New Roman" pitchFamily="18" charset="0"/>
              </a:rPr>
              <a:t>Satellite Systems and Ground Station Systems are different from the typical DoD program profile because the number of systems built is so few.  </a:t>
            </a:r>
          </a:p>
          <a:p>
            <a:pPr marL="226975" indent="-226975">
              <a:buFontTx/>
              <a:buChar char="•"/>
            </a:pPr>
            <a:r>
              <a:rPr lang="en-US" sz="1000" dirty="0">
                <a:cs typeface="Times New Roman" pitchFamily="18" charset="0"/>
              </a:rPr>
              <a:t>For the typical DoD program, the Milestone C Low Rate Initial Production (LRIP) decision is very important because it produces the initial Operational Test &amp; Evaluation (OT&amp;E) items, and verifies the production/ manufacturing tools are correct by “manufacturing” a small number (e.g., 5-10) of end article items before committing to the Full-Rate Production decision for what is usually a production run amounting to hundreds of items.  </a:t>
            </a:r>
          </a:p>
          <a:p>
            <a:pPr marL="226975" indent="-226975">
              <a:buFontTx/>
              <a:buChar char="•"/>
            </a:pPr>
            <a:r>
              <a:rPr lang="en-US" sz="1000" dirty="0">
                <a:cs typeface="Times New Roman" pitchFamily="18" charset="0"/>
              </a:rPr>
              <a:t>Satellite systems are usually bought in very small quantities of three to five satellites or less for the total buy.  Even the 24 satellite GPS constellation is small in terms of production numbers when compared to typical production runs of aircraft, tanks and other DoD weapon systems.  </a:t>
            </a:r>
          </a:p>
          <a:p>
            <a:pPr marL="226975" indent="-226975">
              <a:buFontTx/>
              <a:buChar char="•"/>
            </a:pPr>
            <a:r>
              <a:rPr lang="en-US" sz="1000" dirty="0">
                <a:cs typeface="Times New Roman" pitchFamily="18" charset="0"/>
              </a:rPr>
              <a:t>In addition, unlike “typical” major DoD acquisitions, a satellite system usually does not have an acquisition phase dedicated to the creation and testing of two or more on-orbit prototypes by which to base the selection of a winner for the production contract.  This is due to the expense of space environmental testing and launch costs.  Instead of a “fly-off”, the down-select between satellite system contractors usually occurs at some point during Phase B by having some sort of a “design-off”.  </a:t>
            </a:r>
          </a:p>
          <a:p>
            <a:pPr marL="226975" indent="-226975">
              <a:buFontTx/>
              <a:buChar char="•"/>
            </a:pPr>
            <a:r>
              <a:rPr lang="en-US" sz="1000" dirty="0">
                <a:cs typeface="Times New Roman" pitchFamily="18" charset="0"/>
              </a:rPr>
              <a:t>These differences tend to cause the life-cycle cost curve for a satellite system to be front loaded, thus causing the program’s key decision points to be earlier, as depicted in the figure above. </a:t>
            </a:r>
            <a:br>
              <a:rPr lang="en-US" sz="1000" dirty="0">
                <a:cs typeface="Times New Roman" pitchFamily="18" charset="0"/>
              </a:rPr>
            </a:br>
            <a:endParaRPr lang="en-US" sz="1000" dirty="0">
              <a:cs typeface="Times New Roman" pitchFamily="18" charset="0"/>
            </a:endParaRPr>
          </a:p>
          <a:p>
            <a:pPr marL="729045" lvl="1" indent="-280402">
              <a:buFont typeface="Wingdings" pitchFamily="2" charset="2"/>
              <a:buChar char="ü"/>
            </a:pPr>
            <a:r>
              <a:rPr lang="en-US" sz="1000" dirty="0">
                <a:cs typeface="Times New Roman" pitchFamily="18" charset="0"/>
              </a:rPr>
              <a:t>	Space Systems are expensive to acquire</a:t>
            </a:r>
          </a:p>
          <a:p>
            <a:pPr marL="729045" lvl="1" indent="-280402">
              <a:buFont typeface="Wingdings" pitchFamily="2" charset="2"/>
              <a:buChar char="ü"/>
            </a:pPr>
            <a:r>
              <a:rPr lang="en-US" sz="1000" dirty="0">
                <a:cs typeface="Times New Roman" pitchFamily="18" charset="0"/>
              </a:rPr>
              <a:t>    Typical DoD acquisitions – large quantities (JSF – 2500 at about $90M a piece) vs. AEHF building 6 – total cost of about $10B</a:t>
            </a:r>
          </a:p>
          <a:p>
            <a:pPr marL="729045" lvl="1" indent="-280402">
              <a:buFont typeface="Wingdings" pitchFamily="2" charset="2"/>
              <a:buChar char="ü"/>
            </a:pPr>
            <a:r>
              <a:rPr lang="en-US" sz="1000" dirty="0">
                <a:cs typeface="Times New Roman" pitchFamily="18" charset="0"/>
              </a:rPr>
              <a:t>    Can’t make one and “test”, if we launch it, it MUST work and deliver capabilities</a:t>
            </a:r>
          </a:p>
          <a:p>
            <a:pPr marL="729045" lvl="1" indent="-280402">
              <a:buFont typeface="Wingdings" pitchFamily="2" charset="2"/>
              <a:buChar char="ü"/>
            </a:pPr>
            <a:r>
              <a:rPr lang="en-US" sz="1000" dirty="0">
                <a:cs typeface="Times New Roman" pitchFamily="18" charset="0"/>
              </a:rPr>
              <a:t>    Limited savings in economies of scale.  No opportunity to touch or refuel for 10+ years.</a:t>
            </a:r>
          </a:p>
          <a:p>
            <a:pPr marL="226975" indent="-226975"/>
            <a:endParaRPr lang="en-US" sz="1000" dirty="0"/>
          </a:p>
          <a:p>
            <a:pPr marL="226975" indent="-226975"/>
            <a:endParaRPr lang="en-US" sz="1000" dirty="0"/>
          </a:p>
        </p:txBody>
      </p:sp>
    </p:spTree>
    <p:extLst>
      <p:ext uri="{BB962C8B-B14F-4D97-AF65-F5344CB8AC3E}">
        <p14:creationId xmlns:p14="http://schemas.microsoft.com/office/powerpoint/2010/main" val="2944733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1" indent="-168241">
              <a:buFont typeface="Arial" pitchFamily="34" charset="0"/>
              <a:buChar char="•"/>
            </a:pPr>
            <a:r>
              <a:rPr lang="en-US" dirty="0">
                <a:latin typeface="+mn-lt"/>
              </a:rPr>
              <a:t>We</a:t>
            </a:r>
            <a:r>
              <a:rPr lang="en-US" baseline="0" dirty="0">
                <a:latin typeface="+mn-lt"/>
              </a:rPr>
              <a:t> rely on space – we get annoyed when we can’t find the nearest Starbucks</a:t>
            </a:r>
          </a:p>
          <a:p>
            <a:pPr marL="616884" lvl="1" indent="-168241">
              <a:buFont typeface="Wingdings" pitchFamily="2" charset="2"/>
              <a:buChar char="ü"/>
            </a:pPr>
            <a:r>
              <a:rPr lang="en-US" baseline="0" dirty="0">
                <a:latin typeface="+mn-lt"/>
              </a:rPr>
              <a:t>Imagine the soldier in the field using our products</a:t>
            </a:r>
          </a:p>
          <a:p>
            <a:pPr marL="168241" indent="-168241">
              <a:buFont typeface="Arial" pitchFamily="34" charset="0"/>
              <a:buChar char="•"/>
            </a:pPr>
            <a:r>
              <a:rPr lang="en-US" dirty="0">
                <a:latin typeface="+mn-lt"/>
              </a:rPr>
              <a:t>So</a:t>
            </a:r>
            <a:r>
              <a:rPr lang="en-US" baseline="0" dirty="0">
                <a:latin typeface="+mn-lt"/>
              </a:rPr>
              <a:t> many people using space – must keep it free for commercial use as well as for our use</a:t>
            </a:r>
          </a:p>
          <a:p>
            <a:pPr marL="168241" indent="-168241">
              <a:buFont typeface="Arial" pitchFamily="34" charset="0"/>
              <a:buChar char="•"/>
            </a:pPr>
            <a:r>
              <a:rPr lang="en-US" baseline="0" dirty="0">
                <a:latin typeface="+mn-lt"/>
              </a:rPr>
              <a:t>Funding is cut, need efficiencies to accomplish mission – provide capabilities</a:t>
            </a:r>
          </a:p>
          <a:p>
            <a:pPr marL="168241" indent="-168241">
              <a:buFont typeface="Arial" pitchFamily="34" charset="0"/>
              <a:buChar char="•"/>
            </a:pPr>
            <a:r>
              <a:rPr lang="en-US" baseline="0" dirty="0">
                <a:latin typeface="+mn-lt"/>
              </a:rPr>
              <a:t>We owe the warfighter what we can provide</a:t>
            </a:r>
            <a:endParaRPr lang="en-US" dirty="0">
              <a:latin typeface="+mn-lt"/>
            </a:endParaRPr>
          </a:p>
        </p:txBody>
      </p:sp>
      <p:sp>
        <p:nvSpPr>
          <p:cNvPr id="4" name="Slide Number Placeholder 3"/>
          <p:cNvSpPr>
            <a:spLocks noGrp="1"/>
          </p:cNvSpPr>
          <p:nvPr>
            <p:ph type="sldNum" sz="quarter" idx="10"/>
          </p:nvPr>
        </p:nvSpPr>
        <p:spPr/>
        <p:txBody>
          <a:bodyPr/>
          <a:lstStyle/>
          <a:p>
            <a:fld id="{B1E6F342-7E21-4B74-9E22-30C964867D5B}" type="slidenum">
              <a:rPr lang="en-US" smtClean="0"/>
              <a:pPr/>
              <a:t>32</a:t>
            </a:fld>
            <a:endParaRPr lang="en-US" dirty="0"/>
          </a:p>
        </p:txBody>
      </p:sp>
    </p:spTree>
    <p:extLst>
      <p:ext uri="{BB962C8B-B14F-4D97-AF65-F5344CB8AC3E}">
        <p14:creationId xmlns:p14="http://schemas.microsoft.com/office/powerpoint/2010/main" val="2149144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1" indent="-168241">
              <a:buFont typeface="Arial" pitchFamily="34" charset="0"/>
              <a:buChar char="•"/>
            </a:pPr>
            <a:r>
              <a:rPr lang="en-US" dirty="0">
                <a:latin typeface="+mn-lt"/>
              </a:rPr>
              <a:t>Near term-mission assurance, not just get the bird to the pad and into space – ensure the capability</a:t>
            </a:r>
            <a:r>
              <a:rPr lang="en-US" baseline="0" dirty="0">
                <a:latin typeface="+mn-lt"/>
              </a:rPr>
              <a:t> is delivered to the warfighter!!!</a:t>
            </a:r>
          </a:p>
          <a:p>
            <a:pPr marL="168241" indent="-168241">
              <a:buFont typeface="Arial" pitchFamily="34" charset="0"/>
              <a:buChar char="•"/>
            </a:pPr>
            <a:r>
              <a:rPr lang="en-US" baseline="0" dirty="0">
                <a:latin typeface="+mn-lt"/>
              </a:rPr>
              <a:t>Do things faster, better, and cheaper</a:t>
            </a:r>
          </a:p>
          <a:p>
            <a:pPr marL="168241" indent="-168241">
              <a:buFont typeface="Arial" pitchFamily="34" charset="0"/>
              <a:buChar char="•"/>
            </a:pPr>
            <a:r>
              <a:rPr lang="en-US" baseline="0" dirty="0">
                <a:latin typeface="+mn-lt"/>
              </a:rPr>
              <a:t>Be creative, alternative architectures</a:t>
            </a:r>
          </a:p>
          <a:p>
            <a:pPr marL="168241" indent="-168241">
              <a:buFont typeface="Arial" pitchFamily="34" charset="0"/>
              <a:buChar char="•"/>
            </a:pPr>
            <a:r>
              <a:rPr lang="en-US" baseline="0" dirty="0">
                <a:latin typeface="+mn-lt"/>
              </a:rPr>
              <a:t>“Just because you’re efficient doesn’t mean you’re effective” – General Pawlikowski</a:t>
            </a:r>
          </a:p>
          <a:p>
            <a:pPr marL="168241" indent="-168241">
              <a:buFont typeface="Arial" pitchFamily="34" charset="0"/>
              <a:buChar char="•"/>
            </a:pPr>
            <a:r>
              <a:rPr lang="en-US" baseline="0" dirty="0">
                <a:latin typeface="+mn-lt"/>
              </a:rPr>
              <a:t>CANNOT sacrifice mission for efficiency, must do both</a:t>
            </a:r>
            <a:endParaRPr lang="en-US" dirty="0">
              <a:latin typeface="+mn-lt"/>
            </a:endParaRPr>
          </a:p>
        </p:txBody>
      </p:sp>
      <p:sp>
        <p:nvSpPr>
          <p:cNvPr id="4" name="Slide Number Placeholder 3"/>
          <p:cNvSpPr>
            <a:spLocks noGrp="1"/>
          </p:cNvSpPr>
          <p:nvPr>
            <p:ph type="sldNum" sz="quarter" idx="10"/>
          </p:nvPr>
        </p:nvSpPr>
        <p:spPr/>
        <p:txBody>
          <a:bodyPr/>
          <a:lstStyle/>
          <a:p>
            <a:fld id="{B1E6F342-7E21-4B74-9E22-30C964867D5B}" type="slidenum">
              <a:rPr lang="en-US" smtClean="0"/>
              <a:pPr/>
              <a:t>33</a:t>
            </a:fld>
            <a:endParaRPr lang="en-US"/>
          </a:p>
        </p:txBody>
      </p:sp>
    </p:spTree>
    <p:extLst>
      <p:ext uri="{BB962C8B-B14F-4D97-AF65-F5344CB8AC3E}">
        <p14:creationId xmlns:p14="http://schemas.microsoft.com/office/powerpoint/2010/main" val="3858454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8650" indent="-448650">
              <a:lnSpc>
                <a:spcPct val="90000"/>
              </a:lnSpc>
              <a:spcAft>
                <a:spcPts val="1178"/>
              </a:spcAft>
              <a:buFont typeface="Arial" pitchFamily="34" charset="0"/>
              <a:buChar char="•"/>
              <a:defRPr/>
            </a:pPr>
            <a:r>
              <a:rPr lang="en-US" dirty="0">
                <a:effectLst>
                  <a:outerShdw blurRad="38100" dist="38100" dir="2700000" algn="tl">
                    <a:srgbClr val="000000">
                      <a:alpha val="43137"/>
                    </a:srgbClr>
                  </a:outerShdw>
                </a:effectLst>
              </a:rPr>
              <a:t>The PM is not the last say, but they are “Responsible”, they have many functions to coordinate in a very dynamic environment.  Relationships with all the different functions are a critical piece of the success of a PM.</a:t>
            </a:r>
          </a:p>
          <a:p>
            <a:pPr marL="448650" indent="-448650">
              <a:lnSpc>
                <a:spcPct val="90000"/>
              </a:lnSpc>
              <a:spcAft>
                <a:spcPts val="1178"/>
              </a:spcAft>
              <a:buFont typeface="Arial" pitchFamily="34" charset="0"/>
              <a:buChar char="•"/>
              <a:defRPr/>
            </a:pPr>
            <a:r>
              <a:rPr lang="en-US" dirty="0">
                <a:effectLst>
                  <a:outerShdw blurRad="38100" dist="38100" dir="2700000" algn="tl">
                    <a:srgbClr val="000000">
                      <a:alpha val="43137"/>
                    </a:srgbClr>
                  </a:outerShdw>
                </a:effectLst>
              </a:rPr>
              <a:t>In order to be effective the PM needs to have experience and a certain level of competence with these functions and Specific tasks and responsibilities you can expect from them</a:t>
            </a:r>
          </a:p>
          <a:p>
            <a:pPr marL="448650" indent="-448650">
              <a:lnSpc>
                <a:spcPct val="90000"/>
              </a:lnSpc>
              <a:spcAft>
                <a:spcPts val="1178"/>
              </a:spcAft>
              <a:buFont typeface="Arial" pitchFamily="34" charset="0"/>
              <a:buChar char="•"/>
              <a:defRPr/>
            </a:pPr>
            <a:r>
              <a:rPr lang="en-US" dirty="0">
                <a:effectLst>
                  <a:outerShdw blurRad="38100" dist="38100" dir="2700000" algn="tl">
                    <a:srgbClr val="000000">
                      <a:alpha val="43137"/>
                    </a:srgbClr>
                  </a:outerShdw>
                </a:effectLst>
              </a:rPr>
              <a:t>So given this environment, relationships, and a set of competencies how does the PM pull it all off in fulfilling the ROLE!</a:t>
            </a:r>
          </a:p>
          <a:p>
            <a:pPr marL="448650" indent="-448650">
              <a:lnSpc>
                <a:spcPct val="90000"/>
              </a:lnSpc>
              <a:spcAft>
                <a:spcPts val="1178"/>
              </a:spcAft>
              <a:buFont typeface="Arial" pitchFamily="34" charset="0"/>
              <a:buChar char="•"/>
              <a:defRPr/>
            </a:pPr>
            <a:r>
              <a:rPr lang="en-US" dirty="0">
                <a:effectLst>
                  <a:outerShdw blurRad="38100" dist="38100" dir="2700000" algn="tl">
                    <a:srgbClr val="000000">
                      <a:alpha val="43137"/>
                    </a:srgbClr>
                  </a:outerShdw>
                </a:effectLst>
              </a:rPr>
              <a:t>Your career progression as you gain experience is any easy answer….It depends!  So how does a PM succeed at SMC?</a:t>
            </a:r>
          </a:p>
          <a:p>
            <a:pPr>
              <a:lnSpc>
                <a:spcPct val="90000"/>
              </a:lnSpc>
              <a:spcAft>
                <a:spcPts val="1178"/>
              </a:spcAft>
              <a:defRPr/>
            </a:pPr>
            <a:endParaRPr lang="en-US" dirty="0">
              <a:effectLst>
                <a:outerShdw blurRad="38100" dist="38100" dir="2700000" algn="tl">
                  <a:srgbClr val="000000">
                    <a:alpha val="43137"/>
                  </a:srgbClr>
                </a:outerShdw>
              </a:effectLst>
            </a:endParaRPr>
          </a:p>
          <a:p>
            <a:endParaRPr lang="en-US" dirty="0"/>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36</a:t>
            </a:fld>
            <a:endParaRPr lang="en-US" dirty="0"/>
          </a:p>
        </p:txBody>
      </p:sp>
    </p:spTree>
    <p:extLst>
      <p:ext uri="{BB962C8B-B14F-4D97-AF65-F5344CB8AC3E}">
        <p14:creationId xmlns:p14="http://schemas.microsoft.com/office/powerpoint/2010/main" val="713317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marL="338972" indent="-338972">
              <a:buFont typeface="Arial" pitchFamily="34" charset="0"/>
              <a:buChar char="•"/>
              <a:defRPr/>
            </a:pPr>
            <a:r>
              <a:rPr lang="en-US" dirty="0">
                <a:cs typeface="Arial" charset="0"/>
              </a:rPr>
              <a:t>Our goal is to add structure to help you to understand what the PM career field is all about.</a:t>
            </a:r>
          </a:p>
          <a:p>
            <a:pPr marL="338972" indent="-338972">
              <a:buFont typeface="Arial" pitchFamily="34" charset="0"/>
              <a:buChar char="•"/>
              <a:defRPr/>
            </a:pPr>
            <a:r>
              <a:rPr lang="en-US" dirty="0">
                <a:cs typeface="Arial" charset="0"/>
              </a:rPr>
              <a:t>We want you to feel comfortable and confident that at some point the information that you are exposed to will all start to come together.   That date may be months or years from now – you will never stop learning and honing your skills!</a:t>
            </a:r>
          </a:p>
          <a:p>
            <a:pPr marL="282476" indent="-282476">
              <a:buFont typeface="Arial" pitchFamily="34" charset="0"/>
              <a:buChar char="•"/>
              <a:defRPr/>
            </a:pPr>
            <a:r>
              <a:rPr lang="en-US" dirty="0">
                <a:cs typeface="Arial" charset="0"/>
              </a:rPr>
              <a:t> Don’t want you to be led to believe that you can’t be a good PM because you are not an engineer--can be from any discipline and be successful, as long as you recognize your weaknesses and work to improve them or know who/where to go to…</a:t>
            </a:r>
          </a:p>
          <a:p>
            <a:pPr algn="l">
              <a:defRPr/>
            </a:pPr>
            <a:endParaRPr 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34439" indent="-282476" eaLnBrk="0" hangingPunct="0">
              <a:defRPr>
                <a:solidFill>
                  <a:schemeClr val="tx1"/>
                </a:solidFill>
                <a:latin typeface="Arial" pitchFamily="34" charset="0"/>
                <a:cs typeface="Arial" pitchFamily="34" charset="0"/>
              </a:defRPr>
            </a:lvl2pPr>
            <a:lvl3pPr marL="1129907" indent="-225982" eaLnBrk="0" hangingPunct="0">
              <a:defRPr>
                <a:solidFill>
                  <a:schemeClr val="tx1"/>
                </a:solidFill>
                <a:latin typeface="Arial" pitchFamily="34" charset="0"/>
                <a:cs typeface="Arial" pitchFamily="34" charset="0"/>
              </a:defRPr>
            </a:lvl3pPr>
            <a:lvl4pPr marL="1581870" indent="-225982" eaLnBrk="0" hangingPunct="0">
              <a:defRPr>
                <a:solidFill>
                  <a:schemeClr val="tx1"/>
                </a:solidFill>
                <a:latin typeface="Arial" pitchFamily="34" charset="0"/>
                <a:cs typeface="Arial" pitchFamily="34" charset="0"/>
              </a:defRPr>
            </a:lvl4pPr>
            <a:lvl5pPr marL="2033834" indent="-225982" eaLnBrk="0" hangingPunct="0">
              <a:defRPr>
                <a:solidFill>
                  <a:schemeClr val="tx1"/>
                </a:solidFill>
                <a:latin typeface="Arial" pitchFamily="34" charset="0"/>
                <a:cs typeface="Arial" pitchFamily="34" charset="0"/>
              </a:defRPr>
            </a:lvl5pPr>
            <a:lvl6pPr marL="2485797" indent="-225982" eaLnBrk="0" fontAlgn="base" hangingPunct="0">
              <a:spcBef>
                <a:spcPct val="0"/>
              </a:spcBef>
              <a:spcAft>
                <a:spcPct val="0"/>
              </a:spcAft>
              <a:defRPr>
                <a:solidFill>
                  <a:schemeClr val="tx1"/>
                </a:solidFill>
                <a:latin typeface="Arial" pitchFamily="34" charset="0"/>
                <a:cs typeface="Arial" pitchFamily="34" charset="0"/>
              </a:defRPr>
            </a:lvl6pPr>
            <a:lvl7pPr marL="2937758" indent="-225982" eaLnBrk="0" fontAlgn="base" hangingPunct="0">
              <a:spcBef>
                <a:spcPct val="0"/>
              </a:spcBef>
              <a:spcAft>
                <a:spcPct val="0"/>
              </a:spcAft>
              <a:defRPr>
                <a:solidFill>
                  <a:schemeClr val="tx1"/>
                </a:solidFill>
                <a:latin typeface="Arial" pitchFamily="34" charset="0"/>
                <a:cs typeface="Arial" pitchFamily="34" charset="0"/>
              </a:defRPr>
            </a:lvl7pPr>
            <a:lvl8pPr marL="3389721" indent="-225982" eaLnBrk="0" fontAlgn="base" hangingPunct="0">
              <a:spcBef>
                <a:spcPct val="0"/>
              </a:spcBef>
              <a:spcAft>
                <a:spcPct val="0"/>
              </a:spcAft>
              <a:defRPr>
                <a:solidFill>
                  <a:schemeClr val="tx1"/>
                </a:solidFill>
                <a:latin typeface="Arial" pitchFamily="34" charset="0"/>
                <a:cs typeface="Arial" pitchFamily="34" charset="0"/>
              </a:defRPr>
            </a:lvl8pPr>
            <a:lvl9pPr marL="3841685" indent="-225982"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496EBFFA-E2BA-4292-990B-0A7BF2577AC7}" type="slidenum">
              <a:rPr lang="en-US" smtClean="0"/>
              <a:pPr eaLnBrk="1" hangingPunct="1"/>
              <a:t>37</a:t>
            </a:fld>
            <a:endParaRPr lang="en-US"/>
          </a:p>
        </p:txBody>
      </p:sp>
    </p:spTree>
    <p:extLst>
      <p:ext uri="{BB962C8B-B14F-4D97-AF65-F5344CB8AC3E}">
        <p14:creationId xmlns:p14="http://schemas.microsoft.com/office/powerpoint/2010/main" val="2753882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169485" indent="-169485">
              <a:buFont typeface="Arial" pitchFamily="34" charset="0"/>
              <a:buChar char="•"/>
              <a:defRPr/>
            </a:pPr>
            <a:r>
              <a:rPr lang="en-US" dirty="0"/>
              <a:t>Next few days we are going to expose you to the career field you have either chosen or been drafted into.</a:t>
            </a:r>
          </a:p>
          <a:p>
            <a:pPr marL="169485" indent="-169485">
              <a:buFont typeface="Arial" pitchFamily="34" charset="0"/>
              <a:buChar char="•"/>
              <a:defRPr/>
            </a:pPr>
            <a:r>
              <a:rPr lang="en-US" dirty="0">
                <a:cs typeface="Arial" pitchFamily="34" charset="0"/>
              </a:rPr>
              <a:t>Many of you are wondering what have I gotten myself into.</a:t>
            </a:r>
          </a:p>
          <a:p>
            <a:pPr marL="169485" indent="-169485">
              <a:buFont typeface="Arial" pitchFamily="34" charset="0"/>
              <a:buChar char="•"/>
              <a:defRPr/>
            </a:pPr>
            <a:r>
              <a:rPr lang="en-US" dirty="0">
                <a:cs typeface="Arial" pitchFamily="34" charset="0"/>
              </a:rPr>
              <a:t>While many AF career fields are more structured and have methodical training and education programs, historically PM has not.</a:t>
            </a:r>
          </a:p>
          <a:p>
            <a:pPr marL="169485" indent="-169485">
              <a:buFont typeface="Arial" pitchFamily="34" charset="0"/>
              <a:buChar char="•"/>
              <a:defRPr/>
            </a:pPr>
            <a:r>
              <a:rPr lang="en-US" dirty="0">
                <a:cs typeface="Arial" pitchFamily="34" charset="0"/>
              </a:rPr>
              <a:t>It has been:  1.Trial by fire  2. On-the-job training  3. Hands-on  4. Learn by doing</a:t>
            </a:r>
          </a:p>
          <a:p>
            <a:pPr marL="169485" indent="-169485">
              <a:buFont typeface="Arial" pitchFamily="34" charset="0"/>
              <a:buChar char="•"/>
              <a:defRPr/>
            </a:pPr>
            <a:r>
              <a:rPr lang="en-US" dirty="0">
                <a:cs typeface="Arial" pitchFamily="34" charset="0"/>
              </a:rPr>
              <a:t>The thought that one could set the ground rules for the job of a PM and then train them to execute, like flying a plan, is not possible.  The problem</a:t>
            </a:r>
            <a:r>
              <a:rPr lang="en-US" baseline="0" dirty="0">
                <a:cs typeface="Arial" pitchFamily="34" charset="0"/>
              </a:rPr>
              <a:t> lies with the DYNAMIC nature of the work.  Knowing the ground rules, experiencing the execution allows a PM to now how to navigate the charted and uncharted waters of the DOD Acquisition System.  So there is much training and much more experiencing to build a SEASONED PM.</a:t>
            </a:r>
            <a:endParaRPr lang="en-US" dirty="0">
              <a:cs typeface="Arial" pitchFamily="34" charset="0"/>
            </a:endParaRPr>
          </a:p>
          <a:p>
            <a:pPr>
              <a:defRPr/>
            </a:pPr>
            <a:endParaRPr lang="en-US" dirty="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34439" indent="-282476" eaLnBrk="0" hangingPunct="0">
              <a:defRPr>
                <a:solidFill>
                  <a:schemeClr val="tx1"/>
                </a:solidFill>
                <a:latin typeface="Arial" pitchFamily="34" charset="0"/>
                <a:cs typeface="Arial" pitchFamily="34" charset="0"/>
              </a:defRPr>
            </a:lvl2pPr>
            <a:lvl3pPr marL="1129907" indent="-225982" eaLnBrk="0" hangingPunct="0">
              <a:defRPr>
                <a:solidFill>
                  <a:schemeClr val="tx1"/>
                </a:solidFill>
                <a:latin typeface="Arial" pitchFamily="34" charset="0"/>
                <a:cs typeface="Arial" pitchFamily="34" charset="0"/>
              </a:defRPr>
            </a:lvl3pPr>
            <a:lvl4pPr marL="1581870" indent="-225982" eaLnBrk="0" hangingPunct="0">
              <a:defRPr>
                <a:solidFill>
                  <a:schemeClr val="tx1"/>
                </a:solidFill>
                <a:latin typeface="Arial" pitchFamily="34" charset="0"/>
                <a:cs typeface="Arial" pitchFamily="34" charset="0"/>
              </a:defRPr>
            </a:lvl4pPr>
            <a:lvl5pPr marL="2033834" indent="-225982" eaLnBrk="0" hangingPunct="0">
              <a:defRPr>
                <a:solidFill>
                  <a:schemeClr val="tx1"/>
                </a:solidFill>
                <a:latin typeface="Arial" pitchFamily="34" charset="0"/>
                <a:cs typeface="Arial" pitchFamily="34" charset="0"/>
              </a:defRPr>
            </a:lvl5pPr>
            <a:lvl6pPr marL="2485797" indent="-225982" eaLnBrk="0" fontAlgn="base" hangingPunct="0">
              <a:spcBef>
                <a:spcPct val="0"/>
              </a:spcBef>
              <a:spcAft>
                <a:spcPct val="0"/>
              </a:spcAft>
              <a:defRPr>
                <a:solidFill>
                  <a:schemeClr val="tx1"/>
                </a:solidFill>
                <a:latin typeface="Arial" pitchFamily="34" charset="0"/>
                <a:cs typeface="Arial" pitchFamily="34" charset="0"/>
              </a:defRPr>
            </a:lvl6pPr>
            <a:lvl7pPr marL="2937758" indent="-225982" eaLnBrk="0" fontAlgn="base" hangingPunct="0">
              <a:spcBef>
                <a:spcPct val="0"/>
              </a:spcBef>
              <a:spcAft>
                <a:spcPct val="0"/>
              </a:spcAft>
              <a:defRPr>
                <a:solidFill>
                  <a:schemeClr val="tx1"/>
                </a:solidFill>
                <a:latin typeface="Arial" pitchFamily="34" charset="0"/>
                <a:cs typeface="Arial" pitchFamily="34" charset="0"/>
              </a:defRPr>
            </a:lvl7pPr>
            <a:lvl8pPr marL="3389721" indent="-225982" eaLnBrk="0" fontAlgn="base" hangingPunct="0">
              <a:spcBef>
                <a:spcPct val="0"/>
              </a:spcBef>
              <a:spcAft>
                <a:spcPct val="0"/>
              </a:spcAft>
              <a:defRPr>
                <a:solidFill>
                  <a:schemeClr val="tx1"/>
                </a:solidFill>
                <a:latin typeface="Arial" pitchFamily="34" charset="0"/>
                <a:cs typeface="Arial" pitchFamily="34" charset="0"/>
              </a:defRPr>
            </a:lvl8pPr>
            <a:lvl9pPr marL="3841685" indent="-225982"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918CE27B-4DEF-4C37-A6F9-DEF9B41D79CC}" type="slidenum">
              <a:rPr lang="en-US" smtClean="0"/>
              <a:pPr eaLnBrk="1" hangingPunct="1"/>
              <a:t>38</a:t>
            </a:fld>
            <a:endParaRPr lang="en-US"/>
          </a:p>
        </p:txBody>
      </p:sp>
    </p:spTree>
    <p:extLst>
      <p:ext uri="{BB962C8B-B14F-4D97-AF65-F5344CB8AC3E}">
        <p14:creationId xmlns:p14="http://schemas.microsoft.com/office/powerpoint/2010/main" val="2330988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97301">
              <a:defRPr/>
            </a:pPr>
            <a:r>
              <a:rPr lang="en-US" dirty="0"/>
              <a:t>Program managers are </a:t>
            </a:r>
            <a:r>
              <a:rPr lang="en-US" b="1" dirty="0"/>
              <a:t>responsible</a:t>
            </a:r>
            <a:r>
              <a:rPr lang="en-US" dirty="0"/>
              <a:t> </a:t>
            </a:r>
            <a:r>
              <a:rPr lang="en-US" b="1" u="sng" dirty="0"/>
              <a:t>and</a:t>
            </a:r>
            <a:r>
              <a:rPr lang="en-US" dirty="0"/>
              <a:t> </a:t>
            </a:r>
            <a:r>
              <a:rPr lang="en-US" b="1" dirty="0"/>
              <a:t>accountable</a:t>
            </a:r>
            <a:r>
              <a:rPr lang="en-US" dirty="0"/>
              <a:t> for the coordinated management of numerous related projects directed toward strategic business and other organizational objectives.  These programs contain complex activities that may span functions, organizations, geographic regions, and cultures.  Program managers build credibility, establish rapport, and maintain communication with stakeholders at multiple levels, including those external to the organization.</a:t>
            </a:r>
          </a:p>
          <a:p>
            <a:endParaRPr lang="en-US" dirty="0">
              <a:cs typeface="Arial" pitchFamily="34" charset="0"/>
            </a:endParaRPr>
          </a:p>
          <a:p>
            <a:endParaRPr lang="en-US" dirty="0">
              <a:cs typeface="Arial" pitchFamily="34" charset="0"/>
            </a:endParaRPr>
          </a:p>
          <a:p>
            <a:r>
              <a:rPr lang="en-US" dirty="0">
                <a:cs typeface="Arial" pitchFamily="34" charset="0"/>
              </a:rPr>
              <a:t>PM top of acquisition pyramid </a:t>
            </a:r>
          </a:p>
          <a:p>
            <a:pPr lvl="1"/>
            <a:r>
              <a:rPr lang="en-US" dirty="0">
                <a:cs typeface="Arial" pitchFamily="34" charset="0"/>
              </a:rPr>
              <a:t>Challenging and requires life long learning</a:t>
            </a:r>
          </a:p>
          <a:p>
            <a:pPr lvl="1"/>
            <a:r>
              <a:rPr lang="en-US" dirty="0">
                <a:cs typeface="Arial" pitchFamily="34" charset="0"/>
              </a:rPr>
              <a:t>Rewarding and exciting, never dull</a:t>
            </a:r>
          </a:p>
          <a:p>
            <a:pPr lvl="1"/>
            <a:r>
              <a:rPr lang="en-US" dirty="0">
                <a:cs typeface="Arial" pitchFamily="34" charset="0"/>
              </a:rPr>
              <a:t>Getting people to work together in a team!</a:t>
            </a:r>
          </a:p>
          <a:p>
            <a:pPr lvl="1"/>
            <a:endParaRPr lang="en-US" dirty="0">
              <a:cs typeface="Arial" pitchFamily="34" charset="0"/>
            </a:endParaRPr>
          </a:p>
          <a:p>
            <a:pPr lvl="1"/>
            <a:r>
              <a:rPr lang="en-US" dirty="0">
                <a:cs typeface="Arial" pitchFamily="34" charset="0"/>
              </a:rPr>
              <a:t>But they have</a:t>
            </a:r>
            <a:r>
              <a:rPr lang="en-US" baseline="0" dirty="0">
                <a:cs typeface="Arial" pitchFamily="34" charset="0"/>
              </a:rPr>
              <a:t> several advisors who can keep them out of trouble, but they have to weigh the advice and they are responsible for the final decision.</a:t>
            </a:r>
          </a:p>
          <a:p>
            <a:pPr lvl="1"/>
            <a:endParaRPr lang="en-US" dirty="0">
              <a:cs typeface="Arial" pitchFamily="34" charset="0"/>
            </a:endParaRPr>
          </a:p>
          <a:p>
            <a:r>
              <a:rPr lang="en-US" dirty="0"/>
              <a:t>Exercise #8 PM Tools</a:t>
            </a:r>
          </a:p>
          <a:p>
            <a:endParaRPr lang="en-US" dirty="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34439" indent="-282476" eaLnBrk="0" hangingPunct="0">
              <a:defRPr>
                <a:solidFill>
                  <a:schemeClr val="tx1"/>
                </a:solidFill>
                <a:latin typeface="Arial" pitchFamily="34" charset="0"/>
                <a:cs typeface="Arial" pitchFamily="34" charset="0"/>
              </a:defRPr>
            </a:lvl2pPr>
            <a:lvl3pPr marL="1129907" indent="-225982" eaLnBrk="0" hangingPunct="0">
              <a:defRPr>
                <a:solidFill>
                  <a:schemeClr val="tx1"/>
                </a:solidFill>
                <a:latin typeface="Arial" pitchFamily="34" charset="0"/>
                <a:cs typeface="Arial" pitchFamily="34" charset="0"/>
              </a:defRPr>
            </a:lvl3pPr>
            <a:lvl4pPr marL="1581870" indent="-225982" eaLnBrk="0" hangingPunct="0">
              <a:defRPr>
                <a:solidFill>
                  <a:schemeClr val="tx1"/>
                </a:solidFill>
                <a:latin typeface="Arial" pitchFamily="34" charset="0"/>
                <a:cs typeface="Arial" pitchFamily="34" charset="0"/>
              </a:defRPr>
            </a:lvl4pPr>
            <a:lvl5pPr marL="2033834" indent="-225982" eaLnBrk="0" hangingPunct="0">
              <a:defRPr>
                <a:solidFill>
                  <a:schemeClr val="tx1"/>
                </a:solidFill>
                <a:latin typeface="Arial" pitchFamily="34" charset="0"/>
                <a:cs typeface="Arial" pitchFamily="34" charset="0"/>
              </a:defRPr>
            </a:lvl5pPr>
            <a:lvl6pPr marL="2485797" indent="-225982" eaLnBrk="0" fontAlgn="base" hangingPunct="0">
              <a:spcBef>
                <a:spcPct val="0"/>
              </a:spcBef>
              <a:spcAft>
                <a:spcPct val="0"/>
              </a:spcAft>
              <a:defRPr>
                <a:solidFill>
                  <a:schemeClr val="tx1"/>
                </a:solidFill>
                <a:latin typeface="Arial" pitchFamily="34" charset="0"/>
                <a:cs typeface="Arial" pitchFamily="34" charset="0"/>
              </a:defRPr>
            </a:lvl6pPr>
            <a:lvl7pPr marL="2937758" indent="-225982" eaLnBrk="0" fontAlgn="base" hangingPunct="0">
              <a:spcBef>
                <a:spcPct val="0"/>
              </a:spcBef>
              <a:spcAft>
                <a:spcPct val="0"/>
              </a:spcAft>
              <a:defRPr>
                <a:solidFill>
                  <a:schemeClr val="tx1"/>
                </a:solidFill>
                <a:latin typeface="Arial" pitchFamily="34" charset="0"/>
                <a:cs typeface="Arial" pitchFamily="34" charset="0"/>
              </a:defRPr>
            </a:lvl7pPr>
            <a:lvl8pPr marL="3389721" indent="-225982" eaLnBrk="0" fontAlgn="base" hangingPunct="0">
              <a:spcBef>
                <a:spcPct val="0"/>
              </a:spcBef>
              <a:spcAft>
                <a:spcPct val="0"/>
              </a:spcAft>
              <a:defRPr>
                <a:solidFill>
                  <a:schemeClr val="tx1"/>
                </a:solidFill>
                <a:latin typeface="Arial" pitchFamily="34" charset="0"/>
                <a:cs typeface="Arial" pitchFamily="34" charset="0"/>
              </a:defRPr>
            </a:lvl8pPr>
            <a:lvl9pPr marL="3841685" indent="-225982"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F8B5B45F-9796-46EF-9DFD-1F2D9F15D989}" type="slidenum">
              <a:rPr lang="en-US" smtClean="0"/>
              <a:pPr eaLnBrk="1" hangingPunct="1"/>
              <a:t>41</a:t>
            </a:fld>
            <a:endParaRPr lang="en-US"/>
          </a:p>
        </p:txBody>
      </p:sp>
    </p:spTree>
    <p:extLst>
      <p:ext uri="{BB962C8B-B14F-4D97-AF65-F5344CB8AC3E}">
        <p14:creationId xmlns:p14="http://schemas.microsoft.com/office/powerpoint/2010/main" val="1529784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nSpc>
                <a:spcPct val="90000"/>
              </a:lnSpc>
              <a:spcAft>
                <a:spcPts val="593"/>
              </a:spcAft>
            </a:pPr>
            <a:r>
              <a:rPr lang="en-US" b="0" dirty="0">
                <a:effectLst/>
                <a:latin typeface="+mn-lt"/>
                <a:cs typeface="Arial" pitchFamily="34" charset="0"/>
              </a:rPr>
              <a:t>Every </a:t>
            </a:r>
            <a:r>
              <a:rPr lang="en-US" b="0" baseline="0" dirty="0">
                <a:effectLst/>
                <a:latin typeface="+mn-lt"/>
                <a:cs typeface="Arial" pitchFamily="34" charset="0"/>
              </a:rPr>
              <a:t>time you see a list there seems to be another item added….it’s your job to make sure you connect all of them.</a:t>
            </a:r>
            <a:endParaRPr lang="en-US" b="0" dirty="0">
              <a:effectLst/>
              <a:latin typeface="+mn-lt"/>
              <a:cs typeface="Arial" pitchFamily="34" charset="0"/>
            </a:endParaRPr>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42</a:t>
            </a:fld>
            <a:endParaRPr lang="en-US" dirty="0"/>
          </a:p>
        </p:txBody>
      </p:sp>
    </p:spTree>
    <p:extLst>
      <p:ext uri="{BB962C8B-B14F-4D97-AF65-F5344CB8AC3E}">
        <p14:creationId xmlns:p14="http://schemas.microsoft.com/office/powerpoint/2010/main" val="2888695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43</a:t>
            </a:fld>
            <a:endParaRPr lang="en-US" dirty="0"/>
          </a:p>
        </p:txBody>
      </p:sp>
    </p:spTree>
    <p:extLst>
      <p:ext uri="{BB962C8B-B14F-4D97-AF65-F5344CB8AC3E}">
        <p14:creationId xmlns:p14="http://schemas.microsoft.com/office/powerpoint/2010/main" val="4265269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defRPr/>
            </a:pPr>
            <a:r>
              <a:rPr lang="en-US" dirty="0">
                <a:cs typeface="Arial" pitchFamily="34" charset="0"/>
              </a:rPr>
              <a:t>The purpose of this course is to communicate to you the work of a program manager at SMC and the nuances of working in space.</a:t>
            </a:r>
          </a:p>
          <a:p>
            <a:pPr eaLnBrk="1" hangingPunct="1">
              <a:lnSpc>
                <a:spcPct val="90000"/>
              </a:lnSpc>
              <a:defRPr/>
            </a:pPr>
            <a:r>
              <a:rPr lang="en-US" dirty="0">
                <a:cs typeface="Arial" pitchFamily="34" charset="0"/>
              </a:rPr>
              <a:t>Convey how SMC builds, launches and operates space systems…this is the Center’s story and your role in it….</a:t>
            </a:r>
          </a:p>
          <a:p>
            <a:endParaRPr lang="en-US" dirty="0"/>
          </a:p>
        </p:txBody>
      </p:sp>
      <p:sp>
        <p:nvSpPr>
          <p:cNvPr id="4" name="Slide Number Placeholder 3"/>
          <p:cNvSpPr>
            <a:spLocks noGrp="1"/>
          </p:cNvSpPr>
          <p:nvPr>
            <p:ph type="sldNum" sz="quarter" idx="10"/>
          </p:nvPr>
        </p:nvSpPr>
        <p:spPr/>
        <p:txBody>
          <a:bodyPr/>
          <a:lstStyle/>
          <a:p>
            <a:pPr>
              <a:defRPr/>
            </a:pPr>
            <a:r>
              <a:rPr lang="en-US"/>
              <a:t> </a:t>
            </a:r>
            <a:r>
              <a:rPr lang="en-US" b="1"/>
              <a:t>-  </a:t>
            </a:r>
            <a:fld id="{8D127795-9D41-449D-B55B-05897D75DA0A}" type="slidenum">
              <a:rPr lang="en-US" b="1" smtClean="0"/>
              <a:pPr>
                <a:defRPr/>
              </a:pPr>
              <a:t>7</a:t>
            </a:fld>
            <a:endParaRPr lang="en-US" b="1"/>
          </a:p>
        </p:txBody>
      </p:sp>
    </p:spTree>
    <p:extLst>
      <p:ext uri="{BB962C8B-B14F-4D97-AF65-F5344CB8AC3E}">
        <p14:creationId xmlns:p14="http://schemas.microsoft.com/office/powerpoint/2010/main" val="1904241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manager is responsible and accountable for their</a:t>
            </a:r>
            <a:r>
              <a:rPr lang="en-US" baseline="0" dirty="0"/>
              <a:t> program from cradle to grave, throughout the program lifecycle.</a:t>
            </a:r>
            <a:endParaRPr lang="en-US" dirty="0"/>
          </a:p>
        </p:txBody>
      </p:sp>
      <p:sp>
        <p:nvSpPr>
          <p:cNvPr id="4" name="Slide Number Placeholder 3"/>
          <p:cNvSpPr>
            <a:spLocks noGrp="1"/>
          </p:cNvSpPr>
          <p:nvPr>
            <p:ph type="sldNum" sz="quarter" idx="10"/>
          </p:nvPr>
        </p:nvSpPr>
        <p:spPr/>
        <p:txBody>
          <a:bodyPr/>
          <a:lstStyle/>
          <a:p>
            <a:fld id="{6DF9C8BD-E44F-4282-B0D6-E71DA58D933F}" type="slidenum">
              <a:rPr lang="en-US" smtClean="0"/>
              <a:t>44</a:t>
            </a:fld>
            <a:endParaRPr lang="en-US"/>
          </a:p>
        </p:txBody>
      </p:sp>
    </p:spTree>
    <p:extLst>
      <p:ext uri="{BB962C8B-B14F-4D97-AF65-F5344CB8AC3E}">
        <p14:creationId xmlns:p14="http://schemas.microsoft.com/office/powerpoint/2010/main" val="19912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50">
              <a:defRPr/>
            </a:pPr>
            <a:r>
              <a:rPr lang="en-US" dirty="0"/>
              <a:t>Program managers are </a:t>
            </a:r>
            <a:r>
              <a:rPr lang="en-US" b="1" dirty="0"/>
              <a:t>responsible</a:t>
            </a:r>
            <a:r>
              <a:rPr lang="en-US" dirty="0"/>
              <a:t> </a:t>
            </a:r>
            <a:r>
              <a:rPr lang="en-US" b="1" u="sng" dirty="0"/>
              <a:t>and</a:t>
            </a:r>
            <a:r>
              <a:rPr lang="en-US" dirty="0"/>
              <a:t> </a:t>
            </a:r>
            <a:r>
              <a:rPr lang="en-US" b="1" dirty="0"/>
              <a:t>accountable</a:t>
            </a:r>
            <a:r>
              <a:rPr lang="en-US" dirty="0"/>
              <a:t> for the coordinated management of numerous related projects directed toward strategic business and other organizational objectives.  These programs contain complex activities that may span functions, organizations, geographic regions, and cultures.  Program managers build credibility, establish rapport, and maintain communication with stakeholders at multiple levels, including those external to the organization.</a:t>
            </a:r>
          </a:p>
          <a:p>
            <a:endParaRPr lang="en-US" dirty="0"/>
          </a:p>
        </p:txBody>
      </p:sp>
      <p:sp>
        <p:nvSpPr>
          <p:cNvPr id="4" name="Slide Number Placeholder 3"/>
          <p:cNvSpPr>
            <a:spLocks noGrp="1"/>
          </p:cNvSpPr>
          <p:nvPr>
            <p:ph type="sldNum" sz="quarter" idx="10"/>
          </p:nvPr>
        </p:nvSpPr>
        <p:spPr/>
        <p:txBody>
          <a:bodyPr/>
          <a:lstStyle/>
          <a:p>
            <a:fld id="{6DF9C8BD-E44F-4282-B0D6-E71DA58D933F}" type="slidenum">
              <a:rPr lang="en-US" smtClean="0"/>
              <a:t>45</a:t>
            </a:fld>
            <a:endParaRPr lang="en-US"/>
          </a:p>
        </p:txBody>
      </p:sp>
    </p:spTree>
    <p:extLst>
      <p:ext uri="{BB962C8B-B14F-4D97-AF65-F5344CB8AC3E}">
        <p14:creationId xmlns:p14="http://schemas.microsoft.com/office/powerpoint/2010/main" val="945663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b="1" u="sng" dirty="0"/>
              <a:t>According to the DAU Glossary</a:t>
            </a:r>
            <a:r>
              <a:rPr lang="en-US" b="1" dirty="0"/>
              <a:t>,</a:t>
            </a:r>
            <a:r>
              <a:rPr lang="en-US" dirty="0"/>
              <a:t> Program Management is the process whereby a single leader exercises centralized authority and responsibility for planning, organizing, staffing, controlling, and leading the combined efforts of participating/assigned civilian and military personnel and organizations, for the management of a specific defense acquisition program or programs, through development, production, deployment, operations, support, and disposal.</a:t>
            </a:r>
          </a:p>
          <a:p>
            <a:pPr defTabSz="897301">
              <a:defRPr/>
            </a:pPr>
            <a:endParaRPr lang="en-US" dirty="0"/>
          </a:p>
          <a:p>
            <a:pPr defTabSz="897301">
              <a:defRPr/>
            </a:pPr>
            <a:endParaRPr lang="en-US" dirty="0"/>
          </a:p>
          <a:p>
            <a:endParaRPr lang="en-US" dirty="0"/>
          </a:p>
        </p:txBody>
      </p:sp>
      <p:sp>
        <p:nvSpPr>
          <p:cNvPr id="4" name="Slide Number Placeholder 3"/>
          <p:cNvSpPr>
            <a:spLocks noGrp="1"/>
          </p:cNvSpPr>
          <p:nvPr>
            <p:ph type="sldNum" sz="quarter" idx="10"/>
          </p:nvPr>
        </p:nvSpPr>
        <p:spPr/>
        <p:txBody>
          <a:bodyPr/>
          <a:lstStyle/>
          <a:p>
            <a:fld id="{6DF9C8BD-E44F-4282-B0D6-E71DA58D933F}" type="slidenum">
              <a:rPr lang="en-US" smtClean="0"/>
              <a:t>46</a:t>
            </a:fld>
            <a:endParaRPr lang="en-US"/>
          </a:p>
        </p:txBody>
      </p:sp>
    </p:spTree>
    <p:extLst>
      <p:ext uri="{BB962C8B-B14F-4D97-AF65-F5344CB8AC3E}">
        <p14:creationId xmlns:p14="http://schemas.microsoft.com/office/powerpoint/2010/main" val="3624959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b="1" u="sng" dirty="0"/>
              <a:t>(</a:t>
            </a:r>
            <a:r>
              <a:rPr lang="en-US" b="1" u="sng" dirty="0" err="1"/>
              <a:t>DoDD</a:t>
            </a:r>
            <a:r>
              <a:rPr lang="en-US" b="1" u="sng" dirty="0"/>
              <a:t> 5000.01) defines a Program Manager as:</a:t>
            </a:r>
            <a:r>
              <a:rPr lang="en-US" dirty="0"/>
              <a:t>  </a:t>
            </a:r>
            <a:r>
              <a:rPr lang="en-US" i="1" dirty="0"/>
              <a:t>The designated individual with responsibility for and authority to accomplish program objectives for development, production and sustainment to meet the user’s operational needs.  The Program Manager shall be accountable for credible cost, schedule and performance reporting to the Milestone Decision Authority (MDA).</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47</a:t>
            </a:fld>
            <a:endParaRPr lang="en-US" dirty="0"/>
          </a:p>
        </p:txBody>
      </p:sp>
    </p:spTree>
    <p:extLst>
      <p:ext uri="{BB962C8B-B14F-4D97-AF65-F5344CB8AC3E}">
        <p14:creationId xmlns:p14="http://schemas.microsoft.com/office/powerpoint/2010/main" val="104157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97301">
              <a:defRPr/>
            </a:pPr>
            <a:r>
              <a:rPr lang="en-US" b="1" u="sng" dirty="0"/>
              <a:t>Department of Defense (DoD) Policy</a:t>
            </a:r>
            <a:r>
              <a:rPr lang="en-US" dirty="0"/>
              <a:t> requires that a program manager* be designated for each acquisition program.  The role of the PM is to orchestrate, facilitate and integrate the development, production, and initial deployment (as a minimum) of a new defense system.  This must be done within the scope of cost, schedule and performance as defined/approved by the PM’s acquisition executive.  The PM’s role, then, is to be the agent of the military service or defense agency in the defense acquisition system to ensure the warfighter’s modernization requirements are met both effectively and efficiently.</a:t>
            </a:r>
          </a:p>
          <a:p>
            <a:endParaRPr lang="en-US" b="1" dirty="0">
              <a:cs typeface="Arial" pitchFamily="34" charset="0"/>
            </a:endParaRPr>
          </a:p>
          <a:p>
            <a:endParaRPr lang="en-US" b="1" dirty="0">
              <a:cs typeface="Arial" pitchFamily="34" charset="0"/>
            </a:endParaRPr>
          </a:p>
          <a:p>
            <a:r>
              <a:rPr lang="en-US" b="1" dirty="0">
                <a:cs typeface="Arial" pitchFamily="34" charset="0"/>
              </a:rPr>
              <a:t>Orchestrator</a:t>
            </a:r>
            <a:r>
              <a:rPr lang="en-US" dirty="0">
                <a:cs typeface="Arial" pitchFamily="34" charset="0"/>
              </a:rPr>
              <a:t> – orchestrates diverse interests and points of view</a:t>
            </a:r>
          </a:p>
          <a:p>
            <a:r>
              <a:rPr lang="en-US" b="1" dirty="0">
                <a:cs typeface="Arial" pitchFamily="34" charset="0"/>
              </a:rPr>
              <a:t>Facilitator</a:t>
            </a:r>
            <a:r>
              <a:rPr lang="en-US" dirty="0">
                <a:cs typeface="Arial" pitchFamily="34" charset="0"/>
              </a:rPr>
              <a:t> – facilitates adapting the management system techniques to the uniqueness of the program</a:t>
            </a:r>
          </a:p>
          <a:p>
            <a:r>
              <a:rPr lang="en-US" b="1" dirty="0">
                <a:cs typeface="Arial" pitchFamily="34" charset="0"/>
              </a:rPr>
              <a:t>Integrator</a:t>
            </a:r>
            <a:r>
              <a:rPr lang="en-US" dirty="0">
                <a:cs typeface="Arial" pitchFamily="34" charset="0"/>
              </a:rPr>
              <a:t> – integrates a complex system of differing but related functional disciplines (business and financial management, logistics, systems engineering, software management, test and evaluation, manufacturing management, etc.)  that must work together to achieve program goals</a:t>
            </a:r>
          </a:p>
          <a:p>
            <a:r>
              <a:rPr lang="en-US" b="1" dirty="0">
                <a:cs typeface="Arial" pitchFamily="34" charset="0"/>
              </a:rPr>
              <a:t>Coordinator</a:t>
            </a:r>
            <a:r>
              <a:rPr lang="en-US" dirty="0">
                <a:cs typeface="Arial" pitchFamily="34" charset="0"/>
              </a:rPr>
              <a:t> – coordinates the people on the team to work together.</a:t>
            </a:r>
            <a:endParaRPr lang="en-US" b="1" dirty="0">
              <a:cs typeface="Arial" pitchFamily="34" charset="0"/>
            </a:endParaRPr>
          </a:p>
          <a:p>
            <a:endParaRPr lang="en-US"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34439" indent="-282476" eaLnBrk="0" hangingPunct="0">
              <a:defRPr>
                <a:solidFill>
                  <a:schemeClr val="tx1"/>
                </a:solidFill>
                <a:latin typeface="Arial" pitchFamily="34" charset="0"/>
                <a:cs typeface="Arial" pitchFamily="34" charset="0"/>
              </a:defRPr>
            </a:lvl2pPr>
            <a:lvl3pPr marL="1129907" indent="-225982" eaLnBrk="0" hangingPunct="0">
              <a:defRPr>
                <a:solidFill>
                  <a:schemeClr val="tx1"/>
                </a:solidFill>
                <a:latin typeface="Arial" pitchFamily="34" charset="0"/>
                <a:cs typeface="Arial" pitchFamily="34" charset="0"/>
              </a:defRPr>
            </a:lvl3pPr>
            <a:lvl4pPr marL="1581870" indent="-225982" eaLnBrk="0" hangingPunct="0">
              <a:defRPr>
                <a:solidFill>
                  <a:schemeClr val="tx1"/>
                </a:solidFill>
                <a:latin typeface="Arial" pitchFamily="34" charset="0"/>
                <a:cs typeface="Arial" pitchFamily="34" charset="0"/>
              </a:defRPr>
            </a:lvl4pPr>
            <a:lvl5pPr marL="2033834" indent="-225982" eaLnBrk="0" hangingPunct="0">
              <a:defRPr>
                <a:solidFill>
                  <a:schemeClr val="tx1"/>
                </a:solidFill>
                <a:latin typeface="Arial" pitchFamily="34" charset="0"/>
                <a:cs typeface="Arial" pitchFamily="34" charset="0"/>
              </a:defRPr>
            </a:lvl5pPr>
            <a:lvl6pPr marL="2485797" indent="-225982" eaLnBrk="0" fontAlgn="base" hangingPunct="0">
              <a:spcBef>
                <a:spcPct val="0"/>
              </a:spcBef>
              <a:spcAft>
                <a:spcPct val="0"/>
              </a:spcAft>
              <a:defRPr>
                <a:solidFill>
                  <a:schemeClr val="tx1"/>
                </a:solidFill>
                <a:latin typeface="Arial" pitchFamily="34" charset="0"/>
                <a:cs typeface="Arial" pitchFamily="34" charset="0"/>
              </a:defRPr>
            </a:lvl6pPr>
            <a:lvl7pPr marL="2937758" indent="-225982" eaLnBrk="0" fontAlgn="base" hangingPunct="0">
              <a:spcBef>
                <a:spcPct val="0"/>
              </a:spcBef>
              <a:spcAft>
                <a:spcPct val="0"/>
              </a:spcAft>
              <a:defRPr>
                <a:solidFill>
                  <a:schemeClr val="tx1"/>
                </a:solidFill>
                <a:latin typeface="Arial" pitchFamily="34" charset="0"/>
                <a:cs typeface="Arial" pitchFamily="34" charset="0"/>
              </a:defRPr>
            </a:lvl7pPr>
            <a:lvl8pPr marL="3389721" indent="-225982" eaLnBrk="0" fontAlgn="base" hangingPunct="0">
              <a:spcBef>
                <a:spcPct val="0"/>
              </a:spcBef>
              <a:spcAft>
                <a:spcPct val="0"/>
              </a:spcAft>
              <a:defRPr>
                <a:solidFill>
                  <a:schemeClr val="tx1"/>
                </a:solidFill>
                <a:latin typeface="Arial" pitchFamily="34" charset="0"/>
                <a:cs typeface="Arial" pitchFamily="34" charset="0"/>
              </a:defRPr>
            </a:lvl8pPr>
            <a:lvl9pPr marL="3841685" indent="-225982"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97C6F5F8-3D55-4401-848F-1DA2F8848BA1}" type="slidenum">
              <a:rPr lang="en-US" smtClean="0"/>
              <a:pPr eaLnBrk="1" hangingPunct="1"/>
              <a:t>48</a:t>
            </a:fld>
            <a:endParaRPr lang="en-US"/>
          </a:p>
        </p:txBody>
      </p:sp>
    </p:spTree>
    <p:extLst>
      <p:ext uri="{BB962C8B-B14F-4D97-AF65-F5344CB8AC3E}">
        <p14:creationId xmlns:p14="http://schemas.microsoft.com/office/powerpoint/2010/main" val="991560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i="1" dirty="0">
                <a:cs typeface="Arial" pitchFamily="34" charset="0"/>
              </a:rPr>
              <a:t>Next Few Days Packed With Useful Information on Which We Will Evolve You Into a Great potential</a:t>
            </a:r>
            <a:r>
              <a:rPr lang="en-US" i="1" baseline="0" dirty="0">
                <a:cs typeface="Arial" pitchFamily="34" charset="0"/>
              </a:rPr>
              <a:t> future </a:t>
            </a:r>
            <a:r>
              <a:rPr lang="en-US" i="1" dirty="0">
                <a:cs typeface="Arial" pitchFamily="34" charset="0"/>
              </a:rPr>
              <a:t>PM</a:t>
            </a:r>
          </a:p>
          <a:p>
            <a:pPr marL="168244" indent="-168244">
              <a:buFont typeface="Arial" pitchFamily="34" charset="0"/>
              <a:buChar char="•"/>
            </a:pPr>
            <a:r>
              <a:rPr lang="en-US" i="0" baseline="0" dirty="0">
                <a:cs typeface="Arial" pitchFamily="34" charset="0"/>
              </a:rPr>
              <a:t>So let’s do an exercise to brain storm what kind of management Tools a PM might need.</a:t>
            </a:r>
          </a:p>
          <a:p>
            <a:endParaRPr lang="en-US" dirty="0">
              <a:cs typeface="Arial" pitchFamily="34" charset="0"/>
            </a:endParaRPr>
          </a:p>
          <a:p>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34439" indent="-282476" eaLnBrk="0" hangingPunct="0">
              <a:defRPr>
                <a:solidFill>
                  <a:schemeClr val="tx1"/>
                </a:solidFill>
                <a:latin typeface="Arial" pitchFamily="34" charset="0"/>
                <a:cs typeface="Arial" pitchFamily="34" charset="0"/>
              </a:defRPr>
            </a:lvl2pPr>
            <a:lvl3pPr marL="1129907" indent="-225982" eaLnBrk="0" hangingPunct="0">
              <a:defRPr>
                <a:solidFill>
                  <a:schemeClr val="tx1"/>
                </a:solidFill>
                <a:latin typeface="Arial" pitchFamily="34" charset="0"/>
                <a:cs typeface="Arial" pitchFamily="34" charset="0"/>
              </a:defRPr>
            </a:lvl3pPr>
            <a:lvl4pPr marL="1581870" indent="-225982" eaLnBrk="0" hangingPunct="0">
              <a:defRPr>
                <a:solidFill>
                  <a:schemeClr val="tx1"/>
                </a:solidFill>
                <a:latin typeface="Arial" pitchFamily="34" charset="0"/>
                <a:cs typeface="Arial" pitchFamily="34" charset="0"/>
              </a:defRPr>
            </a:lvl4pPr>
            <a:lvl5pPr marL="2033834" indent="-225982" eaLnBrk="0" hangingPunct="0">
              <a:defRPr>
                <a:solidFill>
                  <a:schemeClr val="tx1"/>
                </a:solidFill>
                <a:latin typeface="Arial" pitchFamily="34" charset="0"/>
                <a:cs typeface="Arial" pitchFamily="34" charset="0"/>
              </a:defRPr>
            </a:lvl5pPr>
            <a:lvl6pPr marL="2485797" indent="-225982" eaLnBrk="0" fontAlgn="base" hangingPunct="0">
              <a:spcBef>
                <a:spcPct val="0"/>
              </a:spcBef>
              <a:spcAft>
                <a:spcPct val="0"/>
              </a:spcAft>
              <a:defRPr>
                <a:solidFill>
                  <a:schemeClr val="tx1"/>
                </a:solidFill>
                <a:latin typeface="Arial" pitchFamily="34" charset="0"/>
                <a:cs typeface="Arial" pitchFamily="34" charset="0"/>
              </a:defRPr>
            </a:lvl6pPr>
            <a:lvl7pPr marL="2937758" indent="-225982" eaLnBrk="0" fontAlgn="base" hangingPunct="0">
              <a:spcBef>
                <a:spcPct val="0"/>
              </a:spcBef>
              <a:spcAft>
                <a:spcPct val="0"/>
              </a:spcAft>
              <a:defRPr>
                <a:solidFill>
                  <a:schemeClr val="tx1"/>
                </a:solidFill>
                <a:latin typeface="Arial" pitchFamily="34" charset="0"/>
                <a:cs typeface="Arial" pitchFamily="34" charset="0"/>
              </a:defRPr>
            </a:lvl7pPr>
            <a:lvl8pPr marL="3389721" indent="-225982" eaLnBrk="0" fontAlgn="base" hangingPunct="0">
              <a:spcBef>
                <a:spcPct val="0"/>
              </a:spcBef>
              <a:spcAft>
                <a:spcPct val="0"/>
              </a:spcAft>
              <a:defRPr>
                <a:solidFill>
                  <a:schemeClr val="tx1"/>
                </a:solidFill>
                <a:latin typeface="Arial" pitchFamily="34" charset="0"/>
                <a:cs typeface="Arial" pitchFamily="34" charset="0"/>
              </a:defRPr>
            </a:lvl8pPr>
            <a:lvl9pPr marL="3841685" indent="-225982"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415C3FE2-115C-427F-950E-72CA4669A8DF}" type="slidenum">
              <a:rPr lang="en-US" smtClean="0"/>
              <a:pPr eaLnBrk="1" hangingPunct="1"/>
              <a:t>49</a:t>
            </a:fld>
            <a:endParaRPr lang="en-US"/>
          </a:p>
        </p:txBody>
      </p:sp>
    </p:spTree>
    <p:extLst>
      <p:ext uri="{BB962C8B-B14F-4D97-AF65-F5344CB8AC3E}">
        <p14:creationId xmlns:p14="http://schemas.microsoft.com/office/powerpoint/2010/main" val="3637946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20000"/>
          </a:bodyPr>
          <a:lstStyle/>
          <a:p>
            <a:pPr>
              <a:defRPr/>
            </a:pPr>
            <a:r>
              <a:rPr lang="en-US" dirty="0">
                <a:cs typeface="Arial" charset="0"/>
              </a:rPr>
              <a:t>During a successful career in Systems Acquisition there are Several experiences</a:t>
            </a:r>
            <a:r>
              <a:rPr lang="en-US" baseline="0" dirty="0">
                <a:cs typeface="Arial" charset="0"/>
              </a:rPr>
              <a:t> that a PM will need to be able to function at the “top of the Pyramid”</a:t>
            </a:r>
          </a:p>
          <a:p>
            <a:pPr>
              <a:defRPr/>
            </a:pPr>
            <a:endParaRPr lang="en-US" baseline="0" dirty="0">
              <a:cs typeface="Arial" charset="0"/>
            </a:endParaRPr>
          </a:p>
          <a:p>
            <a:pPr>
              <a:defRPr/>
            </a:pPr>
            <a:r>
              <a:rPr lang="en-US" b="1" u="sng" dirty="0">
                <a:cs typeface="Arial" charset="0"/>
              </a:rPr>
              <a:t>Technology</a:t>
            </a:r>
            <a:r>
              <a:rPr lang="en-US" dirty="0">
                <a:cs typeface="Arial" charset="0"/>
              </a:rPr>
              <a:t> is the thing that makes new capabilities possible, do you know where it comes from?  What’s your strategy to use it?</a:t>
            </a:r>
          </a:p>
          <a:p>
            <a:pPr>
              <a:defRPr/>
            </a:pPr>
            <a:endParaRPr lang="en-US" dirty="0">
              <a:cs typeface="Arial" charset="0"/>
            </a:endParaRPr>
          </a:p>
          <a:p>
            <a:pPr>
              <a:defRPr/>
            </a:pPr>
            <a:r>
              <a:rPr lang="en-US" b="1" i="0" u="sng" dirty="0">
                <a:cs typeface="Arial" charset="0"/>
              </a:rPr>
              <a:t>REQUIREMENTS </a:t>
            </a:r>
            <a:r>
              <a:rPr lang="en-US" b="0" i="0" u="none" baseline="0" dirty="0">
                <a:cs typeface="Arial" charset="0"/>
              </a:rPr>
              <a:t> are needed to get funding and must be managed using several processes.  You need to see this at work.  </a:t>
            </a:r>
            <a:r>
              <a:rPr lang="en-US" dirty="0">
                <a:cs typeface="Arial" charset="0"/>
              </a:rPr>
              <a:t>Participating in technical or requirements reviews: SRR, PDR, CRDR, etc.</a:t>
            </a:r>
          </a:p>
          <a:p>
            <a:pPr>
              <a:defRPr/>
            </a:pPr>
            <a:endParaRPr lang="en-US" dirty="0">
              <a:cs typeface="Arial" charset="0"/>
            </a:endParaRPr>
          </a:p>
          <a:p>
            <a:pPr>
              <a:defRPr/>
            </a:pPr>
            <a:r>
              <a:rPr lang="en-US" dirty="0">
                <a:cs typeface="Arial" charset="0"/>
              </a:rPr>
              <a:t>Nothing happens with out money </a:t>
            </a:r>
            <a:r>
              <a:rPr lang="en-US" b="1" u="sng" dirty="0">
                <a:cs typeface="Arial" charset="0"/>
              </a:rPr>
              <a:t>(BUDGET AUTHORITY),</a:t>
            </a:r>
            <a:r>
              <a:rPr lang="en-US" dirty="0">
                <a:cs typeface="Arial" charset="0"/>
              </a:rPr>
              <a:t> so if you don’t know how to</a:t>
            </a:r>
            <a:r>
              <a:rPr lang="en-US" baseline="0" dirty="0">
                <a:cs typeface="Arial" charset="0"/>
              </a:rPr>
              <a:t> get it and keep it you’ll never get the program off the ground!</a:t>
            </a:r>
          </a:p>
          <a:p>
            <a:pPr>
              <a:defRPr/>
            </a:pPr>
            <a:endParaRPr lang="en-US" dirty="0">
              <a:cs typeface="Arial" charset="0"/>
            </a:endParaRPr>
          </a:p>
          <a:p>
            <a:pPr>
              <a:defRPr/>
            </a:pPr>
            <a:r>
              <a:rPr lang="en-US" dirty="0">
                <a:cs typeface="Arial" charset="0"/>
              </a:rPr>
              <a:t>So where is your program?  In what </a:t>
            </a:r>
            <a:r>
              <a:rPr lang="en-US" b="1" u="sng" dirty="0">
                <a:cs typeface="Arial" charset="0"/>
              </a:rPr>
              <a:t>PHASE</a:t>
            </a:r>
            <a:r>
              <a:rPr lang="en-US" dirty="0">
                <a:cs typeface="Arial" charset="0"/>
              </a:rPr>
              <a:t>?  What’s the next Milestone?  What part of</a:t>
            </a:r>
            <a:r>
              <a:rPr lang="en-US" baseline="0" dirty="0">
                <a:cs typeface="Arial" charset="0"/>
              </a:rPr>
              <a:t> the program are you in (Initiating/Planning/Executing/Closing)</a:t>
            </a:r>
            <a:endParaRPr lang="en-US" dirty="0">
              <a:cs typeface="Arial" charset="0"/>
            </a:endParaRPr>
          </a:p>
          <a:p>
            <a:pPr>
              <a:defRPr/>
            </a:pPr>
            <a:r>
              <a:rPr lang="en-US" dirty="0">
                <a:cs typeface="Arial" charset="0"/>
              </a:rPr>
              <a:t>Being part of Program Management Reviews with the PEO and with the prime/subcontractors</a:t>
            </a:r>
          </a:p>
          <a:p>
            <a:pPr>
              <a:defRPr/>
            </a:pPr>
            <a:r>
              <a:rPr lang="en-US" dirty="0">
                <a:cs typeface="Arial" charset="0"/>
              </a:rPr>
              <a:t>Preparing for milestone reviews and getting all the necessary plans in place</a:t>
            </a:r>
          </a:p>
          <a:p>
            <a:pPr>
              <a:defRPr/>
            </a:pPr>
            <a:endParaRPr lang="en-US" dirty="0">
              <a:cs typeface="Arial" charset="0"/>
            </a:endParaRPr>
          </a:p>
          <a:p>
            <a:pPr>
              <a:defRPr/>
            </a:pPr>
            <a:r>
              <a:rPr lang="en-US" dirty="0">
                <a:cs typeface="Arial" charset="0"/>
              </a:rPr>
              <a:t>Have you done any </a:t>
            </a:r>
            <a:r>
              <a:rPr lang="en-US" b="1" u="sng" dirty="0">
                <a:cs typeface="Arial" charset="0"/>
              </a:rPr>
              <a:t>Test and Evaluation</a:t>
            </a:r>
            <a:r>
              <a:rPr lang="en-US" dirty="0">
                <a:cs typeface="Arial" charset="0"/>
              </a:rPr>
              <a:t>?  It’s basically how you know</a:t>
            </a:r>
            <a:r>
              <a:rPr lang="en-US" baseline="0" dirty="0">
                <a:cs typeface="Arial" charset="0"/>
              </a:rPr>
              <a:t> if you got what you paid for (contracted for)!!</a:t>
            </a:r>
          </a:p>
          <a:p>
            <a:pPr>
              <a:defRPr/>
            </a:pPr>
            <a:endParaRPr lang="en-US" baseline="0" dirty="0">
              <a:cs typeface="Arial" charset="0"/>
            </a:endParaRPr>
          </a:p>
          <a:p>
            <a:pPr>
              <a:defRPr/>
            </a:pPr>
            <a:r>
              <a:rPr lang="en-US" b="1" u="sng" baseline="0" dirty="0">
                <a:cs typeface="Arial" charset="0"/>
              </a:rPr>
              <a:t>Operations</a:t>
            </a:r>
            <a:r>
              <a:rPr lang="en-US" b="0" u="none" baseline="0" dirty="0">
                <a:cs typeface="Arial" charset="0"/>
              </a:rPr>
              <a:t> is unique in Space!  While most of the USAF trains to fight, we operate daily and sometimes the PM is the lead for an operation!</a:t>
            </a:r>
            <a:endParaRPr lang="en-US" b="1" u="sng" dirty="0">
              <a:cs typeface="Arial" charset="0"/>
            </a:endParaRPr>
          </a:p>
          <a:p>
            <a:pPr>
              <a:defRPr/>
            </a:pPr>
            <a:r>
              <a:rPr lang="en-US" dirty="0">
                <a:cs typeface="Arial" charset="0"/>
              </a:rPr>
              <a:t>Launch campaign involves the initial</a:t>
            </a:r>
            <a:r>
              <a:rPr lang="en-US" baseline="0" dirty="0">
                <a:cs typeface="Arial" charset="0"/>
              </a:rPr>
              <a:t> operational part of a satellite and the main operation of a launch vehicle program.</a:t>
            </a:r>
            <a:endParaRPr lang="en-US" dirty="0">
              <a:cs typeface="Arial" charset="0"/>
            </a:endParaRPr>
          </a:p>
          <a:p>
            <a:pPr>
              <a:defRPr/>
            </a:pPr>
            <a:endParaRPr lang="en-US" dirty="0">
              <a:cs typeface="Arial" charset="0"/>
            </a:endParaRPr>
          </a:p>
          <a:p>
            <a:pPr>
              <a:defRPr/>
            </a:pPr>
            <a:r>
              <a:rPr lang="en-US" dirty="0">
                <a:cs typeface="Arial" charset="0"/>
              </a:rPr>
              <a:t>Space/Ground Operations Center</a:t>
            </a:r>
          </a:p>
          <a:p>
            <a:pPr>
              <a:defRPr/>
            </a:pPr>
            <a:endParaRPr lang="en-US" dirty="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34439" indent="-282476" eaLnBrk="0" hangingPunct="0">
              <a:defRPr>
                <a:solidFill>
                  <a:schemeClr val="tx1"/>
                </a:solidFill>
                <a:latin typeface="Arial" pitchFamily="34" charset="0"/>
                <a:cs typeface="Arial" pitchFamily="34" charset="0"/>
              </a:defRPr>
            </a:lvl2pPr>
            <a:lvl3pPr marL="1129907" indent="-225982" eaLnBrk="0" hangingPunct="0">
              <a:defRPr>
                <a:solidFill>
                  <a:schemeClr val="tx1"/>
                </a:solidFill>
                <a:latin typeface="Arial" pitchFamily="34" charset="0"/>
                <a:cs typeface="Arial" pitchFamily="34" charset="0"/>
              </a:defRPr>
            </a:lvl3pPr>
            <a:lvl4pPr marL="1581870" indent="-225982" eaLnBrk="0" hangingPunct="0">
              <a:defRPr>
                <a:solidFill>
                  <a:schemeClr val="tx1"/>
                </a:solidFill>
                <a:latin typeface="Arial" pitchFamily="34" charset="0"/>
                <a:cs typeface="Arial" pitchFamily="34" charset="0"/>
              </a:defRPr>
            </a:lvl4pPr>
            <a:lvl5pPr marL="2033834" indent="-225982" eaLnBrk="0" hangingPunct="0">
              <a:defRPr>
                <a:solidFill>
                  <a:schemeClr val="tx1"/>
                </a:solidFill>
                <a:latin typeface="Arial" pitchFamily="34" charset="0"/>
                <a:cs typeface="Arial" pitchFamily="34" charset="0"/>
              </a:defRPr>
            </a:lvl5pPr>
            <a:lvl6pPr marL="2485797" indent="-225982" eaLnBrk="0" fontAlgn="base" hangingPunct="0">
              <a:spcBef>
                <a:spcPct val="0"/>
              </a:spcBef>
              <a:spcAft>
                <a:spcPct val="0"/>
              </a:spcAft>
              <a:defRPr>
                <a:solidFill>
                  <a:schemeClr val="tx1"/>
                </a:solidFill>
                <a:latin typeface="Arial" pitchFamily="34" charset="0"/>
                <a:cs typeface="Arial" pitchFamily="34" charset="0"/>
              </a:defRPr>
            </a:lvl6pPr>
            <a:lvl7pPr marL="2937758" indent="-225982" eaLnBrk="0" fontAlgn="base" hangingPunct="0">
              <a:spcBef>
                <a:spcPct val="0"/>
              </a:spcBef>
              <a:spcAft>
                <a:spcPct val="0"/>
              </a:spcAft>
              <a:defRPr>
                <a:solidFill>
                  <a:schemeClr val="tx1"/>
                </a:solidFill>
                <a:latin typeface="Arial" pitchFamily="34" charset="0"/>
                <a:cs typeface="Arial" pitchFamily="34" charset="0"/>
              </a:defRPr>
            </a:lvl7pPr>
            <a:lvl8pPr marL="3389721" indent="-225982" eaLnBrk="0" fontAlgn="base" hangingPunct="0">
              <a:spcBef>
                <a:spcPct val="0"/>
              </a:spcBef>
              <a:spcAft>
                <a:spcPct val="0"/>
              </a:spcAft>
              <a:defRPr>
                <a:solidFill>
                  <a:schemeClr val="tx1"/>
                </a:solidFill>
                <a:latin typeface="Arial" pitchFamily="34" charset="0"/>
                <a:cs typeface="Arial" pitchFamily="34" charset="0"/>
              </a:defRPr>
            </a:lvl8pPr>
            <a:lvl9pPr marL="3841685" indent="-225982"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28FE6833-832F-46B6-8073-09538E93D2D4}" type="slidenum">
              <a:rPr lang="en-US" smtClean="0"/>
              <a:pPr eaLnBrk="1" hangingPunct="1"/>
              <a:t>50</a:t>
            </a:fld>
            <a:endParaRPr lang="en-US"/>
          </a:p>
        </p:txBody>
      </p:sp>
    </p:spTree>
    <p:extLst>
      <p:ext uri="{BB962C8B-B14F-4D97-AF65-F5344CB8AC3E}">
        <p14:creationId xmlns:p14="http://schemas.microsoft.com/office/powerpoint/2010/main" val="3207264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a:cs typeface="Arial" charset="0"/>
              </a:rPr>
              <a:t>This</a:t>
            </a:r>
            <a:r>
              <a:rPr lang="en-US" baseline="0" dirty="0">
                <a:cs typeface="Arial" charset="0"/>
              </a:rPr>
              <a:t> course has exercises in the first seven items listed here.  We will address the other items, but don’t have time for activities in these areas.  It’s not that they are less important, but they are further down the chain of activities in the execution of the program!  When you enter a Program Office, they will most likely be doing all of these things at the same time.  When you are the PM you will have to know what is happening with all of them!! </a:t>
            </a:r>
            <a:r>
              <a:rPr lang="en-US" sz="1200" b="1" i="0" kern="1200" dirty="0">
                <a:solidFill>
                  <a:schemeClr val="tx1"/>
                </a:solidFill>
                <a:effectLst/>
                <a:latin typeface="+mn-lt"/>
                <a:ea typeface="+mn-ea"/>
                <a:cs typeface="+mn-cs"/>
              </a:rPr>
              <a:t>Joint Capabilities Integration and Development System (JCIDS), </a:t>
            </a:r>
            <a:r>
              <a:rPr lang="en-US" sz="1200" b="0" i="0" kern="1200" dirty="0">
                <a:solidFill>
                  <a:schemeClr val="tx1"/>
                </a:solidFill>
                <a:effectLst/>
                <a:latin typeface="+mn-lt"/>
                <a:ea typeface="+mn-ea"/>
                <a:cs typeface="+mn-cs"/>
              </a:rPr>
              <a:t>Cost Assessment and Program Evaluation (CAPE) </a:t>
            </a:r>
            <a:endParaRPr lang="en-US" dirty="0">
              <a:cs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51</a:t>
            </a:fld>
            <a:endParaRPr lang="en-US" dirty="0"/>
          </a:p>
        </p:txBody>
      </p:sp>
    </p:spTree>
    <p:extLst>
      <p:ext uri="{BB962C8B-B14F-4D97-AF65-F5344CB8AC3E}">
        <p14:creationId xmlns:p14="http://schemas.microsoft.com/office/powerpoint/2010/main" val="4106661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lnSpcReduction="10000"/>
          </a:bodyPr>
          <a:lstStyle/>
          <a:p>
            <a:pPr>
              <a:defRPr/>
            </a:pPr>
            <a:r>
              <a:rPr lang="en-US" dirty="0">
                <a:cs typeface="Arial" charset="0"/>
              </a:rPr>
              <a:t>Meetings, meetings,</a:t>
            </a:r>
            <a:r>
              <a:rPr lang="en-US" baseline="0" dirty="0">
                <a:cs typeface="Arial" charset="0"/>
              </a:rPr>
              <a:t> &amp; more meetings.  So you better know what they are for, what they must produce and the difference between many of them!</a:t>
            </a:r>
          </a:p>
          <a:p>
            <a:pPr>
              <a:defRPr/>
            </a:pPr>
            <a:endParaRPr lang="en-US" baseline="0" dirty="0">
              <a:cs typeface="Arial" charset="0"/>
            </a:endParaRPr>
          </a:p>
          <a:p>
            <a:pPr>
              <a:defRPr/>
            </a:pPr>
            <a:r>
              <a:rPr lang="en-US" dirty="0">
                <a:cs typeface="Arial" charset="0"/>
              </a:rPr>
              <a:t>Acquisition Strategy development, a true “art form” or “Black Art” may be a better term.  Everyone has an opinion</a:t>
            </a:r>
            <a:r>
              <a:rPr lang="en-US" baseline="0" dirty="0">
                <a:cs typeface="Arial" charset="0"/>
              </a:rPr>
              <a:t> on your Strategy, but as the PM you are the one that must develop, defend and execute it!!</a:t>
            </a:r>
            <a:endParaRPr lang="en-US" dirty="0">
              <a:cs typeface="Arial" charset="0"/>
            </a:endParaRPr>
          </a:p>
          <a:p>
            <a:pPr>
              <a:defRPr/>
            </a:pPr>
            <a:endParaRPr lang="en-US" dirty="0">
              <a:cs typeface="Arial" charset="0"/>
            </a:endParaRPr>
          </a:p>
          <a:p>
            <a:pPr>
              <a:defRPr/>
            </a:pPr>
            <a:r>
              <a:rPr lang="en-US" dirty="0">
                <a:cs typeface="Arial" charset="0"/>
              </a:rPr>
              <a:t>Building a draft RFP</a:t>
            </a:r>
          </a:p>
          <a:p>
            <a:pPr lvl="1">
              <a:defRPr/>
            </a:pPr>
            <a:r>
              <a:rPr lang="en-US" dirty="0">
                <a:cs typeface="Arial" charset="0"/>
              </a:rPr>
              <a:t>Data items, specs, standards, criteria for selection…..lots of moving pieces and parts….it takes a village to build one! </a:t>
            </a:r>
          </a:p>
          <a:p>
            <a:pPr lvl="1">
              <a:defRPr/>
            </a:pPr>
            <a:endParaRPr lang="en-US" dirty="0">
              <a:cs typeface="Arial" charset="0"/>
            </a:endParaRPr>
          </a:p>
          <a:p>
            <a:pPr>
              <a:defRPr/>
            </a:pPr>
            <a:endParaRPr lang="en-US" dirty="0">
              <a:cs typeface="Arial" charset="0"/>
            </a:endParaRPr>
          </a:p>
          <a:p>
            <a:pPr>
              <a:defRPr/>
            </a:pPr>
            <a:r>
              <a:rPr lang="en-US" dirty="0">
                <a:cs typeface="Arial" charset="0"/>
              </a:rPr>
              <a:t>Base-lining a program after contract award</a:t>
            </a:r>
          </a:p>
          <a:p>
            <a:pPr lvl="1">
              <a:defRPr/>
            </a:pPr>
            <a:r>
              <a:rPr lang="en-US" dirty="0">
                <a:cs typeface="Arial" charset="0"/>
              </a:rPr>
              <a:t>Flow-down of requirements </a:t>
            </a:r>
          </a:p>
          <a:p>
            <a:pPr lvl="1">
              <a:defRPr/>
            </a:pPr>
            <a:r>
              <a:rPr lang="en-US" dirty="0">
                <a:cs typeface="Arial" charset="0"/>
              </a:rPr>
              <a:t>EVMS – Earned Value Management System</a:t>
            </a:r>
          </a:p>
          <a:p>
            <a:pPr lvl="1">
              <a:defRPr/>
            </a:pPr>
            <a:r>
              <a:rPr lang="en-US" dirty="0">
                <a:cs typeface="Arial" charset="0"/>
              </a:rPr>
              <a:t>Scheduling</a:t>
            </a:r>
          </a:p>
          <a:p>
            <a:pPr lvl="1">
              <a:defRPr/>
            </a:pPr>
            <a:r>
              <a:rPr lang="en-US" dirty="0">
                <a:cs typeface="Arial" charset="0"/>
              </a:rPr>
              <a:t>Work packages</a:t>
            </a:r>
          </a:p>
          <a:p>
            <a:pPr lvl="1">
              <a:defRPr/>
            </a:pPr>
            <a:r>
              <a:rPr lang="en-US" dirty="0">
                <a:cs typeface="Arial" charset="0"/>
              </a:rPr>
              <a:t>WBS – Work Breakdown Structure</a:t>
            </a:r>
          </a:p>
          <a:p>
            <a:pPr lvl="1">
              <a:defRPr/>
            </a:pPr>
            <a:r>
              <a:rPr lang="en-US" dirty="0">
                <a:cs typeface="Arial" charset="0"/>
              </a:rPr>
              <a:t>Make or buy and subcontract management plans</a:t>
            </a:r>
          </a:p>
          <a:p>
            <a:pPr lvl="1">
              <a:defRPr/>
            </a:pPr>
            <a:r>
              <a:rPr lang="en-US" dirty="0">
                <a:cs typeface="Arial" charset="0"/>
              </a:rPr>
              <a:t>Program success metrics</a:t>
            </a:r>
          </a:p>
          <a:p>
            <a:pPr>
              <a:defRPr/>
            </a:pPr>
            <a:r>
              <a:rPr lang="en-US" baseline="0" dirty="0"/>
              <a:t>         IMP/IMS – Integrated Master Plan/Integrated Master Schedule</a:t>
            </a:r>
          </a:p>
          <a:p>
            <a:pPr>
              <a:defRPr/>
            </a:pPr>
            <a:endParaRPr lang="en-US" baseline="0" dirty="0"/>
          </a:p>
          <a:p>
            <a:pPr>
              <a:defRPr/>
            </a:pPr>
            <a:r>
              <a:rPr lang="en-US" baseline="0" dirty="0">
                <a:cs typeface="Arial" charset="0"/>
              </a:rPr>
              <a:t>RISK MANAGEMENT is the tool to keep the TRIANGLE in balance.</a:t>
            </a:r>
            <a:endParaRPr lang="en-US" baseline="0" dirty="0"/>
          </a:p>
          <a:p>
            <a:pPr>
              <a:defRPr/>
            </a:pPr>
            <a:endParaRPr lang="en-US" dirty="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34439" indent="-282476" eaLnBrk="0" hangingPunct="0">
              <a:defRPr>
                <a:solidFill>
                  <a:schemeClr val="tx1"/>
                </a:solidFill>
                <a:latin typeface="Arial" pitchFamily="34" charset="0"/>
                <a:cs typeface="Arial" pitchFamily="34" charset="0"/>
              </a:defRPr>
            </a:lvl2pPr>
            <a:lvl3pPr marL="1129907" indent="-225982" eaLnBrk="0" hangingPunct="0">
              <a:defRPr>
                <a:solidFill>
                  <a:schemeClr val="tx1"/>
                </a:solidFill>
                <a:latin typeface="Arial" pitchFamily="34" charset="0"/>
                <a:cs typeface="Arial" pitchFamily="34" charset="0"/>
              </a:defRPr>
            </a:lvl3pPr>
            <a:lvl4pPr marL="1581870" indent="-225982" eaLnBrk="0" hangingPunct="0">
              <a:defRPr>
                <a:solidFill>
                  <a:schemeClr val="tx1"/>
                </a:solidFill>
                <a:latin typeface="Arial" pitchFamily="34" charset="0"/>
                <a:cs typeface="Arial" pitchFamily="34" charset="0"/>
              </a:defRPr>
            </a:lvl4pPr>
            <a:lvl5pPr marL="2033834" indent="-225982" eaLnBrk="0" hangingPunct="0">
              <a:defRPr>
                <a:solidFill>
                  <a:schemeClr val="tx1"/>
                </a:solidFill>
                <a:latin typeface="Arial" pitchFamily="34" charset="0"/>
                <a:cs typeface="Arial" pitchFamily="34" charset="0"/>
              </a:defRPr>
            </a:lvl5pPr>
            <a:lvl6pPr marL="2485797" indent="-225982" eaLnBrk="0" fontAlgn="base" hangingPunct="0">
              <a:spcBef>
                <a:spcPct val="0"/>
              </a:spcBef>
              <a:spcAft>
                <a:spcPct val="0"/>
              </a:spcAft>
              <a:defRPr>
                <a:solidFill>
                  <a:schemeClr val="tx1"/>
                </a:solidFill>
                <a:latin typeface="Arial" pitchFamily="34" charset="0"/>
                <a:cs typeface="Arial" pitchFamily="34" charset="0"/>
              </a:defRPr>
            </a:lvl6pPr>
            <a:lvl7pPr marL="2937758" indent="-225982" eaLnBrk="0" fontAlgn="base" hangingPunct="0">
              <a:spcBef>
                <a:spcPct val="0"/>
              </a:spcBef>
              <a:spcAft>
                <a:spcPct val="0"/>
              </a:spcAft>
              <a:defRPr>
                <a:solidFill>
                  <a:schemeClr val="tx1"/>
                </a:solidFill>
                <a:latin typeface="Arial" pitchFamily="34" charset="0"/>
                <a:cs typeface="Arial" pitchFamily="34" charset="0"/>
              </a:defRPr>
            </a:lvl7pPr>
            <a:lvl8pPr marL="3389721" indent="-225982" eaLnBrk="0" fontAlgn="base" hangingPunct="0">
              <a:spcBef>
                <a:spcPct val="0"/>
              </a:spcBef>
              <a:spcAft>
                <a:spcPct val="0"/>
              </a:spcAft>
              <a:defRPr>
                <a:solidFill>
                  <a:schemeClr val="tx1"/>
                </a:solidFill>
                <a:latin typeface="Arial" pitchFamily="34" charset="0"/>
                <a:cs typeface="Arial" pitchFamily="34" charset="0"/>
              </a:defRPr>
            </a:lvl8pPr>
            <a:lvl9pPr marL="3841685" indent="-225982"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1FDA608-59D3-4E89-8AAF-B756486A8FCD}" type="slidenum">
              <a:rPr lang="en-US" smtClean="0"/>
              <a:pPr eaLnBrk="1" hangingPunct="1"/>
              <a:t>52</a:t>
            </a:fld>
            <a:endParaRPr lang="en-US"/>
          </a:p>
        </p:txBody>
      </p:sp>
    </p:spTree>
    <p:extLst>
      <p:ext uri="{BB962C8B-B14F-4D97-AF65-F5344CB8AC3E}">
        <p14:creationId xmlns:p14="http://schemas.microsoft.com/office/powerpoint/2010/main" val="30560744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3313" y="382588"/>
            <a:ext cx="4422775" cy="3317875"/>
          </a:xfrm>
        </p:spPr>
      </p:sp>
      <p:sp>
        <p:nvSpPr>
          <p:cNvPr id="3" name="Notes Placeholder 2"/>
          <p:cNvSpPr>
            <a:spLocks noGrp="1"/>
          </p:cNvSpPr>
          <p:nvPr>
            <p:ph type="body" idx="1"/>
          </p:nvPr>
        </p:nvSpPr>
        <p:spPr>
          <a:xfrm>
            <a:off x="1116341" y="3855918"/>
            <a:ext cx="4393363" cy="497396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22D8C885-0D8A-4E03-A56F-DCFC637A64B4}" type="slidenum">
              <a:rPr lang="en-US" b="1" smtClean="0"/>
              <a:pPr>
                <a:defRPr/>
              </a:pPr>
              <a:t>55</a:t>
            </a:fld>
            <a:endParaRPr lang="en-US" b="1" dirty="0"/>
          </a:p>
        </p:txBody>
      </p:sp>
    </p:spTree>
    <p:extLst>
      <p:ext uri="{BB962C8B-B14F-4D97-AF65-F5344CB8AC3E}">
        <p14:creationId xmlns:p14="http://schemas.microsoft.com/office/powerpoint/2010/main" val="4255853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8</a:t>
            </a:fld>
            <a:endParaRPr lang="en-US" dirty="0"/>
          </a:p>
        </p:txBody>
      </p:sp>
    </p:spTree>
    <p:extLst>
      <p:ext uri="{BB962C8B-B14F-4D97-AF65-F5344CB8AC3E}">
        <p14:creationId xmlns:p14="http://schemas.microsoft.com/office/powerpoint/2010/main" val="959957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103313" y="382588"/>
            <a:ext cx="4422775" cy="3317875"/>
          </a:xfrm>
          <a:ln/>
        </p:spPr>
      </p:sp>
      <p:sp>
        <p:nvSpPr>
          <p:cNvPr id="60419" name="Notes Placeholder 2"/>
          <p:cNvSpPr>
            <a:spLocks noGrp="1"/>
          </p:cNvSpPr>
          <p:nvPr>
            <p:ph type="body" idx="1"/>
          </p:nvPr>
        </p:nvSpPr>
        <p:spPr>
          <a:xfrm>
            <a:off x="1135539" y="3831599"/>
            <a:ext cx="4364566" cy="4998283"/>
          </a:xfrm>
          <a:prstGeom prst="rect">
            <a:avLst/>
          </a:prstGeom>
          <a:noFill/>
          <a:ln/>
        </p:spPr>
        <p:txBody>
          <a:bodyPr/>
          <a:lstStyle/>
          <a:p>
            <a:r>
              <a:rPr lang="en-US" dirty="0"/>
              <a:t>Only 32% of all projects succeeded: on time, on budget, with required features.</a:t>
            </a:r>
          </a:p>
          <a:p>
            <a:r>
              <a:rPr lang="en-US" dirty="0"/>
              <a:t>44% were challenged: late, over budget, and/or with less than the required features.</a:t>
            </a:r>
          </a:p>
          <a:p>
            <a:r>
              <a:rPr lang="en-US" dirty="0"/>
              <a:t>24% failed: cancelled prior to completion or delivered and never used</a:t>
            </a:r>
          </a:p>
          <a:p>
            <a:r>
              <a:rPr lang="en-US" dirty="0"/>
              <a:t>"These numbers represent …. A low point in the last five study periods. This year's results represent the highest failure rate in over a decade“</a:t>
            </a:r>
          </a:p>
          <a:p>
            <a:endParaRPr lang="en-US" dirty="0"/>
          </a:p>
          <a:p>
            <a:r>
              <a:rPr lang="en-US" dirty="0"/>
              <a:t>Program management evolved as a discipline because of a need to coordinate resources and technology to secure predictable results</a:t>
            </a:r>
          </a:p>
          <a:p>
            <a:endParaRPr lang="en-US" dirty="0"/>
          </a:p>
          <a:p>
            <a:r>
              <a:rPr lang="en-US" dirty="0"/>
              <a:t>VB Columnist Joe </a:t>
            </a:r>
            <a:r>
              <a:rPr lang="en-US" dirty="0" err="1"/>
              <a:t>Kunk</a:t>
            </a:r>
            <a:r>
              <a:rPr lang="en-US" dirty="0"/>
              <a:t>, 3/16/2011; “</a:t>
            </a:r>
            <a:r>
              <a:rPr lang="en-US" sz="1200" b="0" i="0" kern="1200" dirty="0">
                <a:solidFill>
                  <a:schemeClr val="tx1"/>
                </a:solidFill>
                <a:effectLst/>
                <a:latin typeface="+mn-lt"/>
                <a:ea typeface="+mn-ea"/>
                <a:cs typeface="+mn-cs"/>
              </a:rPr>
              <a:t>Developer mistakes are relatively easy to remedy compared to poor planning, a lack of leadership, bad estimates or the impact of unanticipated risks. These are failures in communication, requirements specification, project scope and risk management, respectively.</a:t>
            </a:r>
          </a:p>
          <a:p>
            <a:r>
              <a:rPr lang="en-US" sz="1200" b="1" i="0" kern="1200" dirty="0">
                <a:solidFill>
                  <a:schemeClr val="tx1"/>
                </a:solidFill>
                <a:effectLst/>
                <a:latin typeface="+mn-lt"/>
                <a:ea typeface="+mn-ea"/>
                <a:cs typeface="+mn-cs"/>
              </a:rPr>
              <a:t>Project Management Concerns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What does the user want and why? What are the scope, benefits, costs, and priority? Should it move forward?</a:t>
            </a:r>
          </a:p>
          <a:p>
            <a:r>
              <a:rPr lang="en-US" sz="1200" b="0" i="0" kern="1200" dirty="0">
                <a:solidFill>
                  <a:schemeClr val="tx1"/>
                </a:solidFill>
                <a:effectLst/>
                <a:latin typeface="+mn-lt"/>
                <a:ea typeface="+mn-ea"/>
                <a:cs typeface="+mn-cs"/>
              </a:rPr>
              <a:t>- Have all the important factors been considered before decisions are made and costly action is taken?</a:t>
            </a:r>
          </a:p>
          <a:p>
            <a:r>
              <a:rPr lang="en-US" sz="1200" b="0" i="0" kern="1200" dirty="0">
                <a:solidFill>
                  <a:schemeClr val="tx1"/>
                </a:solidFill>
                <a:effectLst/>
                <a:latin typeface="+mn-lt"/>
                <a:ea typeface="+mn-ea"/>
                <a:cs typeface="+mn-cs"/>
              </a:rPr>
              <a:t>- What is the best architecture and design that meet the users’ needs? What will it cost and how long will it take to deliver a particular set of desired features?</a:t>
            </a:r>
          </a:p>
          <a:p>
            <a:r>
              <a:rPr lang="en-US" sz="1200" b="0" i="0" kern="1200" dirty="0">
                <a:solidFill>
                  <a:schemeClr val="tx1"/>
                </a:solidFill>
                <a:effectLst/>
                <a:latin typeface="+mn-lt"/>
                <a:ea typeface="+mn-ea"/>
                <a:cs typeface="+mn-cs"/>
              </a:rPr>
              <a:t>- Ensure project risks will not derail the project. If something does go wrong, what did and why?</a:t>
            </a:r>
          </a:p>
          <a:p>
            <a:r>
              <a:rPr lang="en-US" sz="1200" b="0" i="0" kern="1200" dirty="0">
                <a:solidFill>
                  <a:schemeClr val="tx1"/>
                </a:solidFill>
                <a:effectLst/>
                <a:latin typeface="+mn-lt"/>
                <a:ea typeface="+mn-ea"/>
                <a:cs typeface="+mn-cs"/>
              </a:rPr>
              <a:t>- What staff and technical resources are needed for the project so they can be properly scheduled and funded?</a:t>
            </a:r>
          </a:p>
          <a:p>
            <a:r>
              <a:rPr lang="en-US" sz="1200" b="0" i="0" kern="1200" dirty="0">
                <a:solidFill>
                  <a:schemeClr val="tx1"/>
                </a:solidFill>
                <a:effectLst/>
                <a:latin typeface="+mn-lt"/>
                <a:ea typeface="+mn-ea"/>
                <a:cs typeface="+mn-cs"/>
              </a:rPr>
              <a:t>- How will it be demonstrated that the features are implemented as agreed without bugs?</a:t>
            </a:r>
          </a:p>
          <a:p>
            <a:r>
              <a:rPr lang="en-US" sz="1200" b="0" i="0" kern="1200" dirty="0">
                <a:solidFill>
                  <a:schemeClr val="tx1"/>
                </a:solidFill>
                <a:effectLst/>
                <a:latin typeface="+mn-lt"/>
                <a:ea typeface="+mn-ea"/>
                <a:cs typeface="+mn-cs"/>
              </a:rPr>
              <a:t>- How will the system be implemented and any existing data migrated?</a:t>
            </a:r>
          </a:p>
          <a:p>
            <a:r>
              <a:rPr lang="en-US" sz="1200" b="0" i="0" kern="1200" dirty="0">
                <a:solidFill>
                  <a:schemeClr val="tx1"/>
                </a:solidFill>
                <a:effectLst/>
                <a:latin typeface="+mn-lt"/>
                <a:ea typeface="+mn-ea"/>
                <a:cs typeface="+mn-cs"/>
              </a:rPr>
              <a:t>- What support will be required to keep it functional and useful? Backups? Network?</a:t>
            </a:r>
          </a:p>
          <a:p>
            <a:r>
              <a:rPr lang="en-US" sz="1200" b="0" i="0" kern="1200" dirty="0">
                <a:solidFill>
                  <a:schemeClr val="tx1"/>
                </a:solidFill>
                <a:effectLst/>
                <a:latin typeface="+mn-lt"/>
                <a:ea typeface="+mn-ea"/>
                <a:cs typeface="+mn-cs"/>
              </a:rPr>
              <a:t>- How will users be trained in its use?</a:t>
            </a:r>
          </a:p>
          <a:p>
            <a:endParaRPr lang="en-US" dirty="0"/>
          </a:p>
          <a:p>
            <a:r>
              <a:rPr lang="en-US" dirty="0"/>
              <a:t>SCRUM Development!</a:t>
            </a:r>
          </a:p>
          <a:p>
            <a:r>
              <a:rPr lang="en-US" sz="1200" b="1" i="0" kern="1200" dirty="0">
                <a:solidFill>
                  <a:schemeClr val="tx1"/>
                </a:solidFill>
                <a:effectLst/>
                <a:latin typeface="+mn-lt"/>
                <a:ea typeface="+mn-ea"/>
                <a:cs typeface="+mn-cs"/>
              </a:rPr>
              <a:t>Scrum</a:t>
            </a:r>
            <a:r>
              <a:rPr lang="en-US" sz="1200" b="0" i="0" kern="1200" dirty="0">
                <a:solidFill>
                  <a:schemeClr val="tx1"/>
                </a:solidFill>
                <a:effectLst/>
                <a:latin typeface="+mn-lt"/>
                <a:ea typeface="+mn-ea"/>
                <a:cs typeface="+mn-cs"/>
              </a:rPr>
              <a:t> is an iterative and incremental </a:t>
            </a:r>
            <a:r>
              <a:rPr lang="en-US" sz="1200" b="0" i="0" u="none" strike="noStrike" kern="1200" dirty="0">
                <a:solidFill>
                  <a:schemeClr val="tx1"/>
                </a:solidFill>
                <a:effectLst/>
                <a:latin typeface="+mn-lt"/>
                <a:ea typeface="+mn-ea"/>
                <a:cs typeface="+mn-cs"/>
                <a:hlinkClick r:id="rId3" tooltip="Agile software development"/>
              </a:rPr>
              <a:t>agile software development</a:t>
            </a:r>
            <a:r>
              <a:rPr lang="en-US" sz="1200" b="0" i="0" kern="1200" dirty="0">
                <a:solidFill>
                  <a:schemeClr val="tx1"/>
                </a:solidFill>
                <a:effectLst/>
                <a:latin typeface="+mn-lt"/>
                <a:ea typeface="+mn-ea"/>
                <a:cs typeface="+mn-cs"/>
              </a:rPr>
              <a:t> methodology for managing product development. It defines "a flexible, </a:t>
            </a:r>
            <a:r>
              <a:rPr lang="en-US" sz="1200" b="0" i="0" u="none" strike="noStrike" kern="1200" dirty="0">
                <a:solidFill>
                  <a:schemeClr val="tx1"/>
                </a:solidFill>
                <a:effectLst/>
                <a:latin typeface="+mn-lt"/>
                <a:ea typeface="+mn-ea"/>
                <a:cs typeface="+mn-cs"/>
                <a:hlinkClick r:id="rId4" tooltip="Holism"/>
              </a:rPr>
              <a:t>holistic</a:t>
            </a:r>
            <a:r>
              <a:rPr lang="en-US" sz="1200" b="0" i="0" kern="1200" dirty="0">
                <a:solidFill>
                  <a:schemeClr val="tx1"/>
                </a:solidFill>
                <a:effectLst/>
                <a:latin typeface="+mn-lt"/>
                <a:ea typeface="+mn-ea"/>
                <a:cs typeface="+mn-cs"/>
              </a:rPr>
              <a:t> product development strategy where a development team works as a unit to reach a common goal"</a:t>
            </a:r>
            <a:r>
              <a:rPr lang="en-US" sz="1200" b="0" i="0" kern="1200" baseline="30000" dirty="0">
                <a:solidFill>
                  <a:schemeClr val="tx1"/>
                </a:solidFill>
                <a:effectLst/>
                <a:latin typeface="+mn-lt"/>
                <a:ea typeface="+mn-ea"/>
                <a:cs typeface="+mn-cs"/>
              </a:rPr>
              <a:t>[</a:t>
            </a:r>
            <a:r>
              <a:rPr lang="en-US" sz="1200" b="0" i="1" u="none" strike="noStrike" kern="1200" baseline="30000" dirty="0">
                <a:solidFill>
                  <a:schemeClr val="tx1"/>
                </a:solidFill>
                <a:effectLst/>
                <a:latin typeface="+mn-lt"/>
                <a:ea typeface="+mn-ea"/>
                <a:cs typeface="+mn-cs"/>
                <a:hlinkClick r:id="rId5" tooltip="Wikipedia:MOSQUOTE"/>
              </a:rPr>
              <a:t>this quote needs a citation</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challenges assumptions of the "traditional, sequential approach"</a:t>
            </a:r>
            <a:r>
              <a:rPr lang="en-US" sz="1200" b="0" i="0" kern="1200" baseline="30000" dirty="0">
                <a:solidFill>
                  <a:schemeClr val="tx1"/>
                </a:solidFill>
                <a:effectLst/>
                <a:latin typeface="+mn-lt"/>
                <a:ea typeface="+mn-ea"/>
                <a:cs typeface="+mn-cs"/>
              </a:rPr>
              <a:t>[</a:t>
            </a:r>
            <a:r>
              <a:rPr lang="en-US" sz="1200" b="0" i="1" u="none" strike="noStrike" kern="1200" baseline="30000" dirty="0">
                <a:solidFill>
                  <a:schemeClr val="tx1"/>
                </a:solidFill>
                <a:effectLst/>
                <a:latin typeface="+mn-lt"/>
                <a:ea typeface="+mn-ea"/>
                <a:cs typeface="+mn-cs"/>
                <a:hlinkClick r:id="rId5" tooltip="Wikipedia:MOSQUOTE"/>
              </a:rPr>
              <a:t>this quote needs a citation</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to product development, and enables teams to self-organize by encouraging physical co-location or close online collaboration of all team members, as well as daily face-to-face communication among all team members and disciplines in the project.</a:t>
            </a:r>
          </a:p>
          <a:p>
            <a:r>
              <a:rPr lang="en-US" sz="1200" b="0" i="0" kern="1200" dirty="0">
                <a:solidFill>
                  <a:schemeClr val="tx1"/>
                </a:solidFill>
                <a:effectLst/>
                <a:latin typeface="+mn-lt"/>
                <a:ea typeface="+mn-ea"/>
                <a:cs typeface="+mn-cs"/>
              </a:rPr>
              <a:t>A key principle of scrum is its recognition that during production processes, the customers can change their minds about what they want and need (often called</a:t>
            </a:r>
            <a:r>
              <a:rPr lang="en-US" sz="1200" b="0" i="0" kern="1200" baseline="30000" dirty="0">
                <a:solidFill>
                  <a:schemeClr val="tx1"/>
                </a:solidFill>
                <a:effectLst/>
                <a:latin typeface="+mn-lt"/>
                <a:ea typeface="+mn-ea"/>
                <a:cs typeface="+mn-cs"/>
              </a:rPr>
              <a:t>[</a:t>
            </a:r>
            <a:r>
              <a:rPr lang="en-US" sz="1200" b="0" i="1" u="none" strike="noStrike" kern="1200" baseline="30000" dirty="0">
                <a:solidFill>
                  <a:schemeClr val="tx1"/>
                </a:solidFill>
                <a:effectLst/>
                <a:latin typeface="+mn-lt"/>
                <a:ea typeface="+mn-ea"/>
                <a:cs typeface="+mn-cs"/>
                <a:hlinkClick r:id="rId6" tooltip="Wikipedia:Manual of Style/Words to watch"/>
              </a:rPr>
              <a:t>by whom?</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"requirements churn"), and that unpredicted challenges cannot be easily addressed in a traditional predictive or planned manner. As such, scrum adopts an </a:t>
            </a:r>
            <a:r>
              <a:rPr lang="en-US" sz="1200" b="0" i="0" u="none" strike="noStrike" kern="1200" dirty="0">
                <a:solidFill>
                  <a:schemeClr val="tx1"/>
                </a:solidFill>
                <a:effectLst/>
                <a:latin typeface="+mn-lt"/>
                <a:ea typeface="+mn-ea"/>
                <a:cs typeface="+mn-cs"/>
                <a:hlinkClick r:id="rId7" tooltip="Empirical"/>
              </a:rPr>
              <a:t>empirical</a:t>
            </a:r>
            <a:r>
              <a:rPr lang="en-US" sz="1200" b="0" i="0" kern="1200" dirty="0">
                <a:solidFill>
                  <a:schemeClr val="tx1"/>
                </a:solidFill>
                <a:effectLst/>
                <a:latin typeface="+mn-lt"/>
                <a:ea typeface="+mn-ea"/>
                <a:cs typeface="+mn-cs"/>
              </a:rPr>
              <a:t> approach—accepting that the problem cannot be fully understood or defined, focusing instead on maximizing the team's ability to deliver quickly and respond to emerging requirements.</a:t>
            </a:r>
          </a:p>
          <a:p>
            <a:endParaRPr lang="en-US" dirty="0"/>
          </a:p>
        </p:txBody>
      </p:sp>
      <p:sp>
        <p:nvSpPr>
          <p:cNvPr id="6042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585C0C5F-A4C1-4A3E-BD9F-DCB6F3BDA206}" type="slidenum">
              <a:rPr lang="en-US" b="1" smtClean="0">
                <a:latin typeface="Verdana" pitchFamily="34" charset="0"/>
              </a:rPr>
              <a:pPr/>
              <a:t>56</a:t>
            </a:fld>
            <a:endParaRPr lang="en-US" b="1" dirty="0">
              <a:latin typeface="Verdana" pitchFamily="34" charset="0"/>
            </a:endParaRPr>
          </a:p>
        </p:txBody>
      </p:sp>
    </p:spTree>
    <p:extLst>
      <p:ext uri="{BB962C8B-B14F-4D97-AF65-F5344CB8AC3E}">
        <p14:creationId xmlns:p14="http://schemas.microsoft.com/office/powerpoint/2010/main" val="2943955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1103313" y="382588"/>
            <a:ext cx="4422775" cy="3317875"/>
          </a:xfrm>
          <a:ln/>
        </p:spPr>
      </p:sp>
      <p:sp>
        <p:nvSpPr>
          <p:cNvPr id="61443" name="Notes Placeholder 2"/>
          <p:cNvSpPr>
            <a:spLocks noGrp="1"/>
          </p:cNvSpPr>
          <p:nvPr>
            <p:ph type="body" idx="1"/>
          </p:nvPr>
        </p:nvSpPr>
        <p:spPr>
          <a:xfrm>
            <a:off x="1145009" y="3850860"/>
            <a:ext cx="4374294" cy="5221574"/>
          </a:xfrm>
          <a:prstGeom prst="rect">
            <a:avLst/>
          </a:prstGeom>
          <a:noFill/>
          <a:ln/>
        </p:spPr>
        <p:txBody>
          <a:bodyPr/>
          <a:lstStyle/>
          <a:p>
            <a:pPr marL="112997" lvl="1" indent="-112997" defTabSz="903976" eaLnBrk="0" fontAlgn="base" hangingPunct="0">
              <a:spcBef>
                <a:spcPct val="30000"/>
              </a:spcBef>
              <a:spcAft>
                <a:spcPct val="0"/>
              </a:spcAft>
              <a:buFontTx/>
              <a:buChar char="•"/>
              <a:defRPr/>
            </a:pPr>
            <a:r>
              <a:rPr lang="en-US" dirty="0"/>
              <a:t>Projects are temporary – they have a beginning and an end</a:t>
            </a:r>
          </a:p>
          <a:p>
            <a:pPr marL="338991" lvl="1" indent="-112997">
              <a:buFont typeface="Wingdings" pitchFamily="2" charset="2"/>
              <a:buChar char="ü"/>
            </a:pPr>
            <a:r>
              <a:rPr lang="en-US" dirty="0"/>
              <a:t>They are unique – each project has characteristics that are different from the others</a:t>
            </a:r>
          </a:p>
          <a:p>
            <a:pPr marL="225994" lvl="1"/>
            <a:endParaRPr lang="en-US" dirty="0"/>
          </a:p>
          <a:p>
            <a:pPr lvl="0"/>
            <a:r>
              <a:rPr lang="en-US" dirty="0"/>
              <a:t>Programs refer to groups of related projects that are managed in a coordinated way to obtain benefits control</a:t>
            </a:r>
          </a:p>
          <a:p>
            <a:pPr lvl="0"/>
            <a:r>
              <a:rPr lang="en-US" dirty="0"/>
              <a:t>Program management can be defined as the process of managing several related projects, often with the intention of improving an organization’s performance or meeting a user’s need </a:t>
            </a:r>
          </a:p>
          <a:p>
            <a:endParaRPr lang="en-US" i="1" dirty="0"/>
          </a:p>
        </p:txBody>
      </p:sp>
      <p:sp>
        <p:nvSpPr>
          <p:cNvPr id="6144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09A10243-707C-4AA8-BE78-4C62DD63A791}" type="slidenum">
              <a:rPr lang="en-US" b="1" smtClean="0">
                <a:latin typeface="Verdana" pitchFamily="34" charset="0"/>
              </a:rPr>
              <a:pPr/>
              <a:t>57</a:t>
            </a:fld>
            <a:endParaRPr lang="en-US" b="1" dirty="0">
              <a:latin typeface="Verdana" pitchFamily="34" charset="0"/>
            </a:endParaRPr>
          </a:p>
        </p:txBody>
      </p:sp>
    </p:spTree>
    <p:extLst>
      <p:ext uri="{BB962C8B-B14F-4D97-AF65-F5344CB8AC3E}">
        <p14:creationId xmlns:p14="http://schemas.microsoft.com/office/powerpoint/2010/main" val="2348034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1103313" y="382588"/>
            <a:ext cx="4422775" cy="3317875"/>
          </a:xfrm>
          <a:ln/>
        </p:spPr>
      </p:sp>
      <p:sp>
        <p:nvSpPr>
          <p:cNvPr id="62467" name="Notes Placeholder 2"/>
          <p:cNvSpPr>
            <a:spLocks noGrp="1"/>
          </p:cNvSpPr>
          <p:nvPr>
            <p:ph type="body" idx="1"/>
          </p:nvPr>
        </p:nvSpPr>
        <p:spPr>
          <a:xfrm>
            <a:off x="1145137" y="3850861"/>
            <a:ext cx="4374165" cy="4998283"/>
          </a:xfrm>
          <a:prstGeom prst="rect">
            <a:avLst/>
          </a:prstGeom>
          <a:noFill/>
          <a:ln/>
        </p:spPr>
        <p:txBody>
          <a:bodyPr/>
          <a:lstStyle/>
          <a:p>
            <a:r>
              <a:rPr lang="en-US" dirty="0"/>
              <a:t>Lifecycle – Various phases through which the project progresses</a:t>
            </a:r>
          </a:p>
          <a:p>
            <a:r>
              <a:rPr lang="en-US" dirty="0"/>
              <a:t>Interdependencies – Task are independent of each other and must be accomplished in a certain sequence</a:t>
            </a:r>
          </a:p>
          <a:p>
            <a:r>
              <a:rPr lang="en-US" dirty="0"/>
              <a:t>Conflict – Tasks compete with each other for same limited resources</a:t>
            </a:r>
          </a:p>
          <a:p>
            <a:r>
              <a:rPr lang="en-US" dirty="0"/>
              <a:t>Temporary Unlike  Routine Operations which  are ongoing repetitive and routine. Routine operations are focused on continuously sustain the mission of the organization where as projects are focused on attaining the project objectives and then terminating</a:t>
            </a:r>
          </a:p>
          <a:p>
            <a:pPr>
              <a:buFontTx/>
              <a:buNone/>
            </a:pPr>
            <a:endParaRPr lang="en-US" dirty="0"/>
          </a:p>
          <a:p>
            <a:pPr>
              <a:buFontTx/>
              <a:buNone/>
            </a:pPr>
            <a:r>
              <a:rPr lang="en-US" dirty="0"/>
              <a:t>So managing the project calls for a set of knowledge, skills, tools and techniques and how they Are best applied to accomplishing the end product desired whether it is a satellite that provides communications or a house that can become a HOM</a:t>
            </a:r>
          </a:p>
        </p:txBody>
      </p:sp>
      <p:sp>
        <p:nvSpPr>
          <p:cNvPr id="6246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143EEB13-F2AE-4BCB-BE69-477157432940}" type="slidenum">
              <a:rPr lang="en-US" b="1" smtClean="0">
                <a:latin typeface="Verdana" pitchFamily="34" charset="0"/>
              </a:rPr>
              <a:pPr/>
              <a:t>58</a:t>
            </a:fld>
            <a:endParaRPr lang="en-US" b="1" dirty="0">
              <a:latin typeface="Verdana" pitchFamily="34" charset="0"/>
            </a:endParaRPr>
          </a:p>
        </p:txBody>
      </p:sp>
    </p:spTree>
    <p:extLst>
      <p:ext uri="{BB962C8B-B14F-4D97-AF65-F5344CB8AC3E}">
        <p14:creationId xmlns:p14="http://schemas.microsoft.com/office/powerpoint/2010/main" val="2959343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1103313" y="382588"/>
            <a:ext cx="4422775" cy="3317875"/>
          </a:xfrm>
          <a:ln/>
        </p:spPr>
      </p:sp>
      <p:sp>
        <p:nvSpPr>
          <p:cNvPr id="64515" name="Notes Placeholder 2"/>
          <p:cNvSpPr>
            <a:spLocks noGrp="1"/>
          </p:cNvSpPr>
          <p:nvPr>
            <p:ph type="body" idx="1"/>
          </p:nvPr>
        </p:nvSpPr>
        <p:spPr>
          <a:xfrm>
            <a:off x="1125940" y="3841230"/>
            <a:ext cx="4383764" cy="4998283"/>
          </a:xfrm>
          <a:prstGeom prst="rect">
            <a:avLst/>
          </a:prstGeom>
          <a:noFill/>
          <a:ln/>
        </p:spPr>
        <p:txBody>
          <a:bodyPr/>
          <a:lstStyle/>
          <a:p>
            <a:r>
              <a:rPr lang="en-US" dirty="0"/>
              <a:t>Requirements = </a:t>
            </a:r>
          </a:p>
          <a:p>
            <a:pPr lvl="1"/>
            <a:r>
              <a:rPr lang="en-US" dirty="0"/>
              <a:t>How much performance do you need – what does it have to provide?</a:t>
            </a:r>
          </a:p>
          <a:p>
            <a:pPr lvl="1"/>
            <a:r>
              <a:rPr lang="en-US" dirty="0"/>
              <a:t>How much time do you have to affect a solution</a:t>
            </a:r>
          </a:p>
          <a:p>
            <a:pPr lvl="1"/>
            <a:r>
              <a:rPr lang="en-US" dirty="0"/>
              <a:t>How much $ you can afford to spend on it</a:t>
            </a:r>
          </a:p>
          <a:p>
            <a:pPr lvl="1"/>
            <a:endParaRPr lang="en-US" dirty="0"/>
          </a:p>
          <a:p>
            <a:r>
              <a:rPr lang="en-US" b="0" dirty="0"/>
              <a:t>Common program management tasks include:</a:t>
            </a:r>
          </a:p>
          <a:p>
            <a:pPr marL="112997" indent="-112997"/>
            <a:r>
              <a:rPr lang="en-US" b="0" dirty="0"/>
              <a:t>Establishing Objectives</a:t>
            </a:r>
          </a:p>
          <a:p>
            <a:pPr marL="112997" indent="-112997"/>
            <a:r>
              <a:rPr lang="en-US" b="0" dirty="0"/>
              <a:t>Breaking</a:t>
            </a:r>
            <a:r>
              <a:rPr lang="en-US" b="0" baseline="0" dirty="0"/>
              <a:t> work into well-defined tasks </a:t>
            </a:r>
          </a:p>
          <a:p>
            <a:pPr marL="112997" indent="-112997"/>
            <a:r>
              <a:rPr lang="en-US" b="0" baseline="0" dirty="0"/>
              <a:t>Charting the sequence of tasks</a:t>
            </a:r>
          </a:p>
          <a:p>
            <a:pPr marL="112997" indent="-112997"/>
            <a:r>
              <a:rPr lang="en-US" b="0" baseline="0" dirty="0"/>
              <a:t>Scheduling</a:t>
            </a:r>
          </a:p>
          <a:p>
            <a:pPr marL="112997" indent="-112997"/>
            <a:r>
              <a:rPr lang="en-US" b="0" baseline="0" dirty="0"/>
              <a:t>Budgeting</a:t>
            </a:r>
          </a:p>
          <a:p>
            <a:pPr marL="112997" indent="-112997"/>
            <a:r>
              <a:rPr lang="en-US" b="0" baseline="0" dirty="0"/>
              <a:t>Coordinating a team</a:t>
            </a:r>
          </a:p>
          <a:p>
            <a:pPr marL="112997" indent="-112997"/>
            <a:r>
              <a:rPr lang="en-US" b="0" baseline="0" dirty="0"/>
              <a:t>Reporting</a:t>
            </a:r>
          </a:p>
          <a:p>
            <a:pPr marL="112997" indent="-112997"/>
            <a:r>
              <a:rPr lang="en-US" b="0" baseline="0" dirty="0"/>
              <a:t>Communicating throughout the project</a:t>
            </a:r>
          </a:p>
          <a:p>
            <a:endParaRPr lang="en-US" baseline="0" dirty="0"/>
          </a:p>
        </p:txBody>
      </p:sp>
      <p:sp>
        <p:nvSpPr>
          <p:cNvPr id="6451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F45D405A-3868-4855-AD69-9416D2A24D92}" type="slidenum">
              <a:rPr lang="en-US" b="1" smtClean="0">
                <a:latin typeface="Verdana" pitchFamily="34" charset="0"/>
              </a:rPr>
              <a:pPr/>
              <a:t>59</a:t>
            </a:fld>
            <a:endParaRPr lang="en-US" b="1" dirty="0">
              <a:latin typeface="Verdana" pitchFamily="34" charset="0"/>
            </a:endParaRPr>
          </a:p>
        </p:txBody>
      </p:sp>
    </p:spTree>
    <p:extLst>
      <p:ext uri="{BB962C8B-B14F-4D97-AF65-F5344CB8AC3E}">
        <p14:creationId xmlns:p14="http://schemas.microsoft.com/office/powerpoint/2010/main" val="2708538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03313" y="382588"/>
            <a:ext cx="4422775" cy="3317875"/>
          </a:xfrm>
          <a:ln/>
        </p:spPr>
      </p:sp>
      <p:sp>
        <p:nvSpPr>
          <p:cNvPr id="63491" name="Notes Placeholder 2"/>
          <p:cNvSpPr>
            <a:spLocks noGrp="1"/>
          </p:cNvSpPr>
          <p:nvPr>
            <p:ph type="body" idx="1"/>
          </p:nvPr>
        </p:nvSpPr>
        <p:spPr>
          <a:xfrm>
            <a:off x="1116342" y="3899015"/>
            <a:ext cx="4402960" cy="4998283"/>
          </a:xfrm>
          <a:prstGeom prst="rect">
            <a:avLst/>
          </a:prstGeom>
          <a:noFill/>
          <a:ln/>
        </p:spPr>
        <p:txBody>
          <a:bodyPr/>
          <a:lstStyle/>
          <a:p>
            <a:r>
              <a:rPr lang="en-US" b="0" dirty="0"/>
              <a:t>Program</a:t>
            </a:r>
            <a:r>
              <a:rPr lang="en-US" b="0" baseline="0" dirty="0"/>
              <a:t> managers manage specific tasks and resources against a time-oriented set of objectives.  The budgets are associated with defined work, within a specified time frame.  Labor resources are often led by people to whom they do not report.  It’s not so much what PM’s manage, but rather the way a PM manages, and the measurement and control practices involved in the task.  There are many areas of program management, however the eight major components include:</a:t>
            </a:r>
          </a:p>
          <a:p>
            <a:pPr marL="225994" indent="-225994">
              <a:buFont typeface="+mj-lt"/>
              <a:buAutoNum type="arabicPeriod"/>
            </a:pPr>
            <a:r>
              <a:rPr lang="en-US" b="1" baseline="0" dirty="0"/>
              <a:t>Communications</a:t>
            </a:r>
            <a:r>
              <a:rPr lang="en-US" b="0" baseline="0" dirty="0"/>
              <a:t> – The analysis of the communication requirements determines the information needs of the project stakeholders.  These requirements are defined by combining the type and format of information needed with an analysis of the value of that information.  Project resources are expended only on communicating information that contributes to success, or where a lack of communication can lead to failure.</a:t>
            </a:r>
          </a:p>
          <a:p>
            <a:pPr marL="225994" indent="-225994">
              <a:buFont typeface="+mj-lt"/>
              <a:buAutoNum type="arabicPeriod"/>
            </a:pPr>
            <a:r>
              <a:rPr lang="en-US" b="1" baseline="0" dirty="0"/>
              <a:t>Risk identification – </a:t>
            </a:r>
            <a:r>
              <a:rPr lang="en-US" b="0" baseline="0" dirty="0"/>
              <a:t>The process of determining which risks may affect the project and documenting their characteristics.</a:t>
            </a:r>
            <a:endParaRPr lang="en-US" b="1" baseline="0" dirty="0"/>
          </a:p>
          <a:p>
            <a:pPr marL="225994" indent="-225994">
              <a:buFont typeface="+mj-lt"/>
              <a:buAutoNum type="arabicPeriod"/>
            </a:pPr>
            <a:r>
              <a:rPr lang="en-US" b="1" baseline="0" dirty="0"/>
              <a:t>Procurement – </a:t>
            </a:r>
            <a:r>
              <a:rPr lang="en-US" b="0" baseline="0" dirty="0"/>
              <a:t>The procurement documents (Input/Output) utilized in bid and proposal activities, which include the Invitation for Bid, Invitation for Negotiations, Request for Information (RFI), Request for Quote (RFQ), Request for Proposal (RFP) and seller’s response.  A Procurement Management Plan is a document describing how procurement processes from developing procurement documentation through contract closure will be managed.</a:t>
            </a:r>
            <a:endParaRPr lang="en-US" b="1" baseline="0" dirty="0"/>
          </a:p>
          <a:p>
            <a:pPr marL="225994" indent="-225994">
              <a:buFont typeface="+mj-lt"/>
              <a:buAutoNum type="arabicPeriod"/>
            </a:pPr>
            <a:r>
              <a:rPr lang="en-US" b="1" baseline="0" dirty="0"/>
              <a:t>Human resources – </a:t>
            </a:r>
            <a:r>
              <a:rPr lang="en-US" b="0" baseline="0" dirty="0"/>
              <a:t>The human resource plan as part of the project management plan, provides guidance on how project human resources should be defined, staffed, managed, controlled, and eventually released.</a:t>
            </a:r>
            <a:endParaRPr lang="en-US" b="1" baseline="0" dirty="0"/>
          </a:p>
          <a:p>
            <a:pPr marL="225994" indent="-225994">
              <a:buFont typeface="+mj-lt"/>
              <a:buAutoNum type="arabicPeriod"/>
            </a:pPr>
            <a:r>
              <a:rPr lang="en-US" b="1" baseline="0" dirty="0"/>
              <a:t>Quality – </a:t>
            </a:r>
            <a:r>
              <a:rPr lang="en-US" b="0" baseline="0" dirty="0"/>
              <a:t>The organizational assets that influence the Plan Quality process include, but are not limited to:</a:t>
            </a:r>
          </a:p>
          <a:p>
            <a:pPr marL="338991" lvl="1" indent="-112997"/>
            <a:r>
              <a:rPr lang="en-US" b="0" baseline="0" dirty="0"/>
              <a:t>Organizational quality policies, procedures and guidelines</a:t>
            </a:r>
          </a:p>
          <a:p>
            <a:pPr marL="338991" lvl="1" indent="-112997"/>
            <a:r>
              <a:rPr lang="en-US" b="0" baseline="0" dirty="0"/>
              <a:t>Historical databases</a:t>
            </a:r>
          </a:p>
          <a:p>
            <a:pPr marL="338991" lvl="1" indent="-112997"/>
            <a:r>
              <a:rPr lang="en-US" b="0" baseline="0" dirty="0"/>
              <a:t>Lessons learned from previous projects</a:t>
            </a:r>
          </a:p>
          <a:p>
            <a:pPr marL="338991" lvl="1" indent="-112997"/>
            <a:r>
              <a:rPr lang="en-US" b="0" baseline="0" dirty="0"/>
              <a:t>Quality policy, which sets the intended direction of a performing organization with regard to quality</a:t>
            </a:r>
            <a:endParaRPr lang="en-US" b="1" baseline="0" dirty="0"/>
          </a:p>
          <a:p>
            <a:pPr marL="225994" indent="-225994">
              <a:buFont typeface="+mj-lt"/>
              <a:buAutoNum type="arabicPeriod"/>
            </a:pPr>
            <a:r>
              <a:rPr lang="en-US" b="1" baseline="0" dirty="0"/>
              <a:t>Cost – </a:t>
            </a:r>
            <a:r>
              <a:rPr lang="en-US" b="0" baseline="0" dirty="0"/>
              <a:t>includes all funds required to design, develop, produce, operate, support and dispose of the system</a:t>
            </a:r>
            <a:r>
              <a:rPr lang="en-US" b="1" baseline="0" dirty="0"/>
              <a:t> </a:t>
            </a:r>
          </a:p>
          <a:p>
            <a:pPr marL="225994" indent="-225994">
              <a:buFont typeface="+mj-lt"/>
              <a:buAutoNum type="arabicPeriod"/>
            </a:pPr>
            <a:r>
              <a:rPr lang="en-US" b="1" baseline="0" dirty="0"/>
              <a:t>Time/Schedule – </a:t>
            </a:r>
            <a:r>
              <a:rPr lang="en-US" b="0" baseline="0" dirty="0"/>
              <a:t>consists of the time it takes to design, develop, produce, and deploy a fully supported system</a:t>
            </a:r>
            <a:endParaRPr lang="en-US" b="1" baseline="0" dirty="0"/>
          </a:p>
          <a:p>
            <a:pPr marL="225994" indent="-225994">
              <a:buFont typeface="+mj-lt"/>
              <a:buAutoNum type="arabicPeriod"/>
            </a:pPr>
            <a:r>
              <a:rPr lang="en-US" b="1" baseline="0" dirty="0"/>
              <a:t>Scope</a:t>
            </a:r>
            <a:r>
              <a:rPr lang="en-US" b="0" baseline="0" dirty="0"/>
              <a:t> – is the degree to which a system can be expected to perform its mission in combat</a:t>
            </a:r>
            <a:endParaRPr lang="en-US" b="1" baseline="0" dirty="0"/>
          </a:p>
          <a:p>
            <a:pPr defTabSz="903976" eaLnBrk="0" fontAlgn="base" hangingPunct="0">
              <a:spcBef>
                <a:spcPct val="30000"/>
              </a:spcBef>
              <a:spcAft>
                <a:spcPct val="0"/>
              </a:spcAft>
              <a:defRPr/>
            </a:pPr>
            <a:endParaRPr lang="en-US" sz="1000" dirty="0">
              <a:latin typeface="Verdana" pitchFamily="34" charset="0"/>
              <a:ea typeface="ＭＳ Ｐゴシック" charset="-128"/>
            </a:endParaRPr>
          </a:p>
          <a:p>
            <a:endParaRPr lang="en-US" b="0" dirty="0"/>
          </a:p>
        </p:txBody>
      </p:sp>
      <p:sp>
        <p:nvSpPr>
          <p:cNvPr id="63492"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7B49FB49-6EDC-4A9B-9BA2-0B932C48E48C}" type="slidenum">
              <a:rPr lang="en-US" b="1" smtClean="0">
                <a:latin typeface="Verdana" pitchFamily="34" charset="0"/>
              </a:rPr>
              <a:pPr/>
              <a:t>60</a:t>
            </a:fld>
            <a:endParaRPr lang="en-US" b="1" dirty="0">
              <a:latin typeface="Verdana" pitchFamily="34" charset="0"/>
            </a:endParaRPr>
          </a:p>
        </p:txBody>
      </p:sp>
    </p:spTree>
    <p:extLst>
      <p:ext uri="{BB962C8B-B14F-4D97-AF65-F5344CB8AC3E}">
        <p14:creationId xmlns:p14="http://schemas.microsoft.com/office/powerpoint/2010/main" val="1225313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03313" y="382588"/>
            <a:ext cx="4422775" cy="3317875"/>
          </a:xfrm>
          <a:ln/>
        </p:spPr>
      </p:sp>
      <p:sp>
        <p:nvSpPr>
          <p:cNvPr id="63491" name="Notes Placeholder 2"/>
          <p:cNvSpPr>
            <a:spLocks noGrp="1"/>
          </p:cNvSpPr>
          <p:nvPr>
            <p:ph type="body" idx="1"/>
          </p:nvPr>
        </p:nvSpPr>
        <p:spPr>
          <a:xfrm>
            <a:off x="1116342" y="3870123"/>
            <a:ext cx="4412559" cy="4998283"/>
          </a:xfrm>
          <a:prstGeom prst="rect">
            <a:avLst/>
          </a:prstGeom>
          <a:noFill/>
          <a:ln/>
        </p:spPr>
        <p:txBody>
          <a:bodyPr/>
          <a:lstStyle/>
          <a:p>
            <a:r>
              <a:rPr lang="en-US" dirty="0"/>
              <a:t>The unique things that are applied to SMC Program</a:t>
            </a:r>
            <a:r>
              <a:rPr lang="en-US" baseline="0" dirty="0"/>
              <a:t> Management include:</a:t>
            </a:r>
          </a:p>
          <a:p>
            <a:pPr lvl="1"/>
            <a:r>
              <a:rPr lang="en-US" baseline="0" dirty="0"/>
              <a:t>The COST PERFOMANCE REPORT (CPR) , or COST FUNDS STATUS REPORT (CFSR),  these are the reports and analysis that are based on Earned value management.</a:t>
            </a:r>
          </a:p>
          <a:p>
            <a:pPr lvl="1"/>
            <a:r>
              <a:rPr lang="en-US" baseline="0" dirty="0"/>
              <a:t>RISK MANAGEMENT uses the standard 5X5 “Risk Cube” – we’ll address that a bit later</a:t>
            </a:r>
          </a:p>
          <a:p>
            <a:pPr lvl="1"/>
            <a:r>
              <a:rPr lang="en-US" baseline="0" dirty="0"/>
              <a:t>When production starts the data used to manage the products compliance to requirements and the quality are unique to every different production/manufacturing process </a:t>
            </a:r>
            <a:endParaRPr lang="en-US" dirty="0"/>
          </a:p>
        </p:txBody>
      </p:sp>
      <p:sp>
        <p:nvSpPr>
          <p:cNvPr id="63492"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7B49FB49-6EDC-4A9B-9BA2-0B932C48E48C}" type="slidenum">
              <a:rPr lang="en-US" b="1" smtClean="0">
                <a:latin typeface="Verdana" pitchFamily="34" charset="0"/>
              </a:rPr>
              <a:pPr/>
              <a:t>61</a:t>
            </a:fld>
            <a:endParaRPr lang="en-US" b="1" dirty="0">
              <a:latin typeface="Verdana" pitchFamily="34" charset="0"/>
            </a:endParaRPr>
          </a:p>
        </p:txBody>
      </p:sp>
    </p:spTree>
    <p:extLst>
      <p:ext uri="{BB962C8B-B14F-4D97-AF65-F5344CB8AC3E}">
        <p14:creationId xmlns:p14="http://schemas.microsoft.com/office/powerpoint/2010/main" val="571903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03313" y="382588"/>
            <a:ext cx="4422775" cy="3317875"/>
          </a:xfrm>
          <a:ln/>
        </p:spPr>
      </p:sp>
      <p:sp>
        <p:nvSpPr>
          <p:cNvPr id="63491" name="Notes Placeholder 2"/>
          <p:cNvSpPr>
            <a:spLocks noGrp="1"/>
          </p:cNvSpPr>
          <p:nvPr>
            <p:ph type="body" idx="1"/>
          </p:nvPr>
        </p:nvSpPr>
        <p:spPr>
          <a:xfrm>
            <a:off x="1125941" y="3860493"/>
            <a:ext cx="4393361" cy="4998283"/>
          </a:xfrm>
          <a:prstGeom prst="rect">
            <a:avLst/>
          </a:prstGeom>
          <a:noFill/>
          <a:ln/>
        </p:spPr>
        <p:txBody>
          <a:bodyPr/>
          <a:lstStyle/>
          <a:p>
            <a:r>
              <a:rPr lang="en-US" dirty="0"/>
              <a:t>Most projects have</a:t>
            </a:r>
            <a:r>
              <a:rPr lang="en-US" baseline="0" dirty="0"/>
              <a:t> unique attributes that have spawned a variety of tools and methods that are unique to the issues that require management attention</a:t>
            </a:r>
          </a:p>
          <a:p>
            <a:pPr lvl="1"/>
            <a:r>
              <a:rPr lang="en-US" baseline="0" dirty="0"/>
              <a:t>Information Technology (IT) project management has a unique set of DOD requirements that make the Acquisition Category (ACAT) into a Major Automated information System (MAIS) program</a:t>
            </a:r>
          </a:p>
          <a:p>
            <a:pPr lvl="1"/>
            <a:r>
              <a:rPr lang="en-US" baseline="0" dirty="0"/>
              <a:t>A unique concern with IT  is the connection to the World Wide Web (WWW) and hence the need to protect access to and information from leaving those areas.  This area of endeavor is known as “Information Assurance”</a:t>
            </a:r>
          </a:p>
          <a:p>
            <a:pPr lvl="1"/>
            <a:r>
              <a:rPr lang="en-US" baseline="0" dirty="0"/>
              <a:t>Whenever any program involves computers there is a law that the PM must be aware of – “Moore’s Law” The graph depicts that the capability doubles every two years!</a:t>
            </a:r>
          </a:p>
          <a:p>
            <a:pPr lvl="1"/>
            <a:r>
              <a:rPr lang="en-US" baseline="0" dirty="0"/>
              <a:t>The Service program also have their unique body of knowledge required, sometimes it is “Rocket Science!”</a:t>
            </a:r>
          </a:p>
          <a:p>
            <a:pPr lvl="1"/>
            <a:r>
              <a:rPr lang="en-US" baseline="0" dirty="0"/>
              <a:t>See if you can find the unique bodies of knowledge needed as we go through our “Building a House” analogy.</a:t>
            </a:r>
          </a:p>
          <a:p>
            <a:pPr marL="225994" lvl="1"/>
            <a:endParaRPr lang="en-US" baseline="0" dirty="0"/>
          </a:p>
        </p:txBody>
      </p:sp>
      <p:sp>
        <p:nvSpPr>
          <p:cNvPr id="63492"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7B49FB49-6EDC-4A9B-9BA2-0B932C48E48C}" type="slidenum">
              <a:rPr lang="en-US" b="1" smtClean="0">
                <a:latin typeface="Verdana" pitchFamily="34" charset="0"/>
              </a:rPr>
              <a:pPr/>
              <a:t>62</a:t>
            </a:fld>
            <a:endParaRPr lang="en-US" b="1" dirty="0">
              <a:latin typeface="Verdana" pitchFamily="34" charset="0"/>
            </a:endParaRPr>
          </a:p>
        </p:txBody>
      </p:sp>
    </p:spTree>
    <p:extLst>
      <p:ext uri="{BB962C8B-B14F-4D97-AF65-F5344CB8AC3E}">
        <p14:creationId xmlns:p14="http://schemas.microsoft.com/office/powerpoint/2010/main" val="3863228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 Eyes are bigger than your budget.</a:t>
            </a:r>
          </a:p>
          <a:p>
            <a:r>
              <a:rPr lang="en-US" sz="1200" b="0" i="0" kern="1200" dirty="0">
                <a:solidFill>
                  <a:schemeClr val="tx1"/>
                </a:solidFill>
                <a:effectLst/>
                <a:latin typeface="+mn-lt"/>
                <a:ea typeface="+mn-ea"/>
                <a:cs typeface="+mn-cs"/>
              </a:rPr>
              <a:t>We'd all love to run a Super Bowl ad, but you can’t do it on a shoestring budget. And while businesses need goals and dreams, leaders need to temper them with a healthy dose of reality and expectation setting. This helps make it clear what you can actually achieve given your available time, resources and budget.</a:t>
            </a:r>
          </a:p>
          <a:p>
            <a:r>
              <a:rPr lang="en-US" sz="1200" b="1" i="0" kern="1200" dirty="0">
                <a:solidFill>
                  <a:schemeClr val="tx1"/>
                </a:solidFill>
                <a:effectLst/>
                <a:latin typeface="+mn-lt"/>
                <a:ea typeface="+mn-ea"/>
                <a:cs typeface="+mn-cs"/>
              </a:rPr>
              <a:t>Related: </a:t>
            </a:r>
            <a:r>
              <a:rPr lang="en-US" sz="1200" b="1" i="0" u="none" strike="noStrike" kern="1200" dirty="0">
                <a:solidFill>
                  <a:schemeClr val="tx1"/>
                </a:solidFill>
                <a:effectLst/>
                <a:latin typeface="+mn-lt"/>
                <a:ea typeface="+mn-ea"/>
                <a:cs typeface="+mn-cs"/>
                <a:hlinkClick r:id="rId3"/>
              </a:rPr>
              <a:t>Keeping Clients Happy: How to Ensure a Project Doesn't Go Over Budget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Recognizing your constraints can lead to unexpected benefits. When </a:t>
            </a:r>
            <a:r>
              <a:rPr lang="en-US" sz="1200" b="0" i="0" u="none" strike="noStrike" kern="1200" dirty="0">
                <a:solidFill>
                  <a:schemeClr val="tx1"/>
                </a:solidFill>
                <a:effectLst/>
                <a:latin typeface="+mn-lt"/>
                <a:ea typeface="+mn-ea"/>
                <a:cs typeface="+mn-cs"/>
                <a:hlinkClick r:id="rId4"/>
              </a:rPr>
              <a:t>the founders of 37 Signals</a:t>
            </a:r>
            <a:r>
              <a:rPr lang="en-US" sz="1200" b="0" i="0" kern="1200" dirty="0">
                <a:solidFill>
                  <a:schemeClr val="tx1"/>
                </a:solidFill>
                <a:effectLst/>
                <a:latin typeface="+mn-lt"/>
                <a:ea typeface="+mn-ea"/>
                <a:cs typeface="+mn-cs"/>
              </a:rPr>
              <a:t> began work on their signature product Basecamp, they made an honest assessment of how much time each person could invest. As most of the founders still had full-time jobs, their time constraints forced them to develop a feature-lite project management tool. This simplicity turned out to be one of the major factors behind the success of the app.</a:t>
            </a:r>
          </a:p>
          <a:p>
            <a:r>
              <a:rPr lang="en-US" sz="1200" b="0" i="0" kern="1200" dirty="0">
                <a:solidFill>
                  <a:schemeClr val="tx1"/>
                </a:solidFill>
                <a:effectLst/>
                <a:latin typeface="+mn-lt"/>
                <a:ea typeface="+mn-ea"/>
                <a:cs typeface="+mn-cs"/>
              </a:rPr>
              <a:t>To avoid misaligning dreams with reality, your business needs a culture of honest communication that encourages clear-sighted discussion across all levels, instead of just having unquestioned orders flow downstream.</a:t>
            </a:r>
          </a:p>
          <a:p>
            <a:r>
              <a:rPr lang="en-US" sz="1200" b="1" i="0" kern="1200" dirty="0">
                <a:solidFill>
                  <a:schemeClr val="tx1"/>
                </a:solidFill>
                <a:effectLst/>
                <a:latin typeface="+mn-lt"/>
                <a:ea typeface="+mn-ea"/>
                <a:cs typeface="+mn-cs"/>
              </a:rPr>
              <a:t>2. Working with the wrong talent.</a:t>
            </a:r>
          </a:p>
          <a:p>
            <a:r>
              <a:rPr lang="en-US" sz="1200" b="0" i="0" kern="1200" dirty="0">
                <a:solidFill>
                  <a:schemeClr val="tx1"/>
                </a:solidFill>
                <a:effectLst/>
                <a:latin typeface="+mn-lt"/>
                <a:ea typeface="+mn-ea"/>
                <a:cs typeface="+mn-cs"/>
              </a:rPr>
              <a:t>Whatever the project, a company’s first instinct is to put an in-house team on it. After all, that’s what they’re there for, right? But just because someone is part of your company doesn’t mean they’re the right person for a specific project.</a:t>
            </a:r>
          </a:p>
          <a:p>
            <a:r>
              <a:rPr lang="en-US" sz="1200" b="0" i="0" kern="1200" dirty="0">
                <a:solidFill>
                  <a:schemeClr val="tx1"/>
                </a:solidFill>
                <a:effectLst/>
                <a:latin typeface="+mn-lt"/>
                <a:ea typeface="+mn-ea"/>
                <a:cs typeface="+mn-cs"/>
              </a:rPr>
              <a:t>The key is to be honest with yourself and your employees and, if necessary, look outside your core team to find the best people for a project. Start building relationships now with agencies, contractors and consultants so you have a network ready to fulfill specialized tasks when the time comes.</a:t>
            </a:r>
          </a:p>
          <a:p>
            <a:r>
              <a:rPr lang="en-US" sz="1200" b="1" i="0" kern="1200" dirty="0">
                <a:solidFill>
                  <a:schemeClr val="tx1"/>
                </a:solidFill>
                <a:effectLst/>
                <a:latin typeface="+mn-lt"/>
                <a:ea typeface="+mn-ea"/>
                <a:cs typeface="+mn-cs"/>
              </a:rPr>
              <a:t>3. Continuing to pursue bad ideas.</a:t>
            </a:r>
          </a:p>
          <a:p>
            <a:r>
              <a:rPr lang="en-US" sz="1200" b="0" i="0" kern="1200" dirty="0">
                <a:solidFill>
                  <a:schemeClr val="tx1"/>
                </a:solidFill>
                <a:effectLst/>
                <a:latin typeface="+mn-lt"/>
                <a:ea typeface="+mn-ea"/>
                <a:cs typeface="+mn-cs"/>
              </a:rPr>
              <a:t>In Hollywood, they say it’s easy to make a bad film from a good script but impossible to make a good film from a bad script. Though you won’t always recognize a bad idea straight away, once you do, never assume that you’ll make it work or believe that you’ve put in too much effort to change course.</a:t>
            </a:r>
          </a:p>
          <a:p>
            <a:r>
              <a:rPr lang="en-US" sz="1200" b="0" i="0" kern="1200" dirty="0">
                <a:solidFill>
                  <a:schemeClr val="tx1"/>
                </a:solidFill>
                <a:effectLst/>
                <a:latin typeface="+mn-lt"/>
                <a:ea typeface="+mn-ea"/>
                <a:cs typeface="+mn-cs"/>
              </a:rPr>
              <a:t>I once worked with an external agency on a series of digital ads but after a number of designs, tweaks and iterations, I still couldn’t convince myself that we’d hit gold. Eventually I realized that the visual approach we had agreed upon at the beginning of the project was wrong. After we decided to start over and work with a brand new set of stylistic references, the project came together very quickly.</a:t>
            </a:r>
          </a:p>
          <a:p>
            <a:r>
              <a:rPr lang="en-US" sz="1200" b="1" i="0" kern="1200" dirty="0">
                <a:solidFill>
                  <a:schemeClr val="tx1"/>
                </a:solidFill>
                <a:effectLst/>
                <a:latin typeface="+mn-lt"/>
                <a:ea typeface="+mn-ea"/>
                <a:cs typeface="+mn-cs"/>
              </a:rPr>
              <a:t>Related: </a:t>
            </a:r>
            <a:r>
              <a:rPr lang="en-US" sz="1200" b="1" i="0" u="none" strike="noStrike" kern="1200" dirty="0">
                <a:solidFill>
                  <a:schemeClr val="tx1"/>
                </a:solidFill>
                <a:effectLst/>
                <a:latin typeface="+mn-lt"/>
                <a:ea typeface="+mn-ea"/>
                <a:cs typeface="+mn-cs"/>
                <a:hlinkClick r:id="rId5"/>
              </a:rPr>
              <a:t>The 'Hard-Stop' Method Can Help You Save Time and Money on Testing New Ideas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minute you recognize that an idea won’t work, you have to pull the plug. It’s usually impossible to retrieve a bad idea, and you’ll only waste time, money and energy trying to put lipstick on a pig.</a:t>
            </a:r>
          </a:p>
          <a:p>
            <a:r>
              <a:rPr lang="en-US" sz="1200" b="1" i="0" kern="1200" dirty="0">
                <a:solidFill>
                  <a:schemeClr val="tx1"/>
                </a:solidFill>
                <a:effectLst/>
                <a:latin typeface="+mn-lt"/>
                <a:ea typeface="+mn-ea"/>
                <a:cs typeface="+mn-cs"/>
              </a:rPr>
              <a:t>4. Death by committee.</a:t>
            </a:r>
          </a:p>
          <a:p>
            <a:r>
              <a:rPr lang="en-US" sz="1200" b="0" i="0" kern="1200" dirty="0">
                <a:solidFill>
                  <a:schemeClr val="tx1"/>
                </a:solidFill>
                <a:effectLst/>
                <a:latin typeface="+mn-lt"/>
                <a:ea typeface="+mn-ea"/>
                <a:cs typeface="+mn-cs"/>
              </a:rPr>
              <a:t>A project often has multiple parties interested in its outcome and groups may even have divergent goals and expectations. I once spent weeks working with a designer and copywriter on a website homepage redesign, only to have our carefully-crafted work dismantled by the company’s various heads of department demanding changes to meet their individual needs. Our problem was that we failed to establish who owned the project and therefore didn’t deal with potential conflicts and disappointments in advance.</a:t>
            </a:r>
          </a:p>
          <a:p>
            <a:r>
              <a:rPr lang="en-US" sz="1200" b="0" i="0" kern="1200" dirty="0">
                <a:solidFill>
                  <a:schemeClr val="tx1"/>
                </a:solidFill>
                <a:effectLst/>
                <a:latin typeface="+mn-lt"/>
                <a:ea typeface="+mn-ea"/>
                <a:cs typeface="+mn-cs"/>
              </a:rPr>
              <a:t>Renowned animation studio Pixar has a large group of people it calls the </a:t>
            </a:r>
            <a:r>
              <a:rPr lang="en-US" sz="1200" b="0" i="0" u="none" strike="noStrike" kern="1200" dirty="0">
                <a:solidFill>
                  <a:schemeClr val="tx1"/>
                </a:solidFill>
                <a:effectLst/>
                <a:latin typeface="+mn-lt"/>
                <a:ea typeface="+mn-ea"/>
                <a:cs typeface="+mn-cs"/>
                <a:hlinkClick r:id="rId6"/>
              </a:rPr>
              <a:t>“brain trust”</a:t>
            </a:r>
            <a:r>
              <a:rPr lang="en-US" sz="1200" b="0" i="0" kern="1200" dirty="0">
                <a:solidFill>
                  <a:schemeClr val="tx1"/>
                </a:solidFill>
                <a:effectLst/>
                <a:latin typeface="+mn-lt"/>
                <a:ea typeface="+mn-ea"/>
                <a:cs typeface="+mn-cs"/>
              </a:rPr>
              <a:t> that meets to review films at different stages of production. Though the committee’s job is to provide notes on potential problems and offer solutions, none of the advice is mandatory. The film’s director retains complete control over the final product.</a:t>
            </a:r>
          </a:p>
          <a:p>
            <a:r>
              <a:rPr lang="en-US" sz="1200" b="0" i="0" kern="1200" dirty="0">
                <a:solidFill>
                  <a:schemeClr val="tx1"/>
                </a:solidFill>
                <a:effectLst/>
                <a:latin typeface="+mn-lt"/>
                <a:ea typeface="+mn-ea"/>
                <a:cs typeface="+mn-cs"/>
              </a:rPr>
              <a:t>Feedback is an essential stage of any project. But decision-by-committee rarely leads to the best outcome. Every project should start by establishing clear, workable goals and give one person the ultimate ownership and accountability for meeting them.</a:t>
            </a:r>
          </a:p>
          <a:p>
            <a:r>
              <a:rPr lang="en-US" sz="1200" b="1" i="0" kern="1200" dirty="0">
                <a:solidFill>
                  <a:schemeClr val="tx1"/>
                </a:solidFill>
                <a:effectLst/>
                <a:latin typeface="+mn-lt"/>
                <a:ea typeface="+mn-ea"/>
                <a:cs typeface="+mn-cs"/>
              </a:rPr>
              <a:t>5. Keeping the final approver in the dark.</a:t>
            </a:r>
          </a:p>
          <a:p>
            <a:r>
              <a:rPr lang="en-US" sz="1200" b="0" i="0" kern="1200" dirty="0">
                <a:solidFill>
                  <a:schemeClr val="tx1"/>
                </a:solidFill>
                <a:effectLst/>
                <a:latin typeface="+mn-lt"/>
                <a:ea typeface="+mn-ea"/>
                <a:cs typeface="+mn-cs"/>
              </a:rPr>
              <a:t>Typically the bulk of work on a project happens below the level of the final approver. You often get a situation where, for example, a freelancer works closely with their contact at a company to complete a piece of work, only to hear the dreaded words: “now I just have to run this past my boss.” I call this “the contractor’s nightmare”.</a:t>
            </a:r>
          </a:p>
          <a:p>
            <a:r>
              <a:rPr lang="en-US" sz="1200" b="0" i="0" kern="1200" dirty="0">
                <a:solidFill>
                  <a:schemeClr val="tx1"/>
                </a:solidFill>
                <a:effectLst/>
                <a:latin typeface="+mn-lt"/>
                <a:ea typeface="+mn-ea"/>
                <a:cs typeface="+mn-cs"/>
              </a:rPr>
              <a:t>As someone who is often the boss, I find it remarkable that I am expected to just give a thumb up on a final version that I saw at the end of the project. In reality, my first experience of a project is likely to produce lots of questions, comments and suggestions. While I don’t believe in micromanaging talented people, being able to review a project at certain set stages makes for a better overall process.</a:t>
            </a:r>
          </a:p>
          <a:p>
            <a:r>
              <a:rPr lang="en-US" sz="1200" b="0" i="0" kern="1200" dirty="0">
                <a:solidFill>
                  <a:schemeClr val="tx1"/>
                </a:solidFill>
                <a:effectLst/>
                <a:latin typeface="+mn-lt"/>
                <a:ea typeface="+mn-ea"/>
                <a:cs typeface="+mn-cs"/>
              </a:rPr>
              <a:t>When beginning a project, establish clear checkpoints for the ultimate approver to provide feedback. This will help ensure a smoother path to the finish line.</a:t>
            </a:r>
          </a:p>
          <a:p>
            <a:r>
              <a:rPr lang="en-US" sz="1200" b="0" i="0" kern="1200" dirty="0">
                <a:solidFill>
                  <a:schemeClr val="tx1"/>
                </a:solidFill>
                <a:effectLst/>
                <a:latin typeface="+mn-lt"/>
                <a:ea typeface="+mn-ea"/>
                <a:cs typeface="+mn-cs"/>
              </a:rPr>
              <a:t>Applying these suggested preemptive strikes and remedies should help you avoid catastrophe on your next big project.</a:t>
            </a:r>
          </a:p>
          <a:p>
            <a:endParaRPr lang="en-US" dirty="0"/>
          </a:p>
        </p:txBody>
      </p:sp>
      <p:sp>
        <p:nvSpPr>
          <p:cNvPr id="4" name="Slide Number Placeholder 3"/>
          <p:cNvSpPr>
            <a:spLocks noGrp="1"/>
          </p:cNvSpPr>
          <p:nvPr>
            <p:ph type="sldNum" sz="quarter" idx="10"/>
          </p:nvPr>
        </p:nvSpPr>
        <p:spPr/>
        <p:txBody>
          <a:bodyPr/>
          <a:lstStyle/>
          <a:p>
            <a:fld id="{75A8D18F-B556-4550-BF3C-C5485E4B110D}" type="slidenum">
              <a:rPr lang="en-US" smtClean="0"/>
              <a:t>69</a:t>
            </a:fld>
            <a:endParaRPr lang="en-US"/>
          </a:p>
        </p:txBody>
      </p:sp>
    </p:spTree>
    <p:extLst>
      <p:ext uri="{BB962C8B-B14F-4D97-AF65-F5344CB8AC3E}">
        <p14:creationId xmlns:p14="http://schemas.microsoft.com/office/powerpoint/2010/main" val="2373749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F9C8BD-E44F-4282-B0D6-E71DA58D933F}" type="slidenum">
              <a:rPr lang="en-US" smtClean="0"/>
              <a:t>70</a:t>
            </a:fld>
            <a:endParaRPr lang="en-US"/>
          </a:p>
        </p:txBody>
      </p:sp>
    </p:spTree>
    <p:extLst>
      <p:ext uri="{BB962C8B-B14F-4D97-AF65-F5344CB8AC3E}">
        <p14:creationId xmlns:p14="http://schemas.microsoft.com/office/powerpoint/2010/main" val="2049192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1103313" y="382588"/>
            <a:ext cx="4422775" cy="3317875"/>
          </a:xfrm>
          <a:ln/>
        </p:spPr>
      </p:sp>
      <p:sp>
        <p:nvSpPr>
          <p:cNvPr id="64515" name="Notes Placeholder 2"/>
          <p:cNvSpPr>
            <a:spLocks noGrp="1"/>
          </p:cNvSpPr>
          <p:nvPr>
            <p:ph type="body" idx="1"/>
          </p:nvPr>
        </p:nvSpPr>
        <p:spPr>
          <a:xfrm>
            <a:off x="1116342" y="3860492"/>
            <a:ext cx="4412560" cy="4998283"/>
          </a:xfrm>
          <a:prstGeom prst="rect">
            <a:avLst/>
          </a:prstGeom>
          <a:noFill/>
          <a:ln/>
        </p:spPr>
        <p:txBody>
          <a:bodyPr/>
          <a:lstStyle/>
          <a:p>
            <a:r>
              <a:rPr lang="en-US" dirty="0"/>
              <a:t>Requirements = </a:t>
            </a:r>
          </a:p>
          <a:p>
            <a:pPr lvl="1"/>
            <a:r>
              <a:rPr lang="en-US" dirty="0"/>
              <a:t>How much performance do you need</a:t>
            </a:r>
          </a:p>
          <a:p>
            <a:pPr lvl="1"/>
            <a:r>
              <a:rPr lang="en-US" dirty="0"/>
              <a:t>How much $ you can afford to spend on it</a:t>
            </a:r>
          </a:p>
          <a:p>
            <a:pPr lvl="1"/>
            <a:r>
              <a:rPr lang="en-US" dirty="0"/>
              <a:t>How much time do you have to affect a solution</a:t>
            </a:r>
          </a:p>
          <a:p>
            <a:pPr lvl="1"/>
            <a:endParaRPr lang="en-US" dirty="0"/>
          </a:p>
          <a:p>
            <a:pPr lvl="1"/>
            <a:r>
              <a:rPr lang="en-US" dirty="0">
                <a:ea typeface="ＭＳ Ｐゴシック" charset="-128"/>
              </a:rPr>
              <a:t>The primary impact of project constraints is the likelihood of delaying the completion of the project. </a:t>
            </a:r>
          </a:p>
          <a:p>
            <a:pPr lvl="1"/>
            <a:r>
              <a:rPr lang="en-US" dirty="0">
                <a:ea typeface="ＭＳ Ｐゴシック" charset="-128"/>
              </a:rPr>
              <a:t>There are three types of project constraints: </a:t>
            </a:r>
            <a:r>
              <a:rPr lang="en-US" u="sng" dirty="0">
                <a:ea typeface="ＭＳ Ｐゴシック" charset="-128"/>
              </a:rPr>
              <a:t>technological, resource and physical. </a:t>
            </a:r>
          </a:p>
          <a:p>
            <a:pPr lvl="1"/>
            <a:r>
              <a:rPr lang="en-US" dirty="0">
                <a:ea typeface="ＭＳ Ｐゴシック" charset="-128"/>
              </a:rPr>
              <a:t>The </a:t>
            </a:r>
            <a:r>
              <a:rPr lang="en-US" u="sng" dirty="0">
                <a:ea typeface="ＭＳ Ｐゴシック" charset="-128"/>
              </a:rPr>
              <a:t>technological </a:t>
            </a:r>
            <a:r>
              <a:rPr lang="en-US" dirty="0">
                <a:ea typeface="ＭＳ Ｐゴシック" charset="-128"/>
              </a:rPr>
              <a:t>constraints relate to the sequence in which individual project activities must be completed. </a:t>
            </a:r>
          </a:p>
          <a:p>
            <a:pPr lvl="2"/>
            <a:r>
              <a:rPr lang="en-US" dirty="0">
                <a:ea typeface="ＭＳ Ｐゴシック" charset="-128"/>
              </a:rPr>
              <a:t>For example, in constructing a house, pouring the foundation must occur before building the frame. </a:t>
            </a:r>
          </a:p>
          <a:p>
            <a:pPr lvl="1"/>
            <a:r>
              <a:rPr lang="en-US" u="sng" dirty="0">
                <a:ea typeface="ＭＳ Ｐゴシック" charset="-128"/>
              </a:rPr>
              <a:t>Resource</a:t>
            </a:r>
            <a:r>
              <a:rPr lang="en-US" dirty="0">
                <a:ea typeface="ＭＳ Ｐゴシック" charset="-128"/>
              </a:rPr>
              <a:t> constraints relate to the lack of adequate resources which may force parallel activities to be performed in sequence. </a:t>
            </a:r>
          </a:p>
          <a:p>
            <a:pPr lvl="2"/>
            <a:r>
              <a:rPr lang="en-US" dirty="0">
                <a:ea typeface="ＭＳ Ｐゴシック" charset="-128"/>
              </a:rPr>
              <a:t>The consequence of such a change in network relationships is delay in the completion date of the project. </a:t>
            </a:r>
          </a:p>
          <a:p>
            <a:pPr lvl="2"/>
            <a:r>
              <a:rPr lang="en-US" dirty="0">
                <a:ea typeface="ＭＳ Ｐゴシック" charset="-128"/>
              </a:rPr>
              <a:t>We will examine the nature of resource constraints in much greater detail in the next section. </a:t>
            </a:r>
          </a:p>
          <a:p>
            <a:pPr lvl="1"/>
            <a:r>
              <a:rPr lang="en-US" u="sng" dirty="0">
                <a:ea typeface="ＭＳ Ｐゴシック" charset="-128"/>
              </a:rPr>
              <a:t>Physical</a:t>
            </a:r>
            <a:r>
              <a:rPr lang="en-US" dirty="0">
                <a:ea typeface="ＭＳ Ｐゴシック" charset="-128"/>
              </a:rPr>
              <a:t> constraints are caused by contractual or environmental conditions.</a:t>
            </a:r>
          </a:p>
          <a:p>
            <a:pPr lvl="2"/>
            <a:r>
              <a:rPr lang="en-US" dirty="0">
                <a:ea typeface="ＭＳ Ｐゴシック" charset="-128"/>
              </a:rPr>
              <a:t>For example, due to space limitations an activity such as painting a wall may have to be performed by only one person (Gray and Larson, 2003).</a:t>
            </a:r>
          </a:p>
          <a:p>
            <a:pPr marL="225994" lvl="1" defTabSz="903976" eaLnBrk="0" fontAlgn="base" hangingPunct="0">
              <a:spcBef>
                <a:spcPct val="30000"/>
              </a:spcBef>
              <a:spcAft>
                <a:spcPct val="0"/>
              </a:spcAft>
              <a:defRPr/>
            </a:pPr>
            <a:endParaRPr lang="en-US" b="1" dirty="0">
              <a:latin typeface="Verdana" pitchFamily="34" charset="0"/>
              <a:ea typeface="ＭＳ Ｐゴシック" charset="-128"/>
            </a:endParaRPr>
          </a:p>
          <a:p>
            <a:pPr marL="225994" lvl="1"/>
            <a:endParaRPr lang="en-US" dirty="0">
              <a:ea typeface="ＭＳ Ｐゴシック" charset="-128"/>
            </a:endParaRPr>
          </a:p>
          <a:p>
            <a:pPr marL="225994" lvl="1"/>
            <a:endParaRPr lang="en-US" dirty="0">
              <a:ea typeface="ＭＳ Ｐゴシック" charset="-128"/>
            </a:endParaRPr>
          </a:p>
          <a:p>
            <a:pPr marL="225994" lvl="1"/>
            <a:endParaRPr lang="en-US" b="1" i="1" dirty="0">
              <a:ea typeface="ＭＳ Ｐゴシック" charset="-128"/>
            </a:endParaRPr>
          </a:p>
        </p:txBody>
      </p:sp>
      <p:sp>
        <p:nvSpPr>
          <p:cNvPr id="6451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F45D405A-3868-4855-AD69-9416D2A24D92}" type="slidenum">
              <a:rPr lang="en-US" b="1" smtClean="0">
                <a:latin typeface="Verdana" pitchFamily="34" charset="0"/>
              </a:rPr>
              <a:pPr/>
              <a:t>71</a:t>
            </a:fld>
            <a:endParaRPr lang="en-US" b="1" dirty="0">
              <a:latin typeface="Verdana" pitchFamily="34" charset="0"/>
            </a:endParaRPr>
          </a:p>
        </p:txBody>
      </p:sp>
    </p:spTree>
    <p:extLst>
      <p:ext uri="{BB962C8B-B14F-4D97-AF65-F5344CB8AC3E}">
        <p14:creationId xmlns:p14="http://schemas.microsoft.com/office/powerpoint/2010/main" val="2286402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9</a:t>
            </a:fld>
            <a:endParaRPr lang="en-US" dirty="0"/>
          </a:p>
        </p:txBody>
      </p:sp>
    </p:spTree>
    <p:extLst>
      <p:ext uri="{BB962C8B-B14F-4D97-AF65-F5344CB8AC3E}">
        <p14:creationId xmlns:p14="http://schemas.microsoft.com/office/powerpoint/2010/main" val="2528414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1103313" y="382588"/>
            <a:ext cx="4422775" cy="3317875"/>
          </a:xfrm>
          <a:ln/>
        </p:spPr>
      </p:sp>
      <p:sp>
        <p:nvSpPr>
          <p:cNvPr id="64515" name="Notes Placeholder 2"/>
          <p:cNvSpPr>
            <a:spLocks noGrp="1"/>
          </p:cNvSpPr>
          <p:nvPr>
            <p:ph type="body" idx="1"/>
          </p:nvPr>
        </p:nvSpPr>
        <p:spPr>
          <a:xfrm>
            <a:off x="1125941" y="3831600"/>
            <a:ext cx="4393362" cy="4998283"/>
          </a:xfrm>
          <a:prstGeom prst="rect">
            <a:avLst/>
          </a:prstGeom>
          <a:noFill/>
          <a:ln/>
        </p:spPr>
        <p:txBody>
          <a:bodyPr/>
          <a:lstStyle/>
          <a:p>
            <a:endParaRPr lang="en-US" dirty="0"/>
          </a:p>
        </p:txBody>
      </p:sp>
      <p:sp>
        <p:nvSpPr>
          <p:cNvPr id="6451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F45D405A-3868-4855-AD69-9416D2A24D92}" type="slidenum">
              <a:rPr lang="en-US" b="1" smtClean="0">
                <a:latin typeface="Verdana" pitchFamily="34" charset="0"/>
              </a:rPr>
              <a:pPr/>
              <a:t>72</a:t>
            </a:fld>
            <a:endParaRPr lang="en-US" b="1" dirty="0">
              <a:latin typeface="Verdana" pitchFamily="34" charset="0"/>
            </a:endParaRPr>
          </a:p>
        </p:txBody>
      </p:sp>
      <p:sp>
        <p:nvSpPr>
          <p:cNvPr id="2" name="TextBox 1"/>
          <p:cNvSpPr txBox="1"/>
          <p:nvPr/>
        </p:nvSpPr>
        <p:spPr>
          <a:xfrm>
            <a:off x="2630069" y="3207018"/>
            <a:ext cx="1334231" cy="645279"/>
          </a:xfrm>
          <a:prstGeom prst="rect">
            <a:avLst/>
          </a:prstGeom>
          <a:noFill/>
        </p:spPr>
        <p:txBody>
          <a:bodyPr wrap="square" lIns="90398" tIns="45199" rIns="90398" bIns="45199" rtlCol="0">
            <a:spAutoFit/>
          </a:bodyPr>
          <a:lstStyle/>
          <a:p>
            <a:r>
              <a:rPr lang="en-US" dirty="0"/>
              <a:t>   Solution Box</a:t>
            </a:r>
          </a:p>
        </p:txBody>
      </p:sp>
    </p:spTree>
    <p:extLst>
      <p:ext uri="{BB962C8B-B14F-4D97-AF65-F5344CB8AC3E}">
        <p14:creationId xmlns:p14="http://schemas.microsoft.com/office/powerpoint/2010/main" val="10047761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1103313" y="382588"/>
            <a:ext cx="4422775" cy="3317875"/>
          </a:xfrm>
          <a:ln/>
        </p:spPr>
      </p:sp>
      <p:sp>
        <p:nvSpPr>
          <p:cNvPr id="64515" name="Notes Placeholder 2"/>
          <p:cNvSpPr>
            <a:spLocks noGrp="1"/>
          </p:cNvSpPr>
          <p:nvPr>
            <p:ph type="body" idx="1"/>
          </p:nvPr>
        </p:nvSpPr>
        <p:spPr>
          <a:xfrm>
            <a:off x="1125941" y="3831599"/>
            <a:ext cx="4393361" cy="4998283"/>
          </a:xfrm>
          <a:prstGeom prst="rect">
            <a:avLst/>
          </a:prstGeom>
          <a:noFill/>
          <a:ln/>
        </p:spPr>
        <p:txBody>
          <a:bodyPr/>
          <a:lstStyle/>
          <a:p>
            <a:endParaRPr lang="en-US" dirty="0"/>
          </a:p>
        </p:txBody>
      </p:sp>
      <p:sp>
        <p:nvSpPr>
          <p:cNvPr id="6451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F45D405A-3868-4855-AD69-9416D2A24D92}" type="slidenum">
              <a:rPr lang="en-US" b="1" smtClean="0">
                <a:latin typeface="Verdana" pitchFamily="34" charset="0"/>
              </a:rPr>
              <a:pPr/>
              <a:t>73</a:t>
            </a:fld>
            <a:endParaRPr lang="en-US" b="1" dirty="0">
              <a:latin typeface="Verdana" pitchFamily="34" charset="0"/>
            </a:endParaRPr>
          </a:p>
        </p:txBody>
      </p:sp>
    </p:spTree>
    <p:extLst>
      <p:ext uri="{BB962C8B-B14F-4D97-AF65-F5344CB8AC3E}">
        <p14:creationId xmlns:p14="http://schemas.microsoft.com/office/powerpoint/2010/main" val="567468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1103313" y="382588"/>
            <a:ext cx="4422775" cy="3317875"/>
          </a:xfrm>
          <a:ln/>
        </p:spPr>
      </p:sp>
      <p:sp>
        <p:nvSpPr>
          <p:cNvPr id="65539" name="Notes Placeholder 2"/>
          <p:cNvSpPr>
            <a:spLocks noGrp="1"/>
          </p:cNvSpPr>
          <p:nvPr>
            <p:ph type="body" idx="1"/>
          </p:nvPr>
        </p:nvSpPr>
        <p:spPr>
          <a:xfrm>
            <a:off x="1116342" y="3812338"/>
            <a:ext cx="4402961" cy="4998283"/>
          </a:xfrm>
          <a:prstGeom prst="rect">
            <a:avLst/>
          </a:prstGeom>
          <a:noFill/>
          <a:ln/>
        </p:spPr>
        <p:txBody>
          <a:bodyPr/>
          <a:lstStyle/>
          <a:p>
            <a:endParaRPr lang="en-US" dirty="0"/>
          </a:p>
        </p:txBody>
      </p:sp>
      <p:sp>
        <p:nvSpPr>
          <p:cNvPr id="6554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04F61BD4-9A7B-419E-A8DB-720135BD4BAA}" type="slidenum">
              <a:rPr lang="en-US" b="1" smtClean="0">
                <a:latin typeface="Verdana" pitchFamily="34" charset="0"/>
              </a:rPr>
              <a:pPr/>
              <a:t>74</a:t>
            </a:fld>
            <a:endParaRPr lang="en-US" b="1" dirty="0">
              <a:latin typeface="Verdana" pitchFamily="34" charset="0"/>
            </a:endParaRPr>
          </a:p>
        </p:txBody>
      </p:sp>
    </p:spTree>
    <p:extLst>
      <p:ext uri="{BB962C8B-B14F-4D97-AF65-F5344CB8AC3E}">
        <p14:creationId xmlns:p14="http://schemas.microsoft.com/office/powerpoint/2010/main" val="15561624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1103313" y="382588"/>
            <a:ext cx="4422775" cy="3317875"/>
          </a:xfrm>
          <a:ln/>
        </p:spPr>
      </p:sp>
      <p:sp>
        <p:nvSpPr>
          <p:cNvPr id="65539" name="Notes Placeholder 2"/>
          <p:cNvSpPr>
            <a:spLocks noGrp="1"/>
          </p:cNvSpPr>
          <p:nvPr>
            <p:ph type="body" idx="1"/>
          </p:nvPr>
        </p:nvSpPr>
        <p:spPr>
          <a:xfrm>
            <a:off x="1125940" y="3841230"/>
            <a:ext cx="4383764" cy="4998283"/>
          </a:xfrm>
          <a:prstGeom prst="rect">
            <a:avLst/>
          </a:prstGeom>
          <a:noFill/>
          <a:ln/>
        </p:spPr>
        <p:txBody>
          <a:bodyPr/>
          <a:lstStyle/>
          <a:p>
            <a:r>
              <a:rPr lang="en-US" dirty="0"/>
              <a:t> We can't know the final project cost until the project is complete because we can't accurately predict the future…</a:t>
            </a:r>
          </a:p>
          <a:p>
            <a:r>
              <a:rPr lang="en-US" dirty="0"/>
              <a:t>Therefore it is important to know what confidence level the estimate was calculated with!</a:t>
            </a:r>
          </a:p>
        </p:txBody>
      </p:sp>
      <p:sp>
        <p:nvSpPr>
          <p:cNvPr id="6554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04F61BD4-9A7B-419E-A8DB-720135BD4BAA}" type="slidenum">
              <a:rPr lang="en-US" b="1" smtClean="0">
                <a:latin typeface="Verdana" pitchFamily="34" charset="0"/>
              </a:rPr>
              <a:pPr/>
              <a:t>75</a:t>
            </a:fld>
            <a:endParaRPr lang="en-US" b="1" dirty="0">
              <a:latin typeface="Verdana" pitchFamily="34" charset="0"/>
            </a:endParaRPr>
          </a:p>
        </p:txBody>
      </p:sp>
    </p:spTree>
    <p:extLst>
      <p:ext uri="{BB962C8B-B14F-4D97-AF65-F5344CB8AC3E}">
        <p14:creationId xmlns:p14="http://schemas.microsoft.com/office/powerpoint/2010/main" val="2863904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1103313" y="382588"/>
            <a:ext cx="4422775" cy="3317875"/>
          </a:xfrm>
          <a:ln/>
        </p:spPr>
      </p:sp>
      <p:sp>
        <p:nvSpPr>
          <p:cNvPr id="65539" name="Notes Placeholder 2"/>
          <p:cNvSpPr>
            <a:spLocks noGrp="1"/>
          </p:cNvSpPr>
          <p:nvPr>
            <p:ph type="body" idx="1"/>
          </p:nvPr>
        </p:nvSpPr>
        <p:spPr>
          <a:xfrm>
            <a:off x="1116341" y="3870123"/>
            <a:ext cx="4393363" cy="4998283"/>
          </a:xfrm>
          <a:prstGeom prst="rect">
            <a:avLst/>
          </a:prstGeom>
          <a:noFill/>
          <a:ln/>
        </p:spPr>
        <p:txBody>
          <a:bodyPr/>
          <a:lstStyle/>
          <a:p>
            <a:endParaRPr lang="en-US" dirty="0"/>
          </a:p>
        </p:txBody>
      </p:sp>
      <p:sp>
        <p:nvSpPr>
          <p:cNvPr id="6554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04F61BD4-9A7B-419E-A8DB-720135BD4BAA}" type="slidenum">
              <a:rPr lang="en-US" b="1" smtClean="0">
                <a:latin typeface="Verdana" pitchFamily="34" charset="0"/>
              </a:rPr>
              <a:pPr/>
              <a:t>76</a:t>
            </a:fld>
            <a:endParaRPr lang="en-US" b="1" dirty="0">
              <a:latin typeface="Verdana" pitchFamily="34" charset="0"/>
            </a:endParaRPr>
          </a:p>
        </p:txBody>
      </p:sp>
    </p:spTree>
    <p:extLst>
      <p:ext uri="{BB962C8B-B14F-4D97-AF65-F5344CB8AC3E}">
        <p14:creationId xmlns:p14="http://schemas.microsoft.com/office/powerpoint/2010/main" val="1172557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1103313" y="382588"/>
            <a:ext cx="4422775" cy="3317875"/>
          </a:xfrm>
          <a:ln/>
        </p:spPr>
      </p:sp>
      <p:sp>
        <p:nvSpPr>
          <p:cNvPr id="66563" name="Notes Placeholder 2"/>
          <p:cNvSpPr>
            <a:spLocks noGrp="1"/>
          </p:cNvSpPr>
          <p:nvPr>
            <p:ph type="body" idx="1"/>
          </p:nvPr>
        </p:nvSpPr>
        <p:spPr>
          <a:xfrm>
            <a:off x="1113461" y="3841230"/>
            <a:ext cx="4405842" cy="4998283"/>
          </a:xfrm>
          <a:prstGeom prst="rect">
            <a:avLst/>
          </a:prstGeom>
          <a:noFill/>
          <a:ln/>
        </p:spPr>
        <p:txBody>
          <a:bodyPr/>
          <a:lstStyle/>
          <a:p>
            <a:r>
              <a:rPr lang="en-US" dirty="0"/>
              <a:t>Parametric:</a:t>
            </a:r>
          </a:p>
          <a:p>
            <a:pPr lvl="1"/>
            <a:r>
              <a:rPr lang="en-US" dirty="0"/>
              <a:t>Parameter may be physical, performance, operational, programmatic, or cost</a:t>
            </a:r>
          </a:p>
          <a:p>
            <a:pPr lvl="1"/>
            <a:r>
              <a:rPr lang="en-US" dirty="0"/>
              <a:t>Uses multiple systems to develop relationship</a:t>
            </a:r>
          </a:p>
          <a:p>
            <a:pPr lvl="1"/>
            <a:r>
              <a:rPr lang="en-US" dirty="0"/>
              <a:t>Allows statistical inferences to be made</a:t>
            </a:r>
          </a:p>
          <a:p>
            <a:pPr lvl="1"/>
            <a:r>
              <a:rPr lang="en-US" dirty="0"/>
              <a:t>Requires a good database which is relevant to the system being estimated</a:t>
            </a:r>
          </a:p>
          <a:p>
            <a:pPr lvl="1"/>
            <a:r>
              <a:rPr lang="en-US" dirty="0"/>
              <a:t>Excellent for use early in program life cycle before a detailed design exists</a:t>
            </a:r>
          </a:p>
          <a:p>
            <a:pPr lvl="1"/>
            <a:r>
              <a:rPr lang="en-US" dirty="0"/>
              <a:t>Used as the design progresses to capture changes</a:t>
            </a:r>
          </a:p>
          <a:p>
            <a:pPr lvl="1"/>
            <a:r>
              <a:rPr lang="en-US" dirty="0"/>
              <a:t>Good as a cross-check for other methods</a:t>
            </a:r>
          </a:p>
          <a:p>
            <a:pPr marL="225994" lvl="1"/>
            <a:endParaRPr lang="en-US" dirty="0"/>
          </a:p>
          <a:p>
            <a:pPr marL="225994" lvl="1"/>
            <a:r>
              <a:rPr lang="en-US" b="1" i="1" dirty="0"/>
              <a:t>(</a:t>
            </a:r>
            <a:r>
              <a:rPr lang="en-US" b="1" i="1" dirty="0" err="1"/>
              <a:t>Woek</a:t>
            </a:r>
            <a:r>
              <a:rPr lang="en-US" b="1" i="1" baseline="0" dirty="0"/>
              <a:t> Book, exercise #4)</a:t>
            </a:r>
            <a:endParaRPr lang="en-US" b="1" dirty="0"/>
          </a:p>
        </p:txBody>
      </p:sp>
      <p:sp>
        <p:nvSpPr>
          <p:cNvPr id="6656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EE4219D1-C8E1-4399-A649-B9708B3544B5}" type="slidenum">
              <a:rPr lang="en-US" b="1" smtClean="0">
                <a:latin typeface="Verdana" pitchFamily="34" charset="0"/>
              </a:rPr>
              <a:pPr/>
              <a:t>77</a:t>
            </a:fld>
            <a:endParaRPr lang="en-US" b="1" dirty="0">
              <a:latin typeface="Verdana" pitchFamily="34" charset="0"/>
            </a:endParaRPr>
          </a:p>
        </p:txBody>
      </p:sp>
    </p:spTree>
    <p:extLst>
      <p:ext uri="{BB962C8B-B14F-4D97-AF65-F5344CB8AC3E}">
        <p14:creationId xmlns:p14="http://schemas.microsoft.com/office/powerpoint/2010/main" val="22495121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1103313" y="382588"/>
            <a:ext cx="4422775" cy="3317875"/>
          </a:xfrm>
          <a:ln/>
        </p:spPr>
      </p:sp>
      <p:sp>
        <p:nvSpPr>
          <p:cNvPr id="66563" name="Notes Placeholder 2"/>
          <p:cNvSpPr>
            <a:spLocks noGrp="1"/>
          </p:cNvSpPr>
          <p:nvPr>
            <p:ph type="body" idx="1"/>
          </p:nvPr>
        </p:nvSpPr>
        <p:spPr>
          <a:xfrm>
            <a:off x="1106743" y="3812338"/>
            <a:ext cx="4412559" cy="4998283"/>
          </a:xfrm>
          <a:prstGeom prst="rect">
            <a:avLst/>
          </a:prstGeom>
          <a:noFill/>
          <a:ln/>
        </p:spPr>
        <p:txBody>
          <a:bodyPr/>
          <a:lstStyle/>
          <a:p>
            <a:r>
              <a:rPr lang="en-US" dirty="0"/>
              <a:t>Analogy Application</a:t>
            </a:r>
          </a:p>
          <a:p>
            <a:pPr lvl="1"/>
            <a:r>
              <a:rPr lang="en-US" dirty="0"/>
              <a:t>Used early in the program life cycle</a:t>
            </a:r>
          </a:p>
          <a:p>
            <a:pPr lvl="2"/>
            <a:r>
              <a:rPr lang="en-US" dirty="0"/>
              <a:t>Data is not available to support using more detailed methods</a:t>
            </a:r>
          </a:p>
          <a:p>
            <a:pPr lvl="2"/>
            <a:r>
              <a:rPr lang="en-US" dirty="0"/>
              <a:t>Not enough data exists for a number of similar systems, but can find cost data from a single similar systems</a:t>
            </a:r>
          </a:p>
          <a:p>
            <a:pPr lvl="1"/>
            <a:r>
              <a:rPr lang="en-US" dirty="0"/>
              <a:t>The best results are achieved when</a:t>
            </a:r>
          </a:p>
          <a:p>
            <a:pPr lvl="2"/>
            <a:r>
              <a:rPr lang="en-US" dirty="0"/>
              <a:t>Adjustments can be quantified</a:t>
            </a:r>
          </a:p>
          <a:p>
            <a:pPr lvl="2"/>
            <a:r>
              <a:rPr lang="en-US" dirty="0"/>
              <a:t>Subjective adjustments are minimized</a:t>
            </a:r>
          </a:p>
          <a:p>
            <a:pPr lvl="2"/>
            <a:r>
              <a:rPr lang="en-US" dirty="0"/>
              <a:t>Similarities between old and new systems are high</a:t>
            </a:r>
          </a:p>
          <a:p>
            <a:pPr marL="903976" lvl="3" indent="-225994">
              <a:buFont typeface="+mj-lt"/>
              <a:buAutoNum type="arabicPeriod"/>
            </a:pPr>
            <a:r>
              <a:rPr lang="en-US" dirty="0"/>
              <a:t>Minimize differences to one or more that can be scaled, </a:t>
            </a:r>
            <a:r>
              <a:rPr lang="en-US" i="1" dirty="0"/>
              <a:t>then</a:t>
            </a:r>
          </a:p>
          <a:p>
            <a:pPr marL="903976" lvl="3" indent="-225994">
              <a:buFont typeface="+mj-lt"/>
              <a:buAutoNum type="arabicPeriod"/>
            </a:pPr>
            <a:r>
              <a:rPr lang="en-US" dirty="0"/>
              <a:t>Minimize the amount of scaling (size of adjustment factor)</a:t>
            </a:r>
          </a:p>
          <a:p>
            <a:pPr marL="338991" lvl="1" indent="-112997"/>
            <a:r>
              <a:rPr lang="en-US" dirty="0"/>
              <a:t>Can be used as a cross check for other methods</a:t>
            </a:r>
          </a:p>
          <a:p>
            <a:pPr marL="338991" lvl="1" indent="-112997"/>
            <a:r>
              <a:rPr lang="en-US" b="1" i="1" dirty="0"/>
              <a:t>(Workbook</a:t>
            </a:r>
            <a:r>
              <a:rPr lang="en-US" b="1" i="1" baseline="0" dirty="0"/>
              <a:t> exercise #4)</a:t>
            </a:r>
            <a:endParaRPr lang="en-US" b="1" i="1" dirty="0"/>
          </a:p>
        </p:txBody>
      </p:sp>
      <p:sp>
        <p:nvSpPr>
          <p:cNvPr id="6656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EE4219D1-C8E1-4399-A649-B9708B3544B5}" type="slidenum">
              <a:rPr lang="en-US" b="1" smtClean="0">
                <a:latin typeface="Verdana" pitchFamily="34" charset="0"/>
              </a:rPr>
              <a:pPr/>
              <a:t>78</a:t>
            </a:fld>
            <a:endParaRPr lang="en-US" b="1" dirty="0">
              <a:latin typeface="Verdana" pitchFamily="34" charset="0"/>
            </a:endParaRPr>
          </a:p>
        </p:txBody>
      </p:sp>
    </p:spTree>
    <p:extLst>
      <p:ext uri="{BB962C8B-B14F-4D97-AF65-F5344CB8AC3E}">
        <p14:creationId xmlns:p14="http://schemas.microsoft.com/office/powerpoint/2010/main" val="9191515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1103313" y="382588"/>
            <a:ext cx="4422775" cy="3317875"/>
          </a:xfrm>
          <a:ln/>
        </p:spPr>
      </p:sp>
      <p:sp>
        <p:nvSpPr>
          <p:cNvPr id="66563" name="Notes Placeholder 2"/>
          <p:cNvSpPr>
            <a:spLocks noGrp="1"/>
          </p:cNvSpPr>
          <p:nvPr>
            <p:ph type="body" idx="1"/>
          </p:nvPr>
        </p:nvSpPr>
        <p:spPr>
          <a:xfrm>
            <a:off x="1135540" y="3831600"/>
            <a:ext cx="4383763" cy="4998283"/>
          </a:xfrm>
          <a:prstGeom prst="rect">
            <a:avLst/>
          </a:prstGeom>
          <a:noFill/>
          <a:ln/>
        </p:spPr>
        <p:txBody>
          <a:bodyPr/>
          <a:lstStyle/>
          <a:p>
            <a:r>
              <a:rPr lang="en-US" dirty="0"/>
              <a:t>Estimating is done at lower levels and results rolled up to produce higher-level estimates</a:t>
            </a:r>
          </a:p>
          <a:p>
            <a:pPr lvl="1"/>
            <a:r>
              <a:rPr lang="en-US" dirty="0"/>
              <a:t>Often the lowest definable level at which data exist</a:t>
            </a:r>
          </a:p>
          <a:p>
            <a:pPr lvl="0"/>
            <a:r>
              <a:rPr lang="en-US" dirty="0"/>
              <a:t>Elements of this method could include:</a:t>
            </a:r>
          </a:p>
          <a:p>
            <a:pPr lvl="1"/>
            <a:r>
              <a:rPr lang="en-US" dirty="0"/>
              <a:t>Standards</a:t>
            </a:r>
          </a:p>
          <a:p>
            <a:pPr lvl="1"/>
            <a:r>
              <a:rPr lang="en-US" dirty="0"/>
              <a:t>Time and Motion Studies</a:t>
            </a:r>
          </a:p>
          <a:p>
            <a:pPr lvl="1"/>
            <a:r>
              <a:rPr lang="en-US" dirty="0"/>
              <a:t>Well defined work flow</a:t>
            </a:r>
          </a:p>
          <a:p>
            <a:pPr lvl="1"/>
            <a:r>
              <a:rPr lang="en-US" dirty="0"/>
              <a:t>Variance Factors</a:t>
            </a:r>
          </a:p>
          <a:p>
            <a:pPr lvl="1"/>
            <a:r>
              <a:rPr lang="en-US" dirty="0"/>
              <a:t>Parts List</a:t>
            </a:r>
          </a:p>
          <a:p>
            <a:pPr lvl="1"/>
            <a:r>
              <a:rPr lang="en-US" dirty="0"/>
              <a:t>Lot Size and Program Schedule considerations</a:t>
            </a:r>
          </a:p>
          <a:p>
            <a:pPr lvl="1"/>
            <a:r>
              <a:rPr lang="en-US" dirty="0"/>
              <a:t>Program Stage</a:t>
            </a:r>
          </a:p>
          <a:p>
            <a:pPr lvl="1"/>
            <a:r>
              <a:rPr lang="en-US" dirty="0"/>
              <a:t>Support Labor</a:t>
            </a:r>
          </a:p>
        </p:txBody>
      </p:sp>
      <p:sp>
        <p:nvSpPr>
          <p:cNvPr id="6656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EE4219D1-C8E1-4399-A649-B9708B3544B5}" type="slidenum">
              <a:rPr lang="en-US" b="1" smtClean="0">
                <a:latin typeface="Verdana" pitchFamily="34" charset="0"/>
              </a:rPr>
              <a:pPr/>
              <a:t>79</a:t>
            </a:fld>
            <a:endParaRPr lang="en-US" b="1" dirty="0">
              <a:latin typeface="Verdana" pitchFamily="34" charset="0"/>
            </a:endParaRPr>
          </a:p>
        </p:txBody>
      </p:sp>
    </p:spTree>
    <p:extLst>
      <p:ext uri="{BB962C8B-B14F-4D97-AF65-F5344CB8AC3E}">
        <p14:creationId xmlns:p14="http://schemas.microsoft.com/office/powerpoint/2010/main" val="1950949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1103313" y="382588"/>
            <a:ext cx="4422775" cy="3317875"/>
          </a:xfrm>
          <a:ln/>
        </p:spPr>
      </p:sp>
      <p:sp>
        <p:nvSpPr>
          <p:cNvPr id="66563" name="Notes Placeholder 2"/>
          <p:cNvSpPr>
            <a:spLocks noGrp="1"/>
          </p:cNvSpPr>
          <p:nvPr>
            <p:ph type="body" idx="1"/>
          </p:nvPr>
        </p:nvSpPr>
        <p:spPr>
          <a:xfrm>
            <a:off x="1116342" y="3802708"/>
            <a:ext cx="4402960" cy="4998283"/>
          </a:xfrm>
          <a:prstGeom prst="rect">
            <a:avLst/>
          </a:prstGeom>
          <a:noFill/>
          <a:ln/>
        </p:spPr>
        <p:txBody>
          <a:bodyPr/>
          <a:lstStyle/>
          <a:p>
            <a:r>
              <a:rPr lang="en-US" dirty="0"/>
              <a:t>Must include operating costs</a:t>
            </a:r>
          </a:p>
          <a:p>
            <a:r>
              <a:rPr lang="en-US" dirty="0"/>
              <a:t>With complex systems there also exists training and currency costs</a:t>
            </a:r>
          </a:p>
          <a:p>
            <a:endParaRPr lang="en-US" dirty="0"/>
          </a:p>
        </p:txBody>
      </p:sp>
      <p:sp>
        <p:nvSpPr>
          <p:cNvPr id="6656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EE4219D1-C8E1-4399-A649-B9708B3544B5}" type="slidenum">
              <a:rPr lang="en-US" b="1" smtClean="0">
                <a:latin typeface="Verdana" pitchFamily="34" charset="0"/>
              </a:rPr>
              <a:pPr/>
              <a:t>80</a:t>
            </a:fld>
            <a:endParaRPr lang="en-US" b="1" dirty="0">
              <a:latin typeface="Verdana" pitchFamily="34" charset="0"/>
            </a:endParaRPr>
          </a:p>
        </p:txBody>
      </p:sp>
    </p:spTree>
    <p:extLst>
      <p:ext uri="{BB962C8B-B14F-4D97-AF65-F5344CB8AC3E}">
        <p14:creationId xmlns:p14="http://schemas.microsoft.com/office/powerpoint/2010/main" val="101204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FA3829-3975-4660-991A-1317E6004CD2}"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206242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92569" lvl="1" indent="-448650">
              <a:lnSpc>
                <a:spcPct val="90000"/>
              </a:lnSpc>
              <a:spcBef>
                <a:spcPts val="1178"/>
              </a:spcBef>
              <a:spcAft>
                <a:spcPts val="589"/>
              </a:spcAft>
              <a:buFont typeface="Arial" pitchFamily="34" charset="0"/>
              <a:buChar char="•"/>
              <a:defRPr/>
            </a:pPr>
            <a:r>
              <a:rPr lang="en-US" b="1" dirty="0">
                <a:effectLst>
                  <a:outerShdw blurRad="38100" dist="38100" dir="2700000" algn="tl">
                    <a:srgbClr val="000000">
                      <a:alpha val="43137"/>
                    </a:srgbClr>
                  </a:outerShdw>
                </a:effectLst>
              </a:rPr>
              <a:t>Discuss the interdisciplinary nature of program management:</a:t>
            </a:r>
          </a:p>
          <a:p>
            <a:pPr marL="392569" lvl="1" indent="-448650">
              <a:lnSpc>
                <a:spcPct val="90000"/>
              </a:lnSpc>
              <a:spcAft>
                <a:spcPts val="589"/>
              </a:spcAft>
              <a:defRPr/>
            </a:pPr>
            <a:endParaRPr lang="en-US" b="1" dirty="0">
              <a:effectLst>
                <a:outerShdw blurRad="38100" dist="38100" dir="2700000" algn="tl">
                  <a:srgbClr val="000000">
                    <a:alpha val="43137"/>
                  </a:srgbClr>
                </a:outerShdw>
              </a:effectLst>
            </a:endParaRPr>
          </a:p>
          <a:p>
            <a:pPr marL="953382" lvl="2" indent="-560813">
              <a:buFont typeface="Wingdings" pitchFamily="2" charset="2"/>
              <a:buChar char="ü"/>
              <a:defRPr/>
            </a:pPr>
            <a:r>
              <a:rPr lang="en-US" b="1" dirty="0">
                <a:effectLst>
                  <a:outerShdw blurRad="38100" dist="38100" dir="2700000" algn="tl">
                    <a:srgbClr val="000000">
                      <a:alpha val="43137"/>
                    </a:srgbClr>
                  </a:outerShdw>
                </a:effectLst>
              </a:rPr>
              <a:t>Functional areas of responsibility and the Program Manager’s accountability</a:t>
            </a:r>
          </a:p>
          <a:p>
            <a:pPr marL="560813" lvl="2" indent="-168244">
              <a:spcAft>
                <a:spcPts val="589"/>
              </a:spcAft>
              <a:buFont typeface="Wingdings" pitchFamily="2" charset="2"/>
              <a:buChar char="ü"/>
              <a:defRPr/>
            </a:pPr>
            <a:endParaRPr lang="en-US" b="1" dirty="0">
              <a:effectLst>
                <a:outerShdw blurRad="38100" dist="38100" dir="2700000" algn="tl">
                  <a:srgbClr val="000000">
                    <a:alpha val="43137"/>
                  </a:srgbClr>
                </a:outerShdw>
              </a:effectLst>
            </a:endParaRPr>
          </a:p>
          <a:p>
            <a:pPr marL="841219" lvl="2" indent="-448650">
              <a:spcAft>
                <a:spcPts val="589"/>
              </a:spcAft>
              <a:buFont typeface="Wingdings" pitchFamily="2" charset="2"/>
              <a:buChar char="ü"/>
              <a:defRPr/>
            </a:pPr>
            <a:r>
              <a:rPr lang="en-US" b="1" dirty="0">
                <a:effectLst>
                  <a:outerShdw blurRad="38100" dist="38100" dir="2700000" algn="tl">
                    <a:srgbClr val="000000">
                      <a:alpha val="43137"/>
                    </a:srgbClr>
                  </a:outerShdw>
                </a:effectLst>
              </a:rPr>
              <a:t>  Networking and integration of efforts</a:t>
            </a:r>
          </a:p>
          <a:p>
            <a:pPr marL="392569" lvl="2">
              <a:spcAft>
                <a:spcPts val="589"/>
              </a:spcAft>
              <a:defRPr/>
            </a:pPr>
            <a:endParaRPr lang="en-US" b="1" dirty="0">
              <a:effectLst>
                <a:outerShdw blurRad="38100" dist="38100" dir="2700000" algn="tl">
                  <a:srgbClr val="000000">
                    <a:alpha val="43137"/>
                  </a:srgbClr>
                </a:outerShdw>
              </a:effectLst>
            </a:endParaRPr>
          </a:p>
          <a:p>
            <a:pPr marL="448650" lvl="2" indent="-448650">
              <a:lnSpc>
                <a:spcPct val="90000"/>
              </a:lnSpc>
              <a:spcAft>
                <a:spcPts val="1766"/>
              </a:spcAft>
              <a:buFont typeface="Arial" pitchFamily="34" charset="0"/>
              <a:buChar char="•"/>
              <a:defRPr/>
            </a:pPr>
            <a:r>
              <a:rPr lang="en-US" b="1" dirty="0">
                <a:effectLst>
                  <a:outerShdw blurRad="38100" dist="38100" dir="2700000" algn="tl">
                    <a:srgbClr val="000000">
                      <a:alpha val="43137"/>
                    </a:srgbClr>
                  </a:outerShdw>
                </a:effectLst>
              </a:rPr>
              <a:t>The acquisition lifecycle from requirements development, to engineering, to contracting to financing to total cost of ownership</a:t>
            </a:r>
          </a:p>
          <a:p>
            <a:pPr marL="448650" lvl="2" indent="-448650">
              <a:lnSpc>
                <a:spcPct val="90000"/>
              </a:lnSpc>
              <a:spcAft>
                <a:spcPts val="1766"/>
              </a:spcAft>
              <a:buFont typeface="Arial" pitchFamily="34" charset="0"/>
              <a:buChar char="•"/>
              <a:defRPr/>
            </a:pPr>
            <a:endParaRPr lang="en-US" b="1" dirty="0">
              <a:effectLst>
                <a:outerShdw blurRad="38100" dist="38100" dir="2700000" algn="tl">
                  <a:srgbClr val="000000">
                    <a:alpha val="43137"/>
                  </a:srgbClr>
                </a:outerShdw>
              </a:effectLst>
            </a:endParaRPr>
          </a:p>
          <a:p>
            <a:pPr marL="448650" lvl="2" indent="-448650">
              <a:lnSpc>
                <a:spcPct val="90000"/>
              </a:lnSpc>
              <a:spcAft>
                <a:spcPts val="1766"/>
              </a:spcAft>
              <a:buFont typeface="Arial" pitchFamily="34" charset="0"/>
              <a:buChar char="•"/>
              <a:defRPr/>
            </a:pPr>
            <a:r>
              <a:rPr lang="en-US" b="1" dirty="0">
                <a:effectLst>
                  <a:outerShdw blurRad="38100" dist="38100" dir="2700000" algn="tl">
                    <a:srgbClr val="000000">
                      <a:alpha val="43137"/>
                    </a:srgbClr>
                  </a:outerShdw>
                </a:effectLst>
              </a:rPr>
              <a:t>The</a:t>
            </a:r>
            <a:r>
              <a:rPr lang="en-US" b="1" baseline="0" dirty="0">
                <a:effectLst>
                  <a:outerShdw blurRad="38100" dist="38100" dir="2700000" algn="tl">
                    <a:srgbClr val="000000">
                      <a:alpha val="43137"/>
                    </a:srgbClr>
                  </a:outerShdw>
                </a:effectLst>
              </a:rPr>
              <a:t> concept of RISK and how to manage it to control Cost, Schedule and Performance</a:t>
            </a:r>
            <a:endParaRPr lang="en-US" b="1" dirty="0">
              <a:effectLst>
                <a:outerShdw blurRad="38100" dist="38100" dir="2700000" algn="tl">
                  <a:srgbClr val="000000">
                    <a:alpha val="43137"/>
                  </a:srgbClr>
                </a:outerShdw>
              </a:effectLst>
            </a:endParaRPr>
          </a:p>
          <a:p>
            <a:pPr marL="0" lvl="2">
              <a:lnSpc>
                <a:spcPct val="90000"/>
              </a:lnSpc>
              <a:spcAft>
                <a:spcPts val="1766"/>
              </a:spcAft>
              <a:defRPr/>
            </a:pPr>
            <a:endParaRPr lang="en-US" b="1" dirty="0">
              <a:effectLst>
                <a:outerShdw blurRad="38100" dist="38100" dir="2700000" algn="tl">
                  <a:srgbClr val="000000">
                    <a:alpha val="43137"/>
                  </a:srgbClr>
                </a:outerShdw>
              </a:effectLst>
            </a:endParaRPr>
          </a:p>
          <a:p>
            <a:pPr marL="448650" lvl="2" indent="-448650">
              <a:lnSpc>
                <a:spcPct val="90000"/>
              </a:lnSpc>
              <a:spcAft>
                <a:spcPts val="589"/>
              </a:spcAft>
              <a:buFont typeface="Arial" pitchFamily="34" charset="0"/>
              <a:buChar char="•"/>
              <a:defRPr/>
            </a:pPr>
            <a:r>
              <a:rPr lang="en-US" b="1" dirty="0">
                <a:effectLst>
                  <a:outerShdw blurRad="38100" dist="38100" dir="2700000" algn="tl">
                    <a:srgbClr val="000000">
                      <a:alpha val="43137"/>
                    </a:srgbClr>
                  </a:outerShdw>
                </a:effectLst>
              </a:rPr>
              <a:t>Contrasts between the event-driven, life-cycle acquisition and calendar-driven execution</a:t>
            </a:r>
          </a:p>
          <a:p>
            <a:pPr marL="0" lvl="1" indent="-56081">
              <a:spcAft>
                <a:spcPts val="589"/>
              </a:spcAft>
              <a:defRPr/>
            </a:pPr>
            <a:endParaRPr lang="en-US" sz="2400" b="1" dirty="0">
              <a:effectLst>
                <a:outerShdw blurRad="38100" dist="38100" dir="2700000" algn="tl">
                  <a:srgbClr val="000000">
                    <a:alpha val="43137"/>
                  </a:srgbClr>
                </a:outerShdw>
              </a:effectLst>
            </a:endParaRPr>
          </a:p>
          <a:p>
            <a:endParaRPr lang="en-US" dirty="0"/>
          </a:p>
        </p:txBody>
      </p:sp>
      <p:sp>
        <p:nvSpPr>
          <p:cNvPr id="4" name="Slide Number Placeholder 3"/>
          <p:cNvSpPr>
            <a:spLocks noGrp="1"/>
          </p:cNvSpPr>
          <p:nvPr>
            <p:ph type="sldNum" sz="quarter" idx="10"/>
          </p:nvPr>
        </p:nvSpPr>
        <p:spPr/>
        <p:txBody>
          <a:bodyPr/>
          <a:lstStyle/>
          <a:p>
            <a:pPr>
              <a:defRPr/>
            </a:pPr>
            <a:r>
              <a:rPr lang="en-US"/>
              <a:t> </a:t>
            </a:r>
            <a:r>
              <a:rPr lang="en-US" b="1"/>
              <a:t>-  </a:t>
            </a:r>
            <a:fld id="{8D127795-9D41-449D-B55B-05897D75DA0A}" type="slidenum">
              <a:rPr lang="en-US" b="1" smtClean="0"/>
              <a:pPr>
                <a:defRPr/>
              </a:pPr>
              <a:t>10</a:t>
            </a:fld>
            <a:endParaRPr lang="en-US" b="1"/>
          </a:p>
        </p:txBody>
      </p:sp>
    </p:spTree>
    <p:extLst>
      <p:ext uri="{BB962C8B-B14F-4D97-AF65-F5344CB8AC3E}">
        <p14:creationId xmlns:p14="http://schemas.microsoft.com/office/powerpoint/2010/main" val="17077888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84</a:t>
            </a:fld>
            <a:endParaRPr lang="en-US">
              <a:solidFill>
                <a:prstClr val="black"/>
              </a:solidFill>
            </a:endParaRPr>
          </a:p>
        </p:txBody>
      </p:sp>
    </p:spTree>
    <p:extLst>
      <p:ext uri="{BB962C8B-B14F-4D97-AF65-F5344CB8AC3E}">
        <p14:creationId xmlns:p14="http://schemas.microsoft.com/office/powerpoint/2010/main" val="30408056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FA3829-3975-4660-991A-1317E6004CD2}"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24623994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FA3829-3975-4660-991A-1317E6004CD2}"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1564764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24E28CE-577B-47DF-AF55-18C240DF807A}" type="slidenum">
              <a:rPr lang="en-US">
                <a:solidFill>
                  <a:prstClr val="black"/>
                </a:solidFill>
              </a:rPr>
              <a:pPr/>
              <a:t>87</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239838" y="269875"/>
            <a:ext cx="4795837" cy="3597275"/>
          </a:xfrm>
          <a:ln/>
        </p:spPr>
      </p:sp>
      <p:sp>
        <p:nvSpPr>
          <p:cNvPr id="20484" name="Rectangle 3"/>
          <p:cNvSpPr>
            <a:spLocks noGrp="1" noChangeArrowheads="1"/>
          </p:cNvSpPr>
          <p:nvPr>
            <p:ph type="body" idx="1"/>
          </p:nvPr>
        </p:nvSpPr>
        <p:spPr>
          <a:noFill/>
          <a:ln/>
        </p:spPr>
        <p:txBody>
          <a:bodyPr>
            <a:normAutofit/>
          </a:bodyPr>
          <a:lstStyle/>
          <a:p>
            <a:pPr eaLnBrk="1" hangingPunct="1">
              <a:buFont typeface="Arial" pitchFamily="34" charset="0"/>
              <a:buChar char="•"/>
            </a:pPr>
            <a:r>
              <a:rPr lang="en-US" dirty="0"/>
              <a:t>Cost Estimators must operate in a very complex environment.</a:t>
            </a:r>
          </a:p>
          <a:p>
            <a:pPr eaLnBrk="1" hangingPunct="1">
              <a:buFont typeface="Arial" pitchFamily="34" charset="0"/>
              <a:buChar char="•"/>
            </a:pPr>
            <a:r>
              <a:rPr lang="en-US" dirty="0"/>
              <a:t>A high performing cost estimator needs to be able to effectively deal with this environment, as well as crunch numbers.</a:t>
            </a:r>
          </a:p>
          <a:p>
            <a:pPr eaLnBrk="1" hangingPunct="1">
              <a:buFont typeface="Arial" pitchFamily="34" charset="0"/>
              <a:buChar char="•"/>
            </a:pPr>
            <a:r>
              <a:rPr lang="en-US" dirty="0"/>
              <a:t>Realistic cost estimates are usually in the best interest of the program in the long term; however, our reward system is sometimes heavily weighted on the short-term goals (like getting a new program started).  This creates an inherent conflict that cost estimators must deal with on a daily basis.</a:t>
            </a:r>
          </a:p>
          <a:p>
            <a:pPr eaLnBrk="1" hangingPunct="1">
              <a:buFont typeface="Arial" pitchFamily="34" charset="0"/>
              <a:buChar char="•"/>
            </a:pPr>
            <a:r>
              <a:rPr lang="en-US" dirty="0"/>
              <a:t>Example</a:t>
            </a:r>
          </a:p>
          <a:p>
            <a:pPr lvl="0" eaLnBrk="1" hangingPunct="1">
              <a:buFont typeface="Arial" pitchFamily="34" charset="0"/>
              <a:buChar char="•"/>
            </a:pPr>
            <a:r>
              <a:rPr lang="en-US" dirty="0"/>
              <a:t>As a cost analyst sometimes you feel like you are in a “no win” situation.  If you provide the most objective picture you can., sometimes your analysis does not support what your boss may want to do.</a:t>
            </a:r>
          </a:p>
        </p:txBody>
      </p:sp>
    </p:spTree>
    <p:extLst>
      <p:ext uri="{BB962C8B-B14F-4D97-AF65-F5344CB8AC3E}">
        <p14:creationId xmlns:p14="http://schemas.microsoft.com/office/powerpoint/2010/main" val="28580435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normAutofit/>
          </a:bodyPr>
          <a:lstStyle/>
          <a:p>
            <a:r>
              <a:rPr lang="en-US" dirty="0"/>
              <a:t>Each</a:t>
            </a:r>
            <a:r>
              <a:rPr lang="en-US" baseline="0" dirty="0"/>
              <a:t> program is structured differently.  In some programs the financial analysts perform all of above functions.  In other programs (especially very large programs) there may be financial, cost and earned value analysts.  </a:t>
            </a:r>
            <a:endParaRPr lang="en-US" dirty="0"/>
          </a:p>
        </p:txBody>
      </p:sp>
      <p:sp>
        <p:nvSpPr>
          <p:cNvPr id="4" name="Slide Number Placeholder 3"/>
          <p:cNvSpPr>
            <a:spLocks noGrp="1"/>
          </p:cNvSpPr>
          <p:nvPr>
            <p:ph type="sldNum" sz="quarter" idx="10"/>
          </p:nvPr>
        </p:nvSpPr>
        <p:spPr/>
        <p:txBody>
          <a:bodyPr/>
          <a:lstStyle/>
          <a:p>
            <a:fld id="{D4A60E08-9651-47FE-A319-E062CFDEC68F}"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499556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955675" y="369888"/>
            <a:ext cx="4795838" cy="3598862"/>
          </a:xfrm>
          <a:ln/>
        </p:spPr>
      </p:sp>
      <p:sp>
        <p:nvSpPr>
          <p:cNvPr id="2" name="Notes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21154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90</a:t>
            </a:fld>
            <a:endParaRPr lang="en-US">
              <a:solidFill>
                <a:prstClr val="black"/>
              </a:solidFill>
            </a:endParaRPr>
          </a:p>
        </p:txBody>
      </p:sp>
    </p:spTree>
    <p:extLst>
      <p:ext uri="{BB962C8B-B14F-4D97-AF65-F5344CB8AC3E}">
        <p14:creationId xmlns:p14="http://schemas.microsoft.com/office/powerpoint/2010/main" val="24519860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a:xfrm>
            <a:off x="596348" y="4122295"/>
            <a:ext cx="5888935" cy="4796852"/>
          </a:xfrm>
          <a:prstGeom prst="rect">
            <a:avLst/>
          </a:prstGeom>
        </p:spPr>
        <p:txBody>
          <a:bodyPr/>
          <a:lstStyle/>
          <a:p>
            <a:r>
              <a:rPr lang="en-US" sz="900" dirty="0"/>
              <a:t>Audit Focal Point - Serves as liaison between auditors and program personnel</a:t>
            </a:r>
          </a:p>
          <a:p>
            <a:pPr defTabSz="224321"/>
            <a:r>
              <a:rPr lang="en-US" sz="900" dirty="0"/>
              <a:t>Baseline Control - Uses the Acquisition Program Baseline (APB) to enhance program stability and 	provide a 	critical reference point for measuring and reporting program status</a:t>
            </a:r>
          </a:p>
          <a:p>
            <a:r>
              <a:rPr lang="en-US" sz="900" dirty="0"/>
              <a:t>Budget Management - Assists the PM with the PPBE process</a:t>
            </a:r>
          </a:p>
          <a:p>
            <a:pPr defTabSz="224321"/>
            <a:r>
              <a:rPr lang="en-US" sz="900" dirty="0"/>
              <a:t>Cost Estimating - Applies cost, economic, financial, and business case analysis policy and guidance; 	participates in cost and technical data collection efforts; chooses appropriate cost estimating 	methods and model development projects; and, monitors program cost and schedule using Earned Value 	Management (EVM)</a:t>
            </a:r>
          </a:p>
          <a:p>
            <a:pPr defTabSz="224321"/>
            <a:r>
              <a:rPr lang="en-US" sz="900" dirty="0"/>
              <a:t>DAMIR (Defense Acquisition Management Information Retrieval) - Serves as the single 	configuration 	control and data control point for yearly SAR, quarterly DAES, and APB info.</a:t>
            </a:r>
          </a:p>
          <a:p>
            <a:pPr defTabSz="224321"/>
            <a:r>
              <a:rPr lang="en-US" sz="900" dirty="0"/>
              <a:t>Document Control Manager - Ensures the proper recording, monitoring, and reporting of key 	program and 	acquisition-related documents for the program</a:t>
            </a:r>
          </a:p>
          <a:p>
            <a:pPr defTabSz="224321"/>
            <a:r>
              <a:rPr lang="en-US" sz="900" dirty="0"/>
              <a:t>Earned Value Management (EVM) - Provides subject matter expertise for policy interpretation, 	implementation, compliance, oversight and enforcement on all matters related to EVM for the 	program.  Applies EVM in accordance with DoD and all other HHQ policy and guidance</a:t>
            </a:r>
          </a:p>
          <a:p>
            <a:pPr defTabSz="224321"/>
            <a:r>
              <a:rPr lang="en-US" sz="900" dirty="0"/>
              <a:t>Financial Risk / Health Analysis - Conducts analyses of contractors’ financial health using standard finance 	and investment calculations to assess contractors’ ability to perform</a:t>
            </a:r>
          </a:p>
          <a:p>
            <a:pPr defTabSz="224321"/>
            <a:r>
              <a:rPr lang="en-US" sz="900" dirty="0"/>
              <a:t>Integrated Risk Analysis - Identifies and dollarizes engineering and cost risks; provides analysis 	that 	incorporates schedule risk as well as the traditional cost risk elements</a:t>
            </a:r>
          </a:p>
          <a:p>
            <a:pPr defTabSz="224321"/>
            <a:r>
              <a:rPr lang="en-US" sz="900" dirty="0"/>
              <a:t>Process / Information Control - Manages process or information control or acts as the process or 	information controller</a:t>
            </a:r>
          </a:p>
          <a:p>
            <a:pPr defTabSz="224321"/>
            <a:r>
              <a:rPr lang="en-US" sz="900" dirty="0"/>
              <a:t>Program Execution Group (PEG) / Commander’s Action Group (CAG) - Serves as liaison between the Program 	and higher levels of management</a:t>
            </a:r>
          </a:p>
          <a:p>
            <a:pPr defTabSz="224321"/>
            <a:r>
              <a:rPr lang="en-US" sz="900" dirty="0"/>
              <a:t>Program Execution Reviews - Conducts internal reviews of program execution and continuously compares 	funding and budget against approved and potential requirements</a:t>
            </a:r>
          </a:p>
          <a:p>
            <a:pPr defTabSz="224321"/>
            <a:r>
              <a:rPr lang="en-US" sz="900" dirty="0"/>
              <a:t>Program Management Reviews (PMRs) - Facilitates external reviews for the program and  	responsibilities include template design, Quality Control, scheduling, and pre-briefs</a:t>
            </a:r>
          </a:p>
          <a:p>
            <a:pPr>
              <a:tabLst>
                <a:tab pos="224321" algn="l"/>
              </a:tabLst>
            </a:pPr>
            <a:r>
              <a:rPr lang="en-US" sz="900" dirty="0"/>
              <a:t>Program Planning - Verifies the quality and compliance of all documentation prior to making major 	programmatic decisions (e.g., Milestone); P- and R-Series; and, POMs/RAPIDS</a:t>
            </a:r>
          </a:p>
          <a:p>
            <a:pPr defTabSz="224321"/>
            <a:r>
              <a:rPr lang="en-US" sz="900" dirty="0"/>
              <a:t>Scheduling And Schedule Analysis - Develops and statuses project-level schedules for integration into a 	program’s Integrated Master Schedule and develops and statuses early acquisition 	schedules that 	plan the activities required to achieve program milestones</a:t>
            </a:r>
          </a:p>
          <a:p>
            <a:pPr defTabSz="224321"/>
            <a:r>
              <a:rPr lang="en-US" sz="900" dirty="0"/>
              <a:t>Strategic Communications - Ensures accurate and consistent messages are being conveyed to higher levels 	of management and externals</a:t>
            </a:r>
          </a:p>
          <a:p>
            <a:endParaRPr lang="en-US" sz="900" dirty="0"/>
          </a:p>
        </p:txBody>
      </p:sp>
      <p:sp>
        <p:nvSpPr>
          <p:cNvPr id="4" name="Slide Number Placeholder 3"/>
          <p:cNvSpPr>
            <a:spLocks noGrp="1"/>
          </p:cNvSpPr>
          <p:nvPr>
            <p:ph type="sldNum" sz="quarter" idx="10"/>
          </p:nvPr>
        </p:nvSpPr>
        <p:spPr/>
        <p:txBody>
          <a:bodyPr/>
          <a:lstStyle/>
          <a:p>
            <a:r>
              <a:rPr lang="en-US" dirty="0">
                <a:solidFill>
                  <a:prstClr val="black"/>
                </a:solidFill>
              </a:rPr>
              <a:t> </a:t>
            </a:r>
            <a:r>
              <a:rPr lang="en-US" b="1" dirty="0">
                <a:solidFill>
                  <a:prstClr val="black"/>
                </a:solidFill>
              </a:rPr>
              <a:t>-  </a:t>
            </a:r>
            <a:fld id="{D77E4B5F-9479-4801-9F8E-F685D6B9A656}" type="slidenum">
              <a:rPr lang="en-US" b="1" smtClean="0">
                <a:solidFill>
                  <a:prstClr val="black"/>
                </a:solidFill>
              </a:rPr>
              <a:pPr/>
              <a:t>91</a:t>
            </a:fld>
            <a:endParaRPr lang="en-US" b="1" dirty="0">
              <a:solidFill>
                <a:prstClr val="black"/>
              </a:solidFill>
            </a:endParaRPr>
          </a:p>
        </p:txBody>
      </p:sp>
    </p:spTree>
    <p:extLst>
      <p:ext uri="{BB962C8B-B14F-4D97-AF65-F5344CB8AC3E}">
        <p14:creationId xmlns:p14="http://schemas.microsoft.com/office/powerpoint/2010/main" val="28038119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p>
            <a:pPr defTabSz="919522">
              <a:defRPr/>
            </a:pPr>
            <a:fld id="{216DDC87-614E-45EE-8F3D-6725036991D8}" type="slidenum">
              <a:rPr lang="en-US" smtClean="0">
                <a:solidFill>
                  <a:prstClr val="black"/>
                </a:solidFill>
              </a:rPr>
              <a:pPr defTabSz="919522">
                <a:defRPr/>
              </a:pPr>
              <a:t>92</a:t>
            </a:fld>
            <a:endParaRPr lang="en-US" dirty="0">
              <a:solidFill>
                <a:prstClr val="black"/>
              </a:solidFill>
            </a:endParaRPr>
          </a:p>
        </p:txBody>
      </p:sp>
      <p:sp>
        <p:nvSpPr>
          <p:cNvPr id="55299" name="Rectangle 2"/>
          <p:cNvSpPr>
            <a:spLocks noGrp="1" noRot="1" noChangeAspect="1" noChangeArrowheads="1" noTextEdit="1"/>
          </p:cNvSpPr>
          <p:nvPr>
            <p:ph type="sldImg"/>
          </p:nvPr>
        </p:nvSpPr>
        <p:spPr>
          <a:xfrm>
            <a:off x="1239838" y="269875"/>
            <a:ext cx="4795837" cy="3597275"/>
          </a:xfrm>
          <a:ln/>
        </p:spPr>
      </p:sp>
      <p:sp>
        <p:nvSpPr>
          <p:cNvPr id="55300" name="Rectangle 3"/>
          <p:cNvSpPr>
            <a:spLocks noGrp="1" noChangeArrowheads="1"/>
          </p:cNvSpPr>
          <p:nvPr>
            <p:ph type="body" idx="1"/>
          </p:nvPr>
        </p:nvSpPr>
        <p:spPr>
          <a:noFill/>
          <a:ln/>
        </p:spPr>
        <p:txBody>
          <a:bodyPr/>
          <a:lstStyle/>
          <a:p>
            <a:pPr eaLnBrk="1" hangingPunct="1"/>
            <a:endParaRPr lang="en-US" dirty="0"/>
          </a:p>
        </p:txBody>
      </p:sp>
      <p:sp>
        <p:nvSpPr>
          <p:cNvPr id="55301" name="Text Box 4"/>
          <p:cNvSpPr txBox="1">
            <a:spLocks noChangeArrowheads="1"/>
          </p:cNvSpPr>
          <p:nvPr/>
        </p:nvSpPr>
        <p:spPr bwMode="auto">
          <a:xfrm>
            <a:off x="6340858" y="8506919"/>
            <a:ext cx="287113" cy="337680"/>
          </a:xfrm>
          <a:prstGeom prst="rect">
            <a:avLst/>
          </a:prstGeom>
          <a:noFill/>
          <a:ln w="9525">
            <a:noFill/>
            <a:miter lim="800000"/>
            <a:headEnd/>
            <a:tailEnd/>
          </a:ln>
        </p:spPr>
        <p:txBody>
          <a:bodyPr wrap="none" lIns="90574" tIns="45287" rIns="90574" bIns="45287">
            <a:spAutoFit/>
          </a:bodyPr>
          <a:lstStyle/>
          <a:p>
            <a:r>
              <a:rPr lang="en-US" sz="1600" dirty="0">
                <a:solidFill>
                  <a:prstClr val="black"/>
                </a:solidFill>
              </a:rPr>
              <a:t>4</a:t>
            </a:r>
          </a:p>
        </p:txBody>
      </p:sp>
    </p:spTree>
    <p:extLst>
      <p:ext uri="{BB962C8B-B14F-4D97-AF65-F5344CB8AC3E}">
        <p14:creationId xmlns:p14="http://schemas.microsoft.com/office/powerpoint/2010/main" val="1981860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4" name="Slide Number Placeholder 3"/>
          <p:cNvSpPr>
            <a:spLocks noGrp="1"/>
          </p:cNvSpPr>
          <p:nvPr>
            <p:ph type="sldNum" sz="quarter" idx="10"/>
          </p:nvPr>
        </p:nvSpPr>
        <p:spPr/>
        <p:txBody>
          <a:bodyPr/>
          <a:lstStyle/>
          <a:p>
            <a:fld id="{7D353BED-D399-4A61-8834-1B82D0D0D314}" type="slidenum">
              <a:rPr lang="en-US" smtClean="0">
                <a:solidFill>
                  <a:prstClr val="black"/>
                </a:solidFill>
              </a:rPr>
              <a:pPr/>
              <a:t>94</a:t>
            </a:fld>
            <a:endParaRPr lang="en-US" dirty="0">
              <a:solidFill>
                <a:prstClr val="black"/>
              </a:solidFill>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43343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dirty="0">
                <a:cs typeface="Arial" pitchFamily="34" charset="0"/>
              </a:rPr>
              <a:t>This course begins with an acquisition overview, a focus on the</a:t>
            </a:r>
            <a:r>
              <a:rPr lang="en-US" baseline="0" dirty="0">
                <a:cs typeface="Arial" pitchFamily="34" charset="0"/>
              </a:rPr>
              <a:t> basics of</a:t>
            </a:r>
            <a:r>
              <a:rPr lang="en-US" dirty="0">
                <a:cs typeface="Arial" pitchFamily="34" charset="0"/>
              </a:rPr>
              <a:t> program management , followed by the PM’s challenges,  the variety</a:t>
            </a:r>
            <a:r>
              <a:rPr lang="en-US" baseline="0" dirty="0">
                <a:cs typeface="Arial" pitchFamily="34" charset="0"/>
              </a:rPr>
              <a:t> of disciplines the PM interacts with  and finally how some of these play out differently across a program’s life cycle.</a:t>
            </a:r>
            <a:endParaRPr lang="en-US" dirty="0">
              <a:cs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r>
              <a:rPr lang="en-US"/>
              <a:t> </a:t>
            </a:r>
            <a:r>
              <a:rPr lang="en-US" b="1"/>
              <a:t>-  </a:t>
            </a:r>
            <a:fld id="{8D127795-9D41-449D-B55B-05897D75DA0A}" type="slidenum">
              <a:rPr lang="en-US" b="1" smtClean="0"/>
              <a:pPr>
                <a:defRPr/>
              </a:pPr>
              <a:t>11</a:t>
            </a:fld>
            <a:endParaRPr lang="en-US" b="1"/>
          </a:p>
        </p:txBody>
      </p:sp>
    </p:spTree>
    <p:extLst>
      <p:ext uri="{BB962C8B-B14F-4D97-AF65-F5344CB8AC3E}">
        <p14:creationId xmlns:p14="http://schemas.microsoft.com/office/powerpoint/2010/main" val="906089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97</a:t>
            </a:fld>
            <a:endParaRPr lang="en-US">
              <a:solidFill>
                <a:prstClr val="black"/>
              </a:solidFill>
            </a:endParaRPr>
          </a:p>
        </p:txBody>
      </p:sp>
    </p:spTree>
    <p:extLst>
      <p:ext uri="{BB962C8B-B14F-4D97-AF65-F5344CB8AC3E}">
        <p14:creationId xmlns:p14="http://schemas.microsoft.com/office/powerpoint/2010/main" val="10424077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8C82493D-817C-42EF-899D-C27EE72E84EC}" type="slidenum">
              <a:rPr lang="en-US" smtClean="0">
                <a:solidFill>
                  <a:prstClr val="black"/>
                </a:solidFill>
              </a:rPr>
              <a:pPr/>
              <a:t>98</a:t>
            </a:fld>
            <a:endParaRPr lang="en-US">
              <a:solidFill>
                <a:prstClr val="black"/>
              </a:solidFill>
            </a:endParaRPr>
          </a:p>
        </p:txBody>
      </p:sp>
      <p:sp>
        <p:nvSpPr>
          <p:cNvPr id="6" name="Notes Placeholder 5"/>
          <p:cNvSpPr>
            <a:spLocks noGrp="1"/>
          </p:cNvSpPr>
          <p:nvPr>
            <p:ph type="body" sz="quarter" idx="11"/>
          </p:nvPr>
        </p:nvSpPr>
        <p:spPr/>
        <p:txBody>
          <a:bodyPr>
            <a:normAutofit/>
          </a:bodyPr>
          <a:lstStyle/>
          <a:p>
            <a:endParaRPr lang="en-US"/>
          </a:p>
        </p:txBody>
      </p:sp>
    </p:spTree>
    <p:extLst>
      <p:ext uri="{BB962C8B-B14F-4D97-AF65-F5344CB8AC3E}">
        <p14:creationId xmlns:p14="http://schemas.microsoft.com/office/powerpoint/2010/main" val="17006623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8C82493D-817C-42EF-899D-C27EE72E84EC}" type="slidenum">
              <a:rPr lang="en-US" smtClean="0">
                <a:solidFill>
                  <a:prstClr val="black"/>
                </a:solidFill>
              </a:rPr>
              <a:pPr/>
              <a:t>101</a:t>
            </a:fld>
            <a:endParaRPr lang="en-US">
              <a:solidFill>
                <a:prstClr val="black"/>
              </a:solidFill>
            </a:endParaRPr>
          </a:p>
        </p:txBody>
      </p:sp>
      <p:sp>
        <p:nvSpPr>
          <p:cNvPr id="5" name="Notes Placeholder 4"/>
          <p:cNvSpPr>
            <a:spLocks noGrp="1"/>
          </p:cNvSpPr>
          <p:nvPr>
            <p:ph type="body" sz="quarter" idx="11"/>
          </p:nvPr>
        </p:nvSpPr>
        <p:spPr/>
        <p:txBody>
          <a:bodyPr>
            <a:normAutofit/>
          </a:bodyPr>
          <a:lstStyle/>
          <a:p>
            <a:r>
              <a:rPr lang="en-US" dirty="0"/>
              <a:t>SCP – Service</a:t>
            </a:r>
            <a:r>
              <a:rPr lang="en-US" baseline="0" dirty="0"/>
              <a:t> Cost Position</a:t>
            </a:r>
          </a:p>
          <a:p>
            <a:r>
              <a:rPr lang="en-US" baseline="0" dirty="0"/>
              <a:t>ICE – Independent Cost Estimate</a:t>
            </a:r>
          </a:p>
          <a:p>
            <a:r>
              <a:rPr lang="en-US" baseline="0" dirty="0"/>
              <a:t>SBE – Single Best Estimate</a:t>
            </a:r>
            <a:endParaRPr lang="en-US" dirty="0"/>
          </a:p>
        </p:txBody>
      </p:sp>
    </p:spTree>
    <p:extLst>
      <p:ext uri="{BB962C8B-B14F-4D97-AF65-F5344CB8AC3E}">
        <p14:creationId xmlns:p14="http://schemas.microsoft.com/office/powerpoint/2010/main" val="651187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82493D-817C-42EF-899D-C27EE72E84EC}"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18120260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1182688" y="150813"/>
            <a:ext cx="4567237" cy="3427412"/>
          </a:xfrm>
          <a:noFill/>
          <a:ln>
            <a:solidFill>
              <a:srgbClr val="000000"/>
            </a:solidFill>
            <a:miter lim="800000"/>
            <a:headEnd/>
            <a:tailEnd/>
          </a:ln>
        </p:spPr>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F7C5421-21E0-4686-AD40-B120E3C6AF6C}" type="slidenum">
              <a:rPr lang="en-US">
                <a:solidFill>
                  <a:prstClr val="black"/>
                </a:solidFill>
                <a:cs typeface="Arial" charset="0"/>
              </a:rPr>
              <a:pPr fontAlgn="base">
                <a:spcBef>
                  <a:spcPct val="0"/>
                </a:spcBef>
                <a:spcAft>
                  <a:spcPct val="0"/>
                </a:spcAft>
                <a:defRPr/>
              </a:pPr>
              <a:t>103</a:t>
            </a:fld>
            <a:endParaRPr lang="en-US">
              <a:solidFill>
                <a:prstClr val="black"/>
              </a:solidFill>
              <a:cs typeface="Arial" charset="0"/>
            </a:endParaRPr>
          </a:p>
        </p:txBody>
      </p:sp>
      <p:sp>
        <p:nvSpPr>
          <p:cNvPr id="4" name="Notes Placeholder 3"/>
          <p:cNvSpPr>
            <a:spLocks noGrp="1"/>
          </p:cNvSpPr>
          <p:nvPr>
            <p:ph type="body" idx="1"/>
          </p:nvPr>
        </p:nvSpPr>
        <p:spPr/>
        <p:txBody>
          <a:bodyPr>
            <a:normAutofit/>
          </a:bodyPr>
          <a:lstStyle/>
          <a:p>
            <a:r>
              <a:rPr lang="en-US" dirty="0"/>
              <a:t>Using this to come up with negotiating position</a:t>
            </a:r>
          </a:p>
          <a:p>
            <a:r>
              <a:rPr lang="en-US" sz="1200" b="0" i="0" kern="1200" dirty="0">
                <a:solidFill>
                  <a:schemeClr val="tx1"/>
                </a:solidFill>
                <a:effectLst/>
                <a:latin typeface="+mn-lt"/>
                <a:ea typeface="+mn-ea"/>
                <a:cs typeface="+mn-cs"/>
              </a:rPr>
              <a:t>Cost Analysis Requirements Description (CARD)</a:t>
            </a:r>
          </a:p>
          <a:p>
            <a:r>
              <a:rPr lang="en-US" sz="1200" b="0" i="0" kern="1200" dirty="0">
                <a:solidFill>
                  <a:schemeClr val="tx1"/>
                </a:solidFill>
                <a:effectLst/>
                <a:latin typeface="+mn-lt"/>
                <a:ea typeface="+mn-ea"/>
                <a:cs typeface="+mn-cs"/>
              </a:rPr>
              <a:t>SCP – Service Cost</a:t>
            </a:r>
            <a:r>
              <a:rPr lang="en-US" sz="1200" b="0" i="0" kern="1200" baseline="0" dirty="0">
                <a:solidFill>
                  <a:schemeClr val="tx1"/>
                </a:solidFill>
                <a:effectLst/>
                <a:latin typeface="+mn-lt"/>
                <a:ea typeface="+mn-ea"/>
                <a:cs typeface="+mn-cs"/>
              </a:rPr>
              <a:t> Position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SBE – Single Best</a:t>
            </a:r>
            <a:r>
              <a:rPr lang="en-US" sz="1200" b="0" i="0" kern="1200" baseline="0" dirty="0">
                <a:solidFill>
                  <a:schemeClr val="tx1"/>
                </a:solidFill>
                <a:effectLst/>
                <a:latin typeface="+mn-lt"/>
                <a:ea typeface="+mn-ea"/>
                <a:cs typeface="+mn-cs"/>
              </a:rPr>
              <a:t> Estimate</a:t>
            </a:r>
          </a:p>
          <a:p>
            <a:endParaRPr lang="en-US" dirty="0"/>
          </a:p>
        </p:txBody>
      </p:sp>
    </p:spTree>
    <p:extLst>
      <p:ext uri="{BB962C8B-B14F-4D97-AF65-F5344CB8AC3E}">
        <p14:creationId xmlns:p14="http://schemas.microsoft.com/office/powerpoint/2010/main" val="3238258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a:xfrm>
            <a:off x="1239838" y="269875"/>
            <a:ext cx="4795837" cy="3597275"/>
          </a:xfrm>
          <a:ln cap="flat"/>
        </p:spPr>
      </p:sp>
      <p:sp>
        <p:nvSpPr>
          <p:cNvPr id="5123" name="Rectangle 3"/>
          <p:cNvSpPr>
            <a:spLocks noGrp="1" noChangeArrowheads="1"/>
          </p:cNvSpPr>
          <p:nvPr>
            <p:ph type="body" idx="1"/>
          </p:nvPr>
        </p:nvSpPr>
        <p:spPr>
          <a:ln/>
        </p:spPr>
        <p:txBody>
          <a:bodyPr/>
          <a:lstStyle/>
          <a:p>
            <a:endParaRPr lang="en-US" dirty="0"/>
          </a:p>
        </p:txBody>
      </p:sp>
    </p:spTree>
    <p:extLst>
      <p:ext uri="{BB962C8B-B14F-4D97-AF65-F5344CB8AC3E}">
        <p14:creationId xmlns:p14="http://schemas.microsoft.com/office/powerpoint/2010/main" val="34606799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105</a:t>
            </a:fld>
            <a:endParaRPr lang="en-US">
              <a:solidFill>
                <a:prstClr val="black"/>
              </a:solidFill>
            </a:endParaRPr>
          </a:p>
        </p:txBody>
      </p:sp>
    </p:spTree>
    <p:extLst>
      <p:ext uri="{BB962C8B-B14F-4D97-AF65-F5344CB8AC3E}">
        <p14:creationId xmlns:p14="http://schemas.microsoft.com/office/powerpoint/2010/main" val="12510037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7486059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pPr defTabSz="894559"/>
            <a:fld id="{2246B41A-2E47-48CD-817C-4A880305BCF2}" type="slidenum">
              <a:rPr lang="en-US" smtClean="0">
                <a:solidFill>
                  <a:prstClr val="black"/>
                </a:solidFill>
                <a:cs typeface="Arial" pitchFamily="34" charset="0"/>
              </a:rPr>
              <a:pPr defTabSz="894559"/>
              <a:t>107</a:t>
            </a:fld>
            <a:endParaRPr lang="en-US">
              <a:solidFill>
                <a:prstClr val="black"/>
              </a:solidFill>
              <a:cs typeface="Arial" pitchFamily="34" charset="0"/>
            </a:endParaRPr>
          </a:p>
        </p:txBody>
      </p:sp>
      <p:sp>
        <p:nvSpPr>
          <p:cNvPr id="197635" name="Rectangle 2"/>
          <p:cNvSpPr>
            <a:spLocks noGrp="1" noRot="1" noChangeAspect="1" noChangeArrowheads="1" noTextEdit="1"/>
          </p:cNvSpPr>
          <p:nvPr>
            <p:ph type="sldImg"/>
          </p:nvPr>
        </p:nvSpPr>
        <p:spPr bwMode="auto">
          <a:xfrm>
            <a:off x="1352550" y="149225"/>
            <a:ext cx="3711575" cy="2784475"/>
          </a:xfrm>
          <a:noFill/>
          <a:ln>
            <a:solidFill>
              <a:srgbClr val="000000"/>
            </a:solidFill>
            <a:miter lim="800000"/>
            <a:headEnd/>
            <a:tailEnd/>
          </a:ln>
        </p:spPr>
      </p:sp>
      <p:sp>
        <p:nvSpPr>
          <p:cNvPr id="197636" name="Rectangle 3"/>
          <p:cNvSpPr>
            <a:spLocks noGrp="1" noChangeArrowheads="1"/>
          </p:cNvSpPr>
          <p:nvPr>
            <p:ph type="body" idx="1"/>
          </p:nvPr>
        </p:nvSpPr>
        <p:spPr>
          <a:xfrm>
            <a:off x="149837" y="3085309"/>
            <a:ext cx="6516311" cy="5968403"/>
          </a:xfrm>
          <a:noFill/>
          <a:ln/>
        </p:spPr>
        <p:txBody>
          <a:bodyPr lIns="89476" tIns="44738" rIns="89476" bIns="44738"/>
          <a:lstStyle/>
          <a:p>
            <a:pPr>
              <a:lnSpc>
                <a:spcPct val="90000"/>
              </a:lnSpc>
            </a:pPr>
            <a:r>
              <a:rPr lang="en-US" sz="1800" dirty="0"/>
              <a:t>Earned Value focuses on DELIVERABLES.  </a:t>
            </a:r>
          </a:p>
          <a:p>
            <a:pPr>
              <a:lnSpc>
                <a:spcPct val="90000"/>
              </a:lnSpc>
            </a:pPr>
            <a:r>
              <a:rPr lang="en-US" sz="1800" dirty="0"/>
              <a:t>We introduce the concept of BCWP, or budgeted cost of work performed…represented by the green line.</a:t>
            </a:r>
          </a:p>
          <a:p>
            <a:pPr>
              <a:lnSpc>
                <a:spcPct val="90000"/>
              </a:lnSpc>
            </a:pPr>
            <a:r>
              <a:rPr lang="en-US" sz="1800" dirty="0"/>
              <a:t>Let’s place this in the context of a typical software development project.  You can see the phases of the project…which are associated with dates….and costs in thousands $K.  This is typical. </a:t>
            </a:r>
          </a:p>
          <a:p>
            <a:pPr>
              <a:lnSpc>
                <a:spcPct val="90000"/>
              </a:lnSpc>
            </a:pPr>
            <a:r>
              <a:rPr lang="en-US" sz="1800" dirty="0"/>
              <a:t>Instead of a straight line Burn Rate, we also introduce a more realistic S curve that depicts spending money at a low rate during the start of a project; accelerating during execution; and wrapping up the final closeout costs at the end. </a:t>
            </a:r>
          </a:p>
          <a:p>
            <a:pPr>
              <a:lnSpc>
                <a:spcPct val="90000"/>
              </a:lnSpc>
            </a:pPr>
            <a:r>
              <a:rPr lang="en-US" sz="1800" dirty="0"/>
              <a:t>[ANIMATION]</a:t>
            </a:r>
          </a:p>
          <a:p>
            <a:pPr>
              <a:lnSpc>
                <a:spcPct val="90000"/>
              </a:lnSpc>
            </a:pPr>
            <a:r>
              <a:rPr lang="en-US" sz="1800" dirty="0"/>
              <a:t>BCWP requires us to answer a couple of key questions.  In particular:</a:t>
            </a:r>
          </a:p>
          <a:p>
            <a:pPr lvl="1">
              <a:lnSpc>
                <a:spcPct val="90000"/>
              </a:lnSpc>
              <a:buFontTx/>
              <a:buChar char="•"/>
            </a:pPr>
            <a:r>
              <a:rPr lang="en-US" sz="1800" dirty="0"/>
              <a:t>When did we deliver, and have accepted according to an agreed standard, what we said we planned to deliver?  </a:t>
            </a:r>
          </a:p>
          <a:p>
            <a:pPr>
              <a:lnSpc>
                <a:spcPct val="90000"/>
              </a:lnSpc>
            </a:pPr>
            <a:r>
              <a:rPr lang="en-US" sz="1800" dirty="0"/>
              <a:t>Answering this question will allow us to compare performance to costs, with respect to our plan.</a:t>
            </a:r>
          </a:p>
          <a:p>
            <a:pPr>
              <a:lnSpc>
                <a:spcPct val="90000"/>
              </a:lnSpc>
            </a:pPr>
            <a:r>
              <a:rPr lang="en-US" sz="1800" dirty="0"/>
              <a:t>The red line is still the Actual Cost of Work Performed--actual costs based on timesheets + project overhead + project expenses</a:t>
            </a:r>
          </a:p>
        </p:txBody>
      </p:sp>
    </p:spTree>
    <p:extLst>
      <p:ext uri="{BB962C8B-B14F-4D97-AF65-F5344CB8AC3E}">
        <p14:creationId xmlns:p14="http://schemas.microsoft.com/office/powerpoint/2010/main" val="5727392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pPr defTabSz="894559"/>
            <a:fld id="{6F893416-0048-4576-AB42-4CD4EE9327C7}" type="slidenum">
              <a:rPr lang="en-US" smtClean="0">
                <a:solidFill>
                  <a:prstClr val="black"/>
                </a:solidFill>
                <a:cs typeface="Arial" pitchFamily="34" charset="0"/>
              </a:rPr>
              <a:pPr defTabSz="894559"/>
              <a:t>108</a:t>
            </a:fld>
            <a:endParaRPr lang="en-US">
              <a:solidFill>
                <a:prstClr val="black"/>
              </a:solidFill>
              <a:cs typeface="Arial" pitchFamily="34" charset="0"/>
            </a:endParaRPr>
          </a:p>
        </p:txBody>
      </p:sp>
      <p:sp>
        <p:nvSpPr>
          <p:cNvPr id="200707" name="Rectangle 2"/>
          <p:cNvSpPr>
            <a:spLocks noGrp="1" noRot="1" noChangeAspect="1" noChangeArrowheads="1" noTextEdit="1"/>
          </p:cNvSpPr>
          <p:nvPr>
            <p:ph type="sldImg"/>
          </p:nvPr>
        </p:nvSpPr>
        <p:spPr bwMode="auto">
          <a:xfrm>
            <a:off x="1149350" y="149225"/>
            <a:ext cx="4595813" cy="3448050"/>
          </a:xfrm>
          <a:noFill/>
          <a:ln>
            <a:solidFill>
              <a:srgbClr val="000000"/>
            </a:solidFill>
            <a:miter lim="800000"/>
            <a:headEnd/>
            <a:tailEnd/>
          </a:ln>
        </p:spPr>
      </p:sp>
      <p:sp>
        <p:nvSpPr>
          <p:cNvPr id="200708" name="Rectangle 3"/>
          <p:cNvSpPr>
            <a:spLocks noGrp="1" noChangeArrowheads="1"/>
          </p:cNvSpPr>
          <p:nvPr>
            <p:ph type="body" idx="1"/>
          </p:nvPr>
        </p:nvSpPr>
        <p:spPr>
          <a:xfrm>
            <a:off x="149837" y="3693523"/>
            <a:ext cx="6516311" cy="5195891"/>
          </a:xfrm>
          <a:noFill/>
          <a:ln/>
        </p:spPr>
        <p:txBody>
          <a:bodyPr lIns="89476" tIns="44738" rIns="89476" bIns="44738"/>
          <a:lstStyle/>
          <a:p>
            <a:r>
              <a:rPr lang="en-US" sz="1800"/>
              <a:t>Let’s put some numbers on the diagram to demonstrate. At the end of the CODE development phase, in APRIL, we budgeted 15K. However, we didn’t actually deliver the code until mid-May.  We’re 2 weeks late.</a:t>
            </a:r>
          </a:p>
          <a:p>
            <a:r>
              <a:rPr lang="en-US" sz="1800"/>
              <a:t>Schedule variance is BCWP-BCWS. Essentially, the date a deliverable is planned for delivery is compared to the date that it is actually delivered. Remember that we are making a mental leap here of converting time to money. So we express being behind schedule as the value of 15K-20K = -5K. </a:t>
            </a:r>
          </a:p>
          <a:p>
            <a:endParaRPr lang="en-US" sz="1800"/>
          </a:p>
          <a:p>
            <a:r>
              <a:rPr lang="en-US" sz="1800"/>
              <a:t>Cost variance by subtracting BCWP-ACWP.  In this case BCWP-AWCP is going to be a negative number meaning that….the project is over budget.                   15K-25K=-10K</a:t>
            </a:r>
          </a:p>
          <a:p>
            <a:endParaRPr lang="en-US" sz="1800"/>
          </a:p>
          <a:p>
            <a:r>
              <a:rPr lang="en-US" sz="1800"/>
              <a:t>This is simple.  Negative numbers are bad.  Positive numbers are good.  </a:t>
            </a:r>
          </a:p>
        </p:txBody>
      </p:sp>
    </p:spTree>
    <p:extLst>
      <p:ext uri="{BB962C8B-B14F-4D97-AF65-F5344CB8AC3E}">
        <p14:creationId xmlns:p14="http://schemas.microsoft.com/office/powerpoint/2010/main" val="2291620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2748" indent="-112748" defTabSz="901984">
              <a:buFontTx/>
              <a:buChar char="•"/>
              <a:defRPr/>
            </a:pPr>
            <a:r>
              <a:rPr lang="en-US" dirty="0">
                <a:cs typeface="Arial" pitchFamily="34" charset="0"/>
              </a:rPr>
              <a:t>Our intent is to make this a different kind of learning experience…we’ve designed several labs and interactive events to help you build lasting professional relationships to aid your space journey</a:t>
            </a:r>
          </a:p>
          <a:p>
            <a:pPr marL="783439" lvl="1" indent="-335760">
              <a:lnSpc>
                <a:spcPct val="90000"/>
              </a:lnSpc>
              <a:buFont typeface="Arial" pitchFamily="34" charset="0"/>
              <a:buChar char="•"/>
              <a:defRPr/>
            </a:pPr>
            <a:r>
              <a:rPr lang="en-US" dirty="0">
                <a:cs typeface="Arial" pitchFamily="34" charset="0"/>
              </a:rPr>
              <a:t>Interactive</a:t>
            </a:r>
          </a:p>
          <a:p>
            <a:pPr lvl="2" eaLnBrk="1" hangingPunct="1">
              <a:lnSpc>
                <a:spcPct val="90000"/>
              </a:lnSpc>
              <a:defRPr/>
            </a:pPr>
            <a:r>
              <a:rPr lang="en-US" dirty="0">
                <a:cs typeface="Arial" pitchFamily="34" charset="0"/>
              </a:rPr>
              <a:t>Daily labs to promote networking and reinforce learning</a:t>
            </a:r>
          </a:p>
          <a:p>
            <a:pPr lvl="2" eaLnBrk="1" hangingPunct="1">
              <a:lnSpc>
                <a:spcPct val="90000"/>
              </a:lnSpc>
              <a:defRPr/>
            </a:pPr>
            <a:r>
              <a:rPr lang="en-US" dirty="0">
                <a:cs typeface="Arial" pitchFamily="34" charset="0"/>
              </a:rPr>
              <a:t>Forum with Senior Acquisition leader ensures content relevancy in light of current Acquisition issues</a:t>
            </a:r>
          </a:p>
        </p:txBody>
      </p:sp>
      <p:sp>
        <p:nvSpPr>
          <p:cNvPr id="4" name="Slide Number Placeholder 3"/>
          <p:cNvSpPr>
            <a:spLocks noGrp="1"/>
          </p:cNvSpPr>
          <p:nvPr>
            <p:ph type="sldNum" sz="quarter" idx="10"/>
          </p:nvPr>
        </p:nvSpPr>
        <p:spPr/>
        <p:txBody>
          <a:bodyPr/>
          <a:lstStyle/>
          <a:p>
            <a:pPr>
              <a:defRPr/>
            </a:pPr>
            <a:r>
              <a:rPr lang="en-US"/>
              <a:t> </a:t>
            </a:r>
            <a:r>
              <a:rPr lang="en-US" b="1"/>
              <a:t>-  </a:t>
            </a:r>
            <a:fld id="{8D127795-9D41-449D-B55B-05897D75DA0A}" type="slidenum">
              <a:rPr lang="en-US" b="1" smtClean="0"/>
              <a:pPr>
                <a:defRPr/>
              </a:pPr>
              <a:t>12</a:t>
            </a:fld>
            <a:endParaRPr lang="en-US" b="1"/>
          </a:p>
        </p:txBody>
      </p:sp>
    </p:spTree>
    <p:extLst>
      <p:ext uri="{BB962C8B-B14F-4D97-AF65-F5344CB8AC3E}">
        <p14:creationId xmlns:p14="http://schemas.microsoft.com/office/powerpoint/2010/main" val="8831284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pPr defTabSz="894559"/>
            <a:fld id="{A4F6E5DE-DD24-417B-BCEC-28FF064F9807}" type="slidenum">
              <a:rPr lang="en-US" smtClean="0">
                <a:solidFill>
                  <a:prstClr val="black"/>
                </a:solidFill>
                <a:cs typeface="Arial" pitchFamily="34" charset="0"/>
              </a:rPr>
              <a:pPr defTabSz="894559"/>
              <a:t>109</a:t>
            </a:fld>
            <a:endParaRPr lang="en-US">
              <a:solidFill>
                <a:prstClr val="black"/>
              </a:solidFill>
              <a:cs typeface="Arial" pitchFamily="34" charset="0"/>
            </a:endParaRPr>
          </a:p>
        </p:txBody>
      </p:sp>
      <p:sp>
        <p:nvSpPr>
          <p:cNvPr id="201731" name="Rectangle 2"/>
          <p:cNvSpPr>
            <a:spLocks noGrp="1" noRot="1" noChangeAspect="1" noChangeArrowheads="1" noTextEdit="1"/>
          </p:cNvSpPr>
          <p:nvPr>
            <p:ph type="sldImg"/>
          </p:nvPr>
        </p:nvSpPr>
        <p:spPr bwMode="auto">
          <a:xfrm>
            <a:off x="2017713" y="76200"/>
            <a:ext cx="2554287" cy="1916113"/>
          </a:xfrm>
          <a:noFill/>
          <a:ln>
            <a:solidFill>
              <a:srgbClr val="000000"/>
            </a:solidFill>
            <a:miter lim="800000"/>
            <a:headEnd/>
            <a:tailEnd/>
          </a:ln>
        </p:spPr>
      </p:sp>
      <p:sp>
        <p:nvSpPr>
          <p:cNvPr id="201732" name="Rectangle 3"/>
          <p:cNvSpPr>
            <a:spLocks noGrp="1" noChangeArrowheads="1"/>
          </p:cNvSpPr>
          <p:nvPr>
            <p:ph type="body" idx="1"/>
          </p:nvPr>
        </p:nvSpPr>
        <p:spPr>
          <a:xfrm>
            <a:off x="149836" y="2221168"/>
            <a:ext cx="6742626" cy="6969982"/>
          </a:xfrm>
          <a:noFill/>
          <a:ln/>
        </p:spPr>
        <p:txBody>
          <a:bodyPr lIns="89476" tIns="44738" rIns="89476" bIns="44738"/>
          <a:lstStyle/>
          <a:p>
            <a:r>
              <a:rPr lang="en-US" sz="1800" dirty="0"/>
              <a:t>CPI and SPI measure the ratio of costs and performance</a:t>
            </a:r>
          </a:p>
          <a:p>
            <a:endParaRPr lang="en-US" sz="1800" dirty="0"/>
          </a:p>
          <a:p>
            <a:r>
              <a:rPr lang="en-US" sz="1800" dirty="0"/>
              <a:t>CPI: is another ratio that compares the BCWP / ACWP.  If CPI is 1.0 then total project costs are exactly equal to the value of the deliverables.  Over 1.0 is excellent; less than 1.0 is bad.                                                               In this case 15/25 = .6  is VERY BAD.  It means that we are delivering only 60% of value compared to the costs.  Or we are about 40% over budget</a:t>
            </a:r>
          </a:p>
          <a:p>
            <a:endParaRPr lang="en-US" sz="1800" dirty="0"/>
          </a:p>
          <a:p>
            <a:r>
              <a:rPr lang="en-US" sz="1800" dirty="0"/>
              <a:t>SPI:  and we can do a similar thing for schedule by BCWP/ BCWS.  1.0 is perfect.  Less than 1.0 is bad.  In this case 15/20 = .75 is BAD.</a:t>
            </a:r>
          </a:p>
          <a:p>
            <a:r>
              <a:rPr lang="en-US" sz="1800" dirty="0"/>
              <a:t>It means that we  are about 25% behind schedule.</a:t>
            </a:r>
          </a:p>
          <a:p>
            <a:endParaRPr lang="en-US" sz="1800" dirty="0"/>
          </a:p>
          <a:p>
            <a:r>
              <a:rPr lang="en-US" sz="1800" dirty="0"/>
              <a:t>By comparison, the old fashioned, conventional, cost-based project accounting would tell you that our baseline was 20K to this point and our ACWP is 25K at this point…therefore we’re only 5K over budget; or only 20% over budget; or 80% on track…should be a “B” in high school.  You would have a false confidence even as your project was going down the tubes.   Measuring CPI and SPI is far more useful than simply having a “burn rate”.       </a:t>
            </a:r>
          </a:p>
        </p:txBody>
      </p:sp>
    </p:spTree>
    <p:extLst>
      <p:ext uri="{BB962C8B-B14F-4D97-AF65-F5344CB8AC3E}">
        <p14:creationId xmlns:p14="http://schemas.microsoft.com/office/powerpoint/2010/main" val="1288848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111</a:t>
            </a:fld>
            <a:endParaRPr lang="en-US">
              <a:solidFill>
                <a:prstClr val="black"/>
              </a:solidFill>
            </a:endParaRPr>
          </a:p>
        </p:txBody>
      </p:sp>
    </p:spTree>
    <p:extLst>
      <p:ext uri="{BB962C8B-B14F-4D97-AF65-F5344CB8AC3E}">
        <p14:creationId xmlns:p14="http://schemas.microsoft.com/office/powerpoint/2010/main" val="1445271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Rot="1" noChangeAspect="1" noChangeArrowheads="1" noTextEdit="1"/>
          </p:cNvSpPr>
          <p:nvPr>
            <p:ph type="sldImg"/>
          </p:nvPr>
        </p:nvSpPr>
        <p:spPr>
          <a:xfrm>
            <a:off x="1166813" y="688975"/>
            <a:ext cx="4527550" cy="3397250"/>
          </a:xfrm>
          <a:ln cap="flat"/>
        </p:spPr>
      </p:sp>
      <p:sp>
        <p:nvSpPr>
          <p:cNvPr id="329731" name="Rectangle 3"/>
          <p:cNvSpPr>
            <a:spLocks noGrp="1" noChangeArrowheads="1"/>
          </p:cNvSpPr>
          <p:nvPr>
            <p:ph type="body" idx="1"/>
          </p:nvPr>
        </p:nvSpPr>
        <p:spPr>
          <a:ln/>
        </p:spPr>
        <p:txBody>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38883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239838" y="269875"/>
            <a:ext cx="4795837" cy="3597275"/>
          </a:xfrm>
          <a:ln/>
        </p:spPr>
      </p:sp>
      <p:sp>
        <p:nvSpPr>
          <p:cNvPr id="43011" name="Rectangle 4"/>
          <p:cNvSpPr>
            <a:spLocks noGrp="1" noChangeArrowheads="1"/>
          </p:cNvSpPr>
          <p:nvPr>
            <p:ph type="body" idx="1"/>
          </p:nvPr>
        </p:nvSpPr>
        <p:spPr>
          <a:noFill/>
          <a:ln w="9525"/>
        </p:spPr>
        <p:txBody>
          <a:bodyPr/>
          <a:lstStyle/>
          <a:p>
            <a:r>
              <a:rPr lang="en-US" dirty="0"/>
              <a:t>DCMA – Defense Contract Management Agency</a:t>
            </a:r>
          </a:p>
          <a:p>
            <a:endParaRPr lang="en-US" dirty="0"/>
          </a:p>
          <a:p>
            <a:endParaRPr lang="en-US" dirty="0"/>
          </a:p>
        </p:txBody>
      </p:sp>
    </p:spTree>
    <p:extLst>
      <p:ext uri="{BB962C8B-B14F-4D97-AF65-F5344CB8AC3E}">
        <p14:creationId xmlns:p14="http://schemas.microsoft.com/office/powerpoint/2010/main" val="19949941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114</a:t>
            </a:fld>
            <a:endParaRPr lang="en-US">
              <a:solidFill>
                <a:prstClr val="black"/>
              </a:solidFill>
            </a:endParaRPr>
          </a:p>
        </p:txBody>
      </p:sp>
    </p:spTree>
    <p:extLst>
      <p:ext uri="{BB962C8B-B14F-4D97-AF65-F5344CB8AC3E}">
        <p14:creationId xmlns:p14="http://schemas.microsoft.com/office/powerpoint/2010/main" val="22806529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3885582" y="2"/>
            <a:ext cx="2972421" cy="457512"/>
          </a:xfrm>
          <a:prstGeom prst="rect">
            <a:avLst/>
          </a:prstGeom>
          <a:noFill/>
          <a:ln w="12700">
            <a:noFill/>
            <a:miter lim="800000"/>
            <a:headEnd/>
            <a:tailEnd/>
          </a:ln>
          <a:effectLst/>
        </p:spPr>
        <p:txBody>
          <a:bodyPr wrap="none" lIns="89790" tIns="44894" rIns="89790" bIns="44894" anchor="ctr"/>
          <a:lstStyle/>
          <a:p>
            <a:pPr eaLnBrk="0" fontAlgn="base" hangingPunct="0">
              <a:spcBef>
                <a:spcPct val="0"/>
              </a:spcBef>
              <a:spcAft>
                <a:spcPct val="0"/>
              </a:spcAft>
            </a:pPr>
            <a:endParaRPr lang="en-US" sz="1600" dirty="0">
              <a:solidFill>
                <a:prstClr val="black"/>
              </a:solidFill>
              <a:latin typeface="Arial" charset="0"/>
            </a:endParaRPr>
          </a:p>
        </p:txBody>
      </p:sp>
      <p:sp>
        <p:nvSpPr>
          <p:cNvPr id="168963" name="Rectangle 3"/>
          <p:cNvSpPr>
            <a:spLocks noChangeArrowheads="1"/>
          </p:cNvSpPr>
          <p:nvPr/>
        </p:nvSpPr>
        <p:spPr bwMode="auto">
          <a:xfrm>
            <a:off x="3885582" y="8684928"/>
            <a:ext cx="2972421" cy="459073"/>
          </a:xfrm>
          <a:prstGeom prst="rect">
            <a:avLst/>
          </a:prstGeom>
          <a:noFill/>
          <a:ln w="12700">
            <a:noFill/>
            <a:miter lim="800000"/>
            <a:headEnd/>
            <a:tailEnd/>
          </a:ln>
          <a:effectLst/>
        </p:spPr>
        <p:txBody>
          <a:bodyPr lIns="90543" tIns="44478" rIns="90543" bIns="44478" anchor="b"/>
          <a:lstStyle/>
          <a:p>
            <a:pPr algn="r" defTabSz="915045"/>
            <a:r>
              <a:rPr lang="en-US" sz="1200" dirty="0">
                <a:solidFill>
                  <a:prstClr val="black"/>
                </a:solidFill>
              </a:rPr>
              <a:t>4</a:t>
            </a:r>
          </a:p>
        </p:txBody>
      </p:sp>
      <p:sp>
        <p:nvSpPr>
          <p:cNvPr id="168964" name="Rectangle 4"/>
          <p:cNvSpPr>
            <a:spLocks noChangeArrowheads="1"/>
          </p:cNvSpPr>
          <p:nvPr/>
        </p:nvSpPr>
        <p:spPr bwMode="auto">
          <a:xfrm>
            <a:off x="3" y="8684928"/>
            <a:ext cx="2972421" cy="459073"/>
          </a:xfrm>
          <a:prstGeom prst="rect">
            <a:avLst/>
          </a:prstGeom>
          <a:noFill/>
          <a:ln w="12700">
            <a:noFill/>
            <a:miter lim="800000"/>
            <a:headEnd/>
            <a:tailEnd/>
          </a:ln>
          <a:effectLst/>
        </p:spPr>
        <p:txBody>
          <a:bodyPr wrap="none" lIns="89790" tIns="44894" rIns="89790" bIns="44894" anchor="ctr"/>
          <a:lstStyle/>
          <a:p>
            <a:pPr eaLnBrk="0" fontAlgn="base" hangingPunct="0">
              <a:spcBef>
                <a:spcPct val="0"/>
              </a:spcBef>
              <a:spcAft>
                <a:spcPct val="0"/>
              </a:spcAft>
            </a:pPr>
            <a:endParaRPr lang="en-US" sz="1600" dirty="0">
              <a:solidFill>
                <a:prstClr val="black"/>
              </a:solidFill>
              <a:latin typeface="Arial" charset="0"/>
            </a:endParaRPr>
          </a:p>
        </p:txBody>
      </p:sp>
      <p:sp>
        <p:nvSpPr>
          <p:cNvPr id="168965" name="Rectangle 5"/>
          <p:cNvSpPr>
            <a:spLocks noChangeArrowheads="1"/>
          </p:cNvSpPr>
          <p:nvPr/>
        </p:nvSpPr>
        <p:spPr bwMode="auto">
          <a:xfrm>
            <a:off x="3" y="2"/>
            <a:ext cx="2972421" cy="457512"/>
          </a:xfrm>
          <a:prstGeom prst="rect">
            <a:avLst/>
          </a:prstGeom>
          <a:noFill/>
          <a:ln w="12700">
            <a:noFill/>
            <a:miter lim="800000"/>
            <a:headEnd/>
            <a:tailEnd/>
          </a:ln>
          <a:effectLst/>
        </p:spPr>
        <p:txBody>
          <a:bodyPr wrap="none" lIns="89790" tIns="44894" rIns="89790" bIns="44894" anchor="ctr"/>
          <a:lstStyle/>
          <a:p>
            <a:pPr eaLnBrk="0" fontAlgn="base" hangingPunct="0">
              <a:spcBef>
                <a:spcPct val="0"/>
              </a:spcBef>
              <a:spcAft>
                <a:spcPct val="0"/>
              </a:spcAft>
            </a:pPr>
            <a:endParaRPr lang="en-US" sz="1600" dirty="0">
              <a:solidFill>
                <a:prstClr val="black"/>
              </a:solidFill>
              <a:latin typeface="Arial" charset="0"/>
            </a:endParaRPr>
          </a:p>
        </p:txBody>
      </p:sp>
      <p:sp>
        <p:nvSpPr>
          <p:cNvPr id="168966" name="Rectangle 6"/>
          <p:cNvSpPr>
            <a:spLocks noGrp="1" noRot="1" noChangeAspect="1" noChangeArrowheads="1" noTextEdit="1"/>
          </p:cNvSpPr>
          <p:nvPr>
            <p:ph type="sldImg"/>
          </p:nvPr>
        </p:nvSpPr>
        <p:spPr>
          <a:xfrm>
            <a:off x="1239838" y="269875"/>
            <a:ext cx="4795837" cy="3597275"/>
          </a:xfrm>
          <a:ln cap="flat"/>
        </p:spPr>
      </p:sp>
      <p:sp>
        <p:nvSpPr>
          <p:cNvPr id="168967" name="Rectangle 7"/>
          <p:cNvSpPr>
            <a:spLocks noGrp="1" noChangeArrowheads="1"/>
          </p:cNvSpPr>
          <p:nvPr>
            <p:ph type="body" idx="1"/>
          </p:nvPr>
        </p:nvSpPr>
        <p:spPr>
          <a:ln/>
        </p:spPr>
        <p:txBody>
          <a:bodyPr/>
          <a:lstStyle/>
          <a:p>
            <a:endParaRPr lang="en-US" dirty="0"/>
          </a:p>
        </p:txBody>
      </p:sp>
    </p:spTree>
    <p:extLst>
      <p:ext uri="{BB962C8B-B14F-4D97-AF65-F5344CB8AC3E}">
        <p14:creationId xmlns:p14="http://schemas.microsoft.com/office/powerpoint/2010/main" val="7127445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67B8B8-FDB9-4424-9E88-F9E837912F82}"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3909029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67B8B8-FDB9-4424-9E88-F9E837912F82}"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41208502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886201" y="1"/>
            <a:ext cx="2971801" cy="457513"/>
          </a:xfrm>
          <a:prstGeom prst="rect">
            <a:avLst/>
          </a:prstGeom>
          <a:noFill/>
          <a:ln w="12700">
            <a:noFill/>
            <a:miter lim="800000"/>
            <a:headEnd/>
            <a:tailEnd/>
          </a:ln>
        </p:spPr>
        <p:txBody>
          <a:bodyPr wrap="none" lIns="91416" tIns="45708" rIns="91416" bIns="45708" anchor="ctr"/>
          <a:lstStyle/>
          <a:p>
            <a:pPr eaLnBrk="0" fontAlgn="base" hangingPunct="0">
              <a:spcBef>
                <a:spcPct val="0"/>
              </a:spcBef>
              <a:spcAft>
                <a:spcPct val="0"/>
              </a:spcAft>
            </a:pPr>
            <a:endParaRPr lang="en-US" sz="1600">
              <a:solidFill>
                <a:prstClr val="black"/>
              </a:solidFill>
              <a:latin typeface="Arial" charset="0"/>
            </a:endParaRPr>
          </a:p>
        </p:txBody>
      </p:sp>
      <p:sp>
        <p:nvSpPr>
          <p:cNvPr id="70659" name="Rectangle 3"/>
          <p:cNvSpPr>
            <a:spLocks noChangeArrowheads="1"/>
          </p:cNvSpPr>
          <p:nvPr/>
        </p:nvSpPr>
        <p:spPr bwMode="auto">
          <a:xfrm>
            <a:off x="3886201" y="8686490"/>
            <a:ext cx="2971801" cy="457512"/>
          </a:xfrm>
          <a:prstGeom prst="rect">
            <a:avLst/>
          </a:prstGeom>
          <a:noFill/>
          <a:ln w="12700">
            <a:noFill/>
            <a:miter lim="800000"/>
            <a:headEnd/>
            <a:tailEnd/>
          </a:ln>
        </p:spPr>
        <p:txBody>
          <a:bodyPr lIns="90465" tIns="44440" rIns="90465" bIns="44440" anchor="b"/>
          <a:lstStyle/>
          <a:p>
            <a:pPr algn="r" eaLnBrk="0" fontAlgn="base" hangingPunct="0">
              <a:spcBef>
                <a:spcPct val="0"/>
              </a:spcBef>
              <a:spcAft>
                <a:spcPct val="0"/>
              </a:spcAft>
            </a:pPr>
            <a:r>
              <a:rPr lang="en-US" sz="1200" dirty="0">
                <a:solidFill>
                  <a:prstClr val="black"/>
                </a:solidFill>
                <a:latin typeface="Arial" charset="0"/>
              </a:rPr>
              <a:t>6</a:t>
            </a:r>
          </a:p>
        </p:txBody>
      </p:sp>
      <p:sp>
        <p:nvSpPr>
          <p:cNvPr id="70660" name="Rectangle 4"/>
          <p:cNvSpPr>
            <a:spLocks noChangeArrowheads="1"/>
          </p:cNvSpPr>
          <p:nvPr/>
        </p:nvSpPr>
        <p:spPr bwMode="auto">
          <a:xfrm>
            <a:off x="2" y="8686490"/>
            <a:ext cx="2971801" cy="457512"/>
          </a:xfrm>
          <a:prstGeom prst="rect">
            <a:avLst/>
          </a:prstGeom>
          <a:noFill/>
          <a:ln w="12700">
            <a:noFill/>
            <a:miter lim="800000"/>
            <a:headEnd/>
            <a:tailEnd/>
          </a:ln>
        </p:spPr>
        <p:txBody>
          <a:bodyPr wrap="none" lIns="91416" tIns="45708" rIns="91416" bIns="45708" anchor="ctr"/>
          <a:lstStyle/>
          <a:p>
            <a:pPr eaLnBrk="0" fontAlgn="base" hangingPunct="0">
              <a:spcBef>
                <a:spcPct val="0"/>
              </a:spcBef>
              <a:spcAft>
                <a:spcPct val="0"/>
              </a:spcAft>
            </a:pPr>
            <a:endParaRPr lang="en-US" sz="1600">
              <a:solidFill>
                <a:prstClr val="black"/>
              </a:solidFill>
              <a:latin typeface="Arial" charset="0"/>
            </a:endParaRPr>
          </a:p>
        </p:txBody>
      </p:sp>
      <p:sp>
        <p:nvSpPr>
          <p:cNvPr id="70661" name="Rectangle 5"/>
          <p:cNvSpPr>
            <a:spLocks noChangeArrowheads="1"/>
          </p:cNvSpPr>
          <p:nvPr/>
        </p:nvSpPr>
        <p:spPr bwMode="auto">
          <a:xfrm>
            <a:off x="2" y="1"/>
            <a:ext cx="2971801" cy="457513"/>
          </a:xfrm>
          <a:prstGeom prst="rect">
            <a:avLst/>
          </a:prstGeom>
          <a:noFill/>
          <a:ln w="12700">
            <a:noFill/>
            <a:miter lim="800000"/>
            <a:headEnd/>
            <a:tailEnd/>
          </a:ln>
        </p:spPr>
        <p:txBody>
          <a:bodyPr wrap="none" lIns="91416" tIns="45708" rIns="91416" bIns="45708" anchor="ctr"/>
          <a:lstStyle/>
          <a:p>
            <a:pPr eaLnBrk="0" fontAlgn="base" hangingPunct="0">
              <a:spcBef>
                <a:spcPct val="0"/>
              </a:spcBef>
              <a:spcAft>
                <a:spcPct val="0"/>
              </a:spcAft>
            </a:pPr>
            <a:endParaRPr lang="en-US" sz="1600">
              <a:solidFill>
                <a:prstClr val="black"/>
              </a:solidFill>
              <a:latin typeface="Arial" charset="0"/>
            </a:endParaRPr>
          </a:p>
        </p:txBody>
      </p:sp>
      <p:sp>
        <p:nvSpPr>
          <p:cNvPr id="70662" name="Rectangle 6"/>
          <p:cNvSpPr>
            <a:spLocks noGrp="1" noRot="1" noChangeAspect="1" noChangeArrowheads="1" noTextEdit="1"/>
          </p:cNvSpPr>
          <p:nvPr>
            <p:ph type="sldImg"/>
          </p:nvPr>
        </p:nvSpPr>
        <p:spPr>
          <a:xfrm>
            <a:off x="1239838" y="269875"/>
            <a:ext cx="4795837" cy="3597275"/>
          </a:xfrm>
          <a:ln cap="flat"/>
        </p:spPr>
      </p:sp>
      <p:sp>
        <p:nvSpPr>
          <p:cNvPr id="70663"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512909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886201" y="1"/>
            <a:ext cx="2971801" cy="457513"/>
          </a:xfrm>
          <a:prstGeom prst="rect">
            <a:avLst/>
          </a:prstGeom>
          <a:noFill/>
          <a:ln w="12700">
            <a:noFill/>
            <a:miter lim="800000"/>
            <a:headEnd/>
            <a:tailEnd/>
          </a:ln>
        </p:spPr>
        <p:txBody>
          <a:bodyPr wrap="none" lIns="91416" tIns="45708" rIns="91416" bIns="45708" anchor="ctr"/>
          <a:lstStyle/>
          <a:p>
            <a:pPr eaLnBrk="0" fontAlgn="base" hangingPunct="0">
              <a:spcBef>
                <a:spcPct val="0"/>
              </a:spcBef>
              <a:spcAft>
                <a:spcPct val="0"/>
              </a:spcAft>
            </a:pPr>
            <a:endParaRPr lang="en-US" sz="1600">
              <a:solidFill>
                <a:prstClr val="black"/>
              </a:solidFill>
              <a:latin typeface="Arial" charset="0"/>
            </a:endParaRPr>
          </a:p>
        </p:txBody>
      </p:sp>
      <p:sp>
        <p:nvSpPr>
          <p:cNvPr id="73731" name="Rectangle 3"/>
          <p:cNvSpPr>
            <a:spLocks noChangeArrowheads="1"/>
          </p:cNvSpPr>
          <p:nvPr/>
        </p:nvSpPr>
        <p:spPr bwMode="auto">
          <a:xfrm>
            <a:off x="3886201" y="8686490"/>
            <a:ext cx="2971801" cy="457512"/>
          </a:xfrm>
          <a:prstGeom prst="rect">
            <a:avLst/>
          </a:prstGeom>
          <a:noFill/>
          <a:ln w="12700">
            <a:noFill/>
            <a:miter lim="800000"/>
            <a:headEnd/>
            <a:tailEnd/>
          </a:ln>
        </p:spPr>
        <p:txBody>
          <a:bodyPr lIns="90465" tIns="44440" rIns="90465" bIns="44440" anchor="b"/>
          <a:lstStyle/>
          <a:p>
            <a:pPr algn="r" eaLnBrk="0" fontAlgn="base" hangingPunct="0">
              <a:spcBef>
                <a:spcPct val="0"/>
              </a:spcBef>
              <a:spcAft>
                <a:spcPct val="0"/>
              </a:spcAft>
            </a:pPr>
            <a:r>
              <a:rPr lang="en-US" sz="1200" dirty="0">
                <a:solidFill>
                  <a:prstClr val="black"/>
                </a:solidFill>
                <a:latin typeface="Arial" charset="0"/>
              </a:rPr>
              <a:t>9</a:t>
            </a:r>
          </a:p>
        </p:txBody>
      </p:sp>
      <p:sp>
        <p:nvSpPr>
          <p:cNvPr id="73732" name="Rectangle 4"/>
          <p:cNvSpPr>
            <a:spLocks noChangeArrowheads="1"/>
          </p:cNvSpPr>
          <p:nvPr/>
        </p:nvSpPr>
        <p:spPr bwMode="auto">
          <a:xfrm>
            <a:off x="2" y="8686490"/>
            <a:ext cx="2971801" cy="457512"/>
          </a:xfrm>
          <a:prstGeom prst="rect">
            <a:avLst/>
          </a:prstGeom>
          <a:noFill/>
          <a:ln w="12700">
            <a:noFill/>
            <a:miter lim="800000"/>
            <a:headEnd/>
            <a:tailEnd/>
          </a:ln>
        </p:spPr>
        <p:txBody>
          <a:bodyPr wrap="none" lIns="91416" tIns="45708" rIns="91416" bIns="45708" anchor="ctr"/>
          <a:lstStyle/>
          <a:p>
            <a:pPr eaLnBrk="0" fontAlgn="base" hangingPunct="0">
              <a:spcBef>
                <a:spcPct val="0"/>
              </a:spcBef>
              <a:spcAft>
                <a:spcPct val="0"/>
              </a:spcAft>
            </a:pPr>
            <a:endParaRPr lang="en-US" sz="1600">
              <a:solidFill>
                <a:prstClr val="black"/>
              </a:solidFill>
              <a:latin typeface="Arial" charset="0"/>
            </a:endParaRPr>
          </a:p>
        </p:txBody>
      </p:sp>
      <p:sp>
        <p:nvSpPr>
          <p:cNvPr id="73733" name="Rectangle 5"/>
          <p:cNvSpPr>
            <a:spLocks noChangeArrowheads="1"/>
          </p:cNvSpPr>
          <p:nvPr/>
        </p:nvSpPr>
        <p:spPr bwMode="auto">
          <a:xfrm>
            <a:off x="2" y="1"/>
            <a:ext cx="2971801" cy="457513"/>
          </a:xfrm>
          <a:prstGeom prst="rect">
            <a:avLst/>
          </a:prstGeom>
          <a:noFill/>
          <a:ln w="12700">
            <a:noFill/>
            <a:miter lim="800000"/>
            <a:headEnd/>
            <a:tailEnd/>
          </a:ln>
        </p:spPr>
        <p:txBody>
          <a:bodyPr wrap="none" lIns="91416" tIns="45708" rIns="91416" bIns="45708" anchor="ctr"/>
          <a:lstStyle/>
          <a:p>
            <a:pPr eaLnBrk="0" fontAlgn="base" hangingPunct="0">
              <a:spcBef>
                <a:spcPct val="0"/>
              </a:spcBef>
              <a:spcAft>
                <a:spcPct val="0"/>
              </a:spcAft>
            </a:pPr>
            <a:endParaRPr lang="en-US" sz="1600">
              <a:solidFill>
                <a:prstClr val="black"/>
              </a:solidFill>
              <a:latin typeface="Arial" charset="0"/>
            </a:endParaRPr>
          </a:p>
        </p:txBody>
      </p:sp>
      <p:sp>
        <p:nvSpPr>
          <p:cNvPr id="73734" name="Rectangle 6"/>
          <p:cNvSpPr>
            <a:spLocks noGrp="1" noRot="1" noChangeAspect="1" noChangeArrowheads="1" noTextEdit="1"/>
          </p:cNvSpPr>
          <p:nvPr>
            <p:ph type="sldImg"/>
          </p:nvPr>
        </p:nvSpPr>
        <p:spPr>
          <a:xfrm>
            <a:off x="1239838" y="269875"/>
            <a:ext cx="4795837" cy="3597275"/>
          </a:xfrm>
          <a:ln cap="flat"/>
        </p:spPr>
      </p:sp>
      <p:sp>
        <p:nvSpPr>
          <p:cNvPr id="73735"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12626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13204BD-C78B-4F8D-A3FC-3E21D2EAE358}" type="slidenum">
              <a:rPr lang="en-US" smtClean="0"/>
              <a:pPr>
                <a:defRPr/>
              </a:pPr>
              <a:t>14</a:t>
            </a:fld>
            <a:endParaRPr lang="en-US" dirty="0"/>
          </a:p>
        </p:txBody>
      </p:sp>
    </p:spTree>
    <p:extLst>
      <p:ext uri="{BB962C8B-B14F-4D97-AF65-F5344CB8AC3E}">
        <p14:creationId xmlns:p14="http://schemas.microsoft.com/office/powerpoint/2010/main" val="25064535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239838" y="269875"/>
            <a:ext cx="4795837" cy="3597275"/>
          </a:xfrm>
          <a:ln/>
        </p:spPr>
      </p:sp>
      <p:sp>
        <p:nvSpPr>
          <p:cNvPr id="66563" name="Rectangle 4"/>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3839249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239838" y="269875"/>
            <a:ext cx="4795837" cy="3597275"/>
          </a:xfrm>
          <a:ln/>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580390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123</a:t>
            </a:fld>
            <a:endParaRPr lang="en-US">
              <a:solidFill>
                <a:prstClr val="black"/>
              </a:solidFill>
            </a:endParaRPr>
          </a:p>
        </p:txBody>
      </p:sp>
    </p:spTree>
    <p:extLst>
      <p:ext uri="{BB962C8B-B14F-4D97-AF65-F5344CB8AC3E}">
        <p14:creationId xmlns:p14="http://schemas.microsoft.com/office/powerpoint/2010/main" val="31697312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124</a:t>
            </a:fld>
            <a:endParaRPr lang="en-US">
              <a:solidFill>
                <a:prstClr val="black"/>
              </a:solidFill>
            </a:endParaRPr>
          </a:p>
        </p:txBody>
      </p:sp>
    </p:spTree>
    <p:extLst>
      <p:ext uri="{BB962C8B-B14F-4D97-AF65-F5344CB8AC3E}">
        <p14:creationId xmlns:p14="http://schemas.microsoft.com/office/powerpoint/2010/main" val="5670207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125</a:t>
            </a:fld>
            <a:endParaRPr lang="en-US">
              <a:solidFill>
                <a:prstClr val="black"/>
              </a:solidFill>
            </a:endParaRPr>
          </a:p>
        </p:txBody>
      </p:sp>
    </p:spTree>
    <p:extLst>
      <p:ext uri="{BB962C8B-B14F-4D97-AF65-F5344CB8AC3E}">
        <p14:creationId xmlns:p14="http://schemas.microsoft.com/office/powerpoint/2010/main" val="41271567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126</a:t>
            </a:fld>
            <a:endParaRPr lang="en-US">
              <a:solidFill>
                <a:prstClr val="black"/>
              </a:solidFill>
            </a:endParaRPr>
          </a:p>
        </p:txBody>
      </p:sp>
    </p:spTree>
    <p:extLst>
      <p:ext uri="{BB962C8B-B14F-4D97-AF65-F5344CB8AC3E}">
        <p14:creationId xmlns:p14="http://schemas.microsoft.com/office/powerpoint/2010/main" val="6741456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127</a:t>
            </a:fld>
            <a:endParaRPr lang="en-US">
              <a:solidFill>
                <a:prstClr val="black"/>
              </a:solidFill>
            </a:endParaRPr>
          </a:p>
        </p:txBody>
      </p:sp>
    </p:spTree>
    <p:extLst>
      <p:ext uri="{BB962C8B-B14F-4D97-AF65-F5344CB8AC3E}">
        <p14:creationId xmlns:p14="http://schemas.microsoft.com/office/powerpoint/2010/main" val="35923359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269875"/>
            <a:ext cx="4795837" cy="3597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B33936-049A-4412-9509-751AFA709D78}" type="slidenum">
              <a:rPr lang="en-US" smtClean="0">
                <a:solidFill>
                  <a:prstClr val="black"/>
                </a:solidFill>
              </a:rPr>
              <a:pPr>
                <a:defRPr/>
              </a:pPr>
              <a:t>128</a:t>
            </a:fld>
            <a:endParaRPr lang="en-US">
              <a:solidFill>
                <a:prstClr val="black"/>
              </a:solidFill>
            </a:endParaRPr>
          </a:p>
        </p:txBody>
      </p:sp>
    </p:spTree>
    <p:extLst>
      <p:ext uri="{BB962C8B-B14F-4D97-AF65-F5344CB8AC3E}">
        <p14:creationId xmlns:p14="http://schemas.microsoft.com/office/powerpoint/2010/main" val="11402867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Grp="1" noChangeArrowheads="1"/>
          </p:cNvSpPr>
          <p:nvPr>
            <p:ph type="sldNum" sz="quarter" idx="5"/>
          </p:nvPr>
        </p:nvSpPr>
        <p:spPr>
          <a:noFill/>
        </p:spPr>
        <p:txBody>
          <a:bodyPr/>
          <a:lstStyle/>
          <a:p>
            <a:fld id="{2885DF14-5699-4EF3-BAA4-6ACEFF32FF54}" type="slidenum">
              <a:rPr lang="en-US" smtClean="0">
                <a:solidFill>
                  <a:prstClr val="black"/>
                </a:solidFill>
              </a:rPr>
              <a:pPr/>
              <a:t>131</a:t>
            </a:fld>
            <a:endParaRPr lang="en-US" dirty="0">
              <a:solidFill>
                <a:prstClr val="black"/>
              </a:solidFill>
            </a:endParaRPr>
          </a:p>
        </p:txBody>
      </p:sp>
      <p:sp>
        <p:nvSpPr>
          <p:cNvPr id="126979" name="Rectangle 2"/>
          <p:cNvSpPr>
            <a:spLocks noGrp="1" noRot="1" noChangeAspect="1" noChangeArrowheads="1" noTextEdit="1"/>
          </p:cNvSpPr>
          <p:nvPr>
            <p:ph type="sldImg"/>
          </p:nvPr>
        </p:nvSpPr>
        <p:spPr>
          <a:ln/>
        </p:spPr>
      </p:sp>
      <p:sp>
        <p:nvSpPr>
          <p:cNvPr id="5" name="Notes Placeholder 4"/>
          <p:cNvSpPr>
            <a:spLocks noGrp="1"/>
          </p:cNvSpPr>
          <p:nvPr>
            <p:ph type="body" sz="quarter" idx="10"/>
          </p:nvPr>
        </p:nvSpPr>
        <p:spPr/>
        <p:txBody>
          <a:bodyPr>
            <a:normAutofit/>
          </a:bodyPr>
          <a:lstStyle/>
          <a:p>
            <a:endParaRPr lang="en-US"/>
          </a:p>
        </p:txBody>
      </p:sp>
    </p:spTree>
    <p:extLst>
      <p:ext uri="{BB962C8B-B14F-4D97-AF65-F5344CB8AC3E}">
        <p14:creationId xmlns:p14="http://schemas.microsoft.com/office/powerpoint/2010/main" val="37152067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68227018-590C-4B33-89BC-D4549EE14E0C}" type="slidenum">
              <a:rPr lang="en-US" smtClean="0">
                <a:solidFill>
                  <a:prstClr val="black"/>
                </a:solidFill>
              </a:rPr>
              <a:pPr>
                <a:defRPr/>
              </a:pPr>
              <a:t>132</a:t>
            </a:fld>
            <a:endParaRPr lang="en-US" dirty="0">
              <a:solidFill>
                <a:prstClr val="black"/>
              </a:solidFill>
            </a:endParaRPr>
          </a:p>
        </p:txBody>
      </p:sp>
      <p:sp>
        <p:nvSpPr>
          <p:cNvPr id="5" name="Notes Placeholder 4"/>
          <p:cNvSpPr>
            <a:spLocks noGrp="1"/>
          </p:cNvSpPr>
          <p:nvPr>
            <p:ph type="body" sz="quarter" idx="11"/>
          </p:nvPr>
        </p:nvSpPr>
        <p:spPr/>
        <p:txBody>
          <a:bodyPr>
            <a:normAutofit/>
          </a:bodyPr>
          <a:lstStyle/>
          <a:p>
            <a:endParaRPr lang="en-US"/>
          </a:p>
        </p:txBody>
      </p:sp>
    </p:spTree>
    <p:extLst>
      <p:ext uri="{BB962C8B-B14F-4D97-AF65-F5344CB8AC3E}">
        <p14:creationId xmlns:p14="http://schemas.microsoft.com/office/powerpoint/2010/main" val="352704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cid:image007.png@01CC995E.90FA9AA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7543800" cy="1143000"/>
          </a:xfrm>
          <a:prstGeom prst="rect">
            <a:avLst/>
          </a:prstGeom>
        </p:spPr>
        <p:txBody>
          <a:bodyPr/>
          <a:lstStyle>
            <a:lvl1pPr>
              <a:defRPr>
                <a:solidFill>
                  <a:schemeClr val="bg1"/>
                </a:solidFill>
              </a:defRPr>
            </a:lvl1pPr>
          </a:lstStyle>
          <a:p>
            <a:r>
              <a:rPr lang="en-US"/>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5" name="Content Placeholder 9"/>
          <p:cNvSpPr>
            <a:spLocks noGrp="1"/>
          </p:cNvSpPr>
          <p:nvPr>
            <p:ph sz="quarter" idx="13"/>
          </p:nvPr>
        </p:nvSpPr>
        <p:spPr>
          <a:xfrm>
            <a:off x="914400" y="2133600"/>
            <a:ext cx="7315200" cy="3474720"/>
          </a:xfrm>
        </p:spPr>
        <p:txBody>
          <a:bodyPr/>
          <a:lstStyle>
            <a:lvl1pPr marL="346075" indent="-346075">
              <a:buClrTx/>
              <a:buSzPct val="100000"/>
              <a:buFont typeface="Wingdings" pitchFamily="2" charset="2"/>
              <a:buChar char="«"/>
              <a:defRPr>
                <a:latin typeface="Arial" pitchFamily="34" charset="0"/>
                <a:cs typeface="Arial" pitchFamily="34" charset="0"/>
              </a:defRPr>
            </a:lvl1pPr>
            <a:lvl2pPr marL="682625" indent="-317500">
              <a:buClrTx/>
              <a:buSzPct val="100000"/>
              <a:buFont typeface="Wingdings" pitchFamily="2" charset="2"/>
              <a:buChar char="§"/>
              <a:tabLst>
                <a:tab pos="682625" algn="l"/>
              </a:tabLst>
              <a:defRPr>
                <a:latin typeface="Arial" pitchFamily="34" charset="0"/>
                <a:cs typeface="Arial" pitchFamily="34" charset="0"/>
              </a:defRPr>
            </a:lvl2pPr>
            <a:lvl3pPr marL="1030288" indent="-347663">
              <a:buClrTx/>
              <a:buSzPct val="100000"/>
              <a:buFont typeface="Wingdings" pitchFamily="2" charset="2"/>
              <a:buChar char=""/>
              <a:defRPr>
                <a:latin typeface="Arial" pitchFamily="34" charset="0"/>
                <a:cs typeface="Arial" pitchFamily="34" charset="0"/>
              </a:defRPr>
            </a:lvl3pPr>
            <a:lvl4pPr marL="1376363" indent="-346075">
              <a:buClrTx/>
              <a:buSzPct val="100000"/>
              <a:buFont typeface="Wingdings 2" pitchFamily="18" charset="2"/>
              <a:buChar char=""/>
              <a:tabLst>
                <a:tab pos="1376363" algn="l"/>
              </a:tabLst>
              <a:defRPr>
                <a:latin typeface="Arial" pitchFamily="34" charset="0"/>
                <a:cs typeface="Arial" pitchFamily="34" charset="0"/>
              </a:defRPr>
            </a:lvl4pPr>
            <a:lvl5pPr marL="1712913" indent="-336550">
              <a:buClrTx/>
              <a:buSzPct val="100000"/>
              <a:buFont typeface="Wingdings" pitchFamily="2" charset="2"/>
              <a:buChar char="þ"/>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650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CA" dirty="0"/>
          </a:p>
        </p:txBody>
      </p:sp>
    </p:spTree>
    <p:extLst>
      <p:ext uri="{BB962C8B-B14F-4D97-AF65-F5344CB8AC3E}">
        <p14:creationId xmlns:p14="http://schemas.microsoft.com/office/powerpoint/2010/main" val="387963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endParaRPr lang="en-CA" dirty="0"/>
          </a:p>
        </p:txBody>
      </p:sp>
    </p:spTree>
    <p:extLst>
      <p:ext uri="{BB962C8B-B14F-4D97-AF65-F5344CB8AC3E}">
        <p14:creationId xmlns:p14="http://schemas.microsoft.com/office/powerpoint/2010/main" val="2929376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E985CFF-6E3B-498D-B6E0-598C4EFF527F}" type="datetimeFigureOut">
              <a:rPr lang="en-US" smtClean="0"/>
              <a:t>1/31/2017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D145BB-F4BF-47FE-A7A5-E1B2194B8E74}" type="slidenum">
              <a:rPr lang="en-US" smtClean="0"/>
              <a:t>‹#›</a:t>
            </a:fld>
            <a:endParaRPr lang="en-US"/>
          </a:p>
        </p:txBody>
      </p:sp>
    </p:spTree>
    <p:extLst>
      <p:ext uri="{BB962C8B-B14F-4D97-AF65-F5344CB8AC3E}">
        <p14:creationId xmlns:p14="http://schemas.microsoft.com/office/powerpoint/2010/main" val="3890708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8A189C6-4E92-4C9A-92AE-D149E815CC28}" type="datetimeFigureOut">
              <a:rPr lang="en-US" smtClean="0"/>
              <a:t>1/31/2017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C95EDD5-9F70-413E-ABAF-645D9EF0A4CB}" type="slidenum">
              <a:rPr lang="en-US" smtClean="0"/>
              <a:t>‹#›</a:t>
            </a:fld>
            <a:endParaRPr lang="en-US"/>
          </a:p>
        </p:txBody>
      </p:sp>
    </p:spTree>
    <p:extLst>
      <p:ext uri="{BB962C8B-B14F-4D97-AF65-F5344CB8AC3E}">
        <p14:creationId xmlns:p14="http://schemas.microsoft.com/office/powerpoint/2010/main" val="2072023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39" indent="0" algn="ctr">
              <a:buNone/>
              <a:defRPr>
                <a:solidFill>
                  <a:schemeClr val="tx1">
                    <a:tint val="75000"/>
                  </a:schemeClr>
                </a:solidFill>
              </a:defRPr>
            </a:lvl2pPr>
            <a:lvl3pPr marL="914079" indent="0" algn="ctr">
              <a:buNone/>
              <a:defRPr>
                <a:solidFill>
                  <a:schemeClr val="tx1">
                    <a:tint val="75000"/>
                  </a:schemeClr>
                </a:solidFill>
              </a:defRPr>
            </a:lvl3pPr>
            <a:lvl4pPr marL="1371119" indent="0" algn="ctr">
              <a:buNone/>
              <a:defRPr>
                <a:solidFill>
                  <a:schemeClr val="tx1">
                    <a:tint val="75000"/>
                  </a:schemeClr>
                </a:solidFill>
              </a:defRPr>
            </a:lvl4pPr>
            <a:lvl5pPr marL="1828159" indent="0" algn="ctr">
              <a:buNone/>
              <a:defRPr>
                <a:solidFill>
                  <a:schemeClr val="tx1">
                    <a:tint val="75000"/>
                  </a:schemeClr>
                </a:solidFill>
              </a:defRPr>
            </a:lvl5pPr>
            <a:lvl6pPr marL="2285199" indent="0" algn="ctr">
              <a:buNone/>
              <a:defRPr>
                <a:solidFill>
                  <a:schemeClr val="tx1">
                    <a:tint val="75000"/>
                  </a:schemeClr>
                </a:solidFill>
              </a:defRPr>
            </a:lvl6pPr>
            <a:lvl7pPr marL="2742237" indent="0" algn="ctr">
              <a:buNone/>
              <a:defRPr>
                <a:solidFill>
                  <a:schemeClr val="tx1">
                    <a:tint val="75000"/>
                  </a:schemeClr>
                </a:solidFill>
              </a:defRPr>
            </a:lvl7pPr>
            <a:lvl8pPr marL="3199278" indent="0" algn="ctr">
              <a:buNone/>
              <a:defRPr>
                <a:solidFill>
                  <a:schemeClr val="tx1">
                    <a:tint val="75000"/>
                  </a:schemeClr>
                </a:solidFill>
              </a:defRPr>
            </a:lvl8pPr>
            <a:lvl9pPr marL="365631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172200" y="6154738"/>
            <a:ext cx="2133600" cy="365125"/>
          </a:xfrm>
          <a:prstGeom prst="rect">
            <a:avLst/>
          </a:prstGeom>
        </p:spPr>
        <p:txBody>
          <a:bodyPr lIns="82058" tIns="41029" rIns="82058" bIns="41029"/>
          <a:lstStyle/>
          <a:p>
            <a:fld id="{43E69A01-79CD-4108-AF22-63083120F945}" type="datetimeFigureOut">
              <a:rPr lang="en-US" smtClean="0">
                <a:solidFill>
                  <a:prstClr val="black">
                    <a:tint val="75000"/>
                  </a:prstClr>
                </a:solidFill>
              </a:rPr>
              <a:pPr/>
              <a:t>1/31/2017</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lIns="91407" tIns="45704" rIns="91407" bIns="45704"/>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304800" y="6324600"/>
            <a:ext cx="2133600" cy="304800"/>
          </a:xfrm>
        </p:spPr>
        <p:txBody>
          <a:bodyPr lIns="82058" tIns="41029" rIns="82058" bIns="41029"/>
          <a:lstStyle/>
          <a:p>
            <a:fld id="{C563AA58-8021-4DA3-AA85-BAE44B0554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317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12" name="Date Placeholder 11"/>
          <p:cNvSpPr>
            <a:spLocks noGrp="1"/>
          </p:cNvSpPr>
          <p:nvPr>
            <p:ph type="dt" sz="half" idx="10"/>
          </p:nvPr>
        </p:nvSpPr>
        <p:spPr>
          <a:xfrm>
            <a:off x="6172200" y="6154738"/>
            <a:ext cx="2133600" cy="365125"/>
          </a:xfrm>
          <a:prstGeom prst="rect">
            <a:avLst/>
          </a:prstGeom>
        </p:spPr>
        <p:txBody>
          <a:bodyPr lIns="82058" tIns="41029" rIns="82058" bIns="41029"/>
          <a:lstStyle/>
          <a:p>
            <a:fld id="{4A4F7185-4617-4F2D-AB99-341B0F67FA94}" type="datetimeFigureOut">
              <a:rPr lang="en-US" smtClean="0">
                <a:solidFill>
                  <a:prstClr val="white">
                    <a:alpha val="60000"/>
                  </a:prstClr>
                </a:solidFill>
              </a:rPr>
              <a:pPr/>
              <a:t>1/31/2017</a:t>
            </a:fld>
            <a:endParaRPr lang="en-US" dirty="0">
              <a:solidFill>
                <a:prstClr val="white">
                  <a:alpha val="60000"/>
                </a:prstClr>
              </a:solidFill>
            </a:endParaRPr>
          </a:p>
        </p:txBody>
      </p:sp>
      <p:sp>
        <p:nvSpPr>
          <p:cNvPr id="13" name="Slide Number Placeholder 12"/>
          <p:cNvSpPr>
            <a:spLocks noGrp="1"/>
          </p:cNvSpPr>
          <p:nvPr>
            <p:ph type="sldNum" sz="quarter" idx="11"/>
          </p:nvPr>
        </p:nvSpPr>
        <p:spPr/>
        <p:txBody>
          <a:bodyPr lIns="82058" tIns="41029" rIns="82058" bIns="41029"/>
          <a:lstStyle/>
          <a:p>
            <a:fld id="{F2D15912-F497-4579-840C-75C735FC1CE6}" type="slidenum">
              <a:rPr lang="en-US" smtClean="0">
                <a:solidFill>
                  <a:prstClr val="white">
                    <a:alpha val="60000"/>
                  </a:prstClr>
                </a:solidFill>
              </a:rPr>
              <a:pPr/>
              <a:t>‹#›</a:t>
            </a:fld>
            <a:endParaRPr lang="en-US" dirty="0">
              <a:solidFill>
                <a:prstClr val="white">
                  <a:alpha val="60000"/>
                </a:prstClr>
              </a:solidFill>
            </a:endParaRPr>
          </a:p>
        </p:txBody>
      </p:sp>
      <p:sp>
        <p:nvSpPr>
          <p:cNvPr id="4" name="Title 3"/>
          <p:cNvSpPr>
            <a:spLocks noGrp="1"/>
          </p:cNvSpPr>
          <p:nvPr>
            <p:ph type="title"/>
          </p:nvPr>
        </p:nvSpPr>
        <p:spPr>
          <a:xfrm>
            <a:off x="1524000" y="1905000"/>
            <a:ext cx="6035040" cy="2350008"/>
          </a:xfrm>
        </p:spPr>
        <p:txBody>
          <a:bodyPr/>
          <a:lstStyle>
            <a:lvl1pPr marL="0" algn="ctr" defTabSz="914079" rtl="0" eaLnBrk="1" latinLnBrk="0" hangingPunct="1">
              <a:spcBef>
                <a:spcPct val="0"/>
              </a:spcBef>
              <a:buNone/>
              <a:defRPr lang="en-US" sz="5400" b="1" kern="1200" cap="none" dirty="0" smtClean="0">
                <a:solidFill>
                  <a:schemeClr val="tx1"/>
                </a:solidFill>
                <a:effectLst/>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825289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94508"/>
            <a:ext cx="3273552" cy="639762"/>
          </a:xfrm>
        </p:spPr>
        <p:txBody>
          <a:bodyPr anchor="ctr">
            <a:noAutofit/>
          </a:bodyPr>
          <a:lstStyle>
            <a:lvl1pPr marL="0" indent="0">
              <a:buNone/>
              <a:defRPr sz="2200" b="0"/>
            </a:lvl1pPr>
            <a:lvl2pPr marL="457039" indent="0">
              <a:buNone/>
              <a:defRPr sz="2000" b="1"/>
            </a:lvl2pPr>
            <a:lvl3pPr marL="914079" indent="0">
              <a:buNone/>
              <a:defRPr sz="1800" b="1"/>
            </a:lvl3pPr>
            <a:lvl4pPr marL="1371119" indent="0">
              <a:buNone/>
              <a:defRPr sz="1600" b="1"/>
            </a:lvl4pPr>
            <a:lvl5pPr marL="1828159" indent="0">
              <a:buNone/>
              <a:defRPr sz="1600" b="1"/>
            </a:lvl5pPr>
            <a:lvl6pPr marL="2285199" indent="0">
              <a:buNone/>
              <a:defRPr sz="1600" b="1"/>
            </a:lvl6pPr>
            <a:lvl7pPr marL="2742237" indent="0">
              <a:buNone/>
              <a:defRPr sz="1600" b="1"/>
            </a:lvl7pPr>
            <a:lvl8pPr marL="3199278" indent="0">
              <a:buNone/>
              <a:defRPr sz="1600" b="1"/>
            </a:lvl8pPr>
            <a:lvl9pPr marL="3656316" indent="0">
              <a:buNone/>
              <a:defRPr sz="1600" b="1"/>
            </a:lvl9pPr>
          </a:lstStyle>
          <a:p>
            <a:pPr lvl="0"/>
            <a:r>
              <a:rPr lang="en-US"/>
              <a:t>Click to edit Master text styles</a:t>
            </a:r>
          </a:p>
        </p:txBody>
      </p:sp>
      <p:sp>
        <p:nvSpPr>
          <p:cNvPr id="4" name="Content Placeholder 3"/>
          <p:cNvSpPr>
            <a:spLocks noGrp="1"/>
          </p:cNvSpPr>
          <p:nvPr>
            <p:ph sz="half" idx="2"/>
          </p:nvPr>
        </p:nvSpPr>
        <p:spPr>
          <a:xfrm>
            <a:off x="1049528" y="2895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2094508"/>
            <a:ext cx="3273552" cy="639762"/>
          </a:xfrm>
        </p:spPr>
        <p:txBody>
          <a:bodyPr anchor="ctr">
            <a:noAutofit/>
          </a:bodyPr>
          <a:lstStyle>
            <a:lvl1pPr marL="0" indent="0">
              <a:buNone/>
              <a:defRPr sz="2200" b="0"/>
            </a:lvl1pPr>
            <a:lvl2pPr marL="457039" indent="0">
              <a:buNone/>
              <a:defRPr sz="2000" b="1"/>
            </a:lvl2pPr>
            <a:lvl3pPr marL="914079" indent="0">
              <a:buNone/>
              <a:defRPr sz="1800" b="1"/>
            </a:lvl3pPr>
            <a:lvl4pPr marL="1371119" indent="0">
              <a:buNone/>
              <a:defRPr sz="1600" b="1"/>
            </a:lvl4pPr>
            <a:lvl5pPr marL="1828159" indent="0">
              <a:buNone/>
              <a:defRPr sz="1600" b="1"/>
            </a:lvl5pPr>
            <a:lvl6pPr marL="2285199" indent="0">
              <a:buNone/>
              <a:defRPr sz="1600" b="1"/>
            </a:lvl6pPr>
            <a:lvl7pPr marL="2742237" indent="0">
              <a:buNone/>
              <a:defRPr sz="1600" b="1"/>
            </a:lvl7pPr>
            <a:lvl8pPr marL="3199278" indent="0">
              <a:buNone/>
              <a:defRPr sz="1600" b="1"/>
            </a:lvl8pPr>
            <a:lvl9pPr marL="3656316"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34560" y="2895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800100" y="457200"/>
            <a:ext cx="7543800" cy="914400"/>
          </a:xfrm>
        </p:spPr>
        <p:txBody>
          <a:bodyPr/>
          <a:lstStyle/>
          <a:p>
            <a:r>
              <a:rPr lang="en-US" dirty="0"/>
              <a:t>Click to edit Master title style</a:t>
            </a:r>
          </a:p>
        </p:txBody>
      </p:sp>
      <p:sp>
        <p:nvSpPr>
          <p:cNvPr id="14" name="Date Placeholder 13"/>
          <p:cNvSpPr>
            <a:spLocks noGrp="1"/>
          </p:cNvSpPr>
          <p:nvPr>
            <p:ph type="dt" sz="half" idx="10"/>
          </p:nvPr>
        </p:nvSpPr>
        <p:spPr>
          <a:xfrm>
            <a:off x="6172200" y="6154738"/>
            <a:ext cx="2133600" cy="365125"/>
          </a:xfrm>
          <a:prstGeom prst="rect">
            <a:avLst/>
          </a:prstGeom>
        </p:spPr>
        <p:txBody>
          <a:bodyPr lIns="82058" tIns="41029" rIns="82058" bIns="41029"/>
          <a:lstStyle/>
          <a:p>
            <a:fld id="{4A4F7185-4617-4F2D-AB99-341B0F67FA94}" type="datetimeFigureOut">
              <a:rPr lang="en-US" smtClean="0">
                <a:solidFill>
                  <a:prstClr val="white">
                    <a:alpha val="60000"/>
                  </a:prstClr>
                </a:solidFill>
              </a:rPr>
              <a:pPr/>
              <a:t>1/31/2017</a:t>
            </a:fld>
            <a:endParaRPr lang="en-US" dirty="0">
              <a:solidFill>
                <a:prstClr val="white">
                  <a:alpha val="60000"/>
                </a:prstClr>
              </a:solidFill>
            </a:endParaRPr>
          </a:p>
        </p:txBody>
      </p:sp>
      <p:sp>
        <p:nvSpPr>
          <p:cNvPr id="15" name="Slide Number Placeholder 14"/>
          <p:cNvSpPr>
            <a:spLocks noGrp="1"/>
          </p:cNvSpPr>
          <p:nvPr>
            <p:ph type="sldNum" sz="quarter" idx="11"/>
          </p:nvPr>
        </p:nvSpPr>
        <p:spPr/>
        <p:txBody>
          <a:bodyPr lIns="82058" tIns="41029" rIns="82058" bIns="41029"/>
          <a:lstStyle/>
          <a:p>
            <a:fld id="{F2D15912-F497-4579-840C-75C735FC1CE6}" type="slidenum">
              <a:rPr lang="en-US" smtClean="0">
                <a:solidFill>
                  <a:prstClr val="white">
                    <a:alpha val="60000"/>
                  </a:prstClr>
                </a:solidFill>
              </a:rPr>
              <a:pPr/>
              <a:t>‹#›</a:t>
            </a:fld>
            <a:endParaRPr lang="en-US" dirty="0">
              <a:solidFill>
                <a:prstClr val="white">
                  <a:alpha val="60000"/>
                </a:prstClr>
              </a:solidFill>
            </a:endParaRPr>
          </a:p>
        </p:txBody>
      </p:sp>
    </p:spTree>
    <p:extLst>
      <p:ext uri="{BB962C8B-B14F-4D97-AF65-F5344CB8AC3E}">
        <p14:creationId xmlns:p14="http://schemas.microsoft.com/office/powerpoint/2010/main" val="2938637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ctr">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39" indent="0">
              <a:buNone/>
              <a:defRPr sz="1800"/>
            </a:lvl2pPr>
            <a:lvl3pPr marL="914079" indent="0">
              <a:buNone/>
              <a:defRPr sz="1600"/>
            </a:lvl3pPr>
            <a:lvl4pPr marL="1371119" indent="0">
              <a:buNone/>
              <a:defRPr sz="1400"/>
            </a:lvl4pPr>
            <a:lvl5pPr marL="1828159" indent="0">
              <a:buNone/>
              <a:defRPr sz="1400"/>
            </a:lvl5pPr>
            <a:lvl6pPr marL="2285199" indent="0">
              <a:buNone/>
              <a:defRPr sz="1400"/>
            </a:lvl6pPr>
            <a:lvl7pPr marL="2742237" indent="0">
              <a:buNone/>
              <a:defRPr sz="1400"/>
            </a:lvl7pPr>
            <a:lvl8pPr marL="3199278" indent="0">
              <a:buNone/>
              <a:defRPr sz="1400"/>
            </a:lvl8pPr>
            <a:lvl9pPr marL="3656316" indent="0">
              <a:buNone/>
              <a:defRPr sz="1400"/>
            </a:lvl9pPr>
          </a:lstStyle>
          <a:p>
            <a:pPr lvl="0"/>
            <a:r>
              <a:rPr lang="en-US"/>
              <a:t>Click to edit Master text styles</a:t>
            </a:r>
          </a:p>
        </p:txBody>
      </p:sp>
      <p:sp>
        <p:nvSpPr>
          <p:cNvPr id="4" name="Rectangle 1028"/>
          <p:cNvSpPr>
            <a:spLocks noGrp="1" noChangeArrowheads="1"/>
          </p:cNvSpPr>
          <p:nvPr>
            <p:ph type="sldNum" sz="quarter" idx="10"/>
          </p:nvPr>
        </p:nvSpPr>
        <p:spPr>
          <a:xfrm>
            <a:off x="304800" y="6324600"/>
            <a:ext cx="2133600" cy="304800"/>
          </a:xfrm>
          <a:ln/>
        </p:spPr>
        <p:txBody>
          <a:bodyPr lIns="82058" tIns="41029" rIns="82058" bIns="41029"/>
          <a:lstStyle>
            <a:lvl1pPr>
              <a:defRPr/>
            </a:lvl1pPr>
          </a:lstStyle>
          <a:p>
            <a:fld id="{C826DC06-AD4D-42A4-A799-2A9037D840FC}"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35333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63700" y="41275"/>
            <a:ext cx="7083425" cy="1143000"/>
          </a:xfrm>
        </p:spPr>
        <p:txBody>
          <a:bodyPr/>
          <a:lstStyle/>
          <a:p>
            <a:r>
              <a:rPr lang="en-US"/>
              <a:t>Click to edit Master title style</a:t>
            </a:r>
          </a:p>
        </p:txBody>
      </p:sp>
      <p:sp>
        <p:nvSpPr>
          <p:cNvPr id="3" name="Table Placeholder 2"/>
          <p:cNvSpPr>
            <a:spLocks noGrp="1"/>
          </p:cNvSpPr>
          <p:nvPr>
            <p:ph type="tbl" idx="1"/>
          </p:nvPr>
        </p:nvSpPr>
        <p:spPr>
          <a:xfrm>
            <a:off x="358775" y="1273175"/>
            <a:ext cx="8572500" cy="4324350"/>
          </a:xfrm>
        </p:spPr>
        <p:txBody>
          <a:bodyPr/>
          <a:lstStyle/>
          <a:p>
            <a:pPr lvl="0"/>
            <a:endParaRPr lang="en-US" noProof="0"/>
          </a:p>
        </p:txBody>
      </p:sp>
      <p:sp>
        <p:nvSpPr>
          <p:cNvPr id="4" name="Rectangle 6"/>
          <p:cNvSpPr>
            <a:spLocks noGrp="1" noChangeArrowheads="1"/>
          </p:cNvSpPr>
          <p:nvPr>
            <p:ph type="sldNum" sz="quarter" idx="10"/>
          </p:nvPr>
        </p:nvSpPr>
        <p:spPr>
          <a:ln/>
        </p:spPr>
        <p:txBody>
          <a:bodyPr/>
          <a:lstStyle>
            <a:lvl1pPr>
              <a:defRPr/>
            </a:lvl1pPr>
          </a:lstStyle>
          <a:p>
            <a:pPr>
              <a:defRPr/>
            </a:pPr>
            <a:fld id="{1D60AD2D-1BFB-4140-A2BF-2326E25ABD7B}" type="slidenum">
              <a:rPr lang="en-US"/>
              <a:pPr>
                <a:defRPr/>
              </a:pPr>
              <a:t>‹#›</a:t>
            </a:fld>
            <a:endParaRPr lang="en-US">
              <a:solidFill>
                <a:schemeClr val="bg2"/>
              </a:solidFill>
            </a:endParaRPr>
          </a:p>
        </p:txBody>
      </p:sp>
    </p:spTree>
    <p:extLst>
      <p:ext uri="{BB962C8B-B14F-4D97-AF65-F5344CB8AC3E}">
        <p14:creationId xmlns:p14="http://schemas.microsoft.com/office/powerpoint/2010/main" val="17514735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319088"/>
            <a:ext cx="7100888" cy="539750"/>
          </a:xfrm>
        </p:spPr>
        <p:txBody>
          <a:bodyPr/>
          <a:lstStyle/>
          <a:p>
            <a:r>
              <a:rPr lang="en-US"/>
              <a:t>Click to edit Master title style</a:t>
            </a:r>
          </a:p>
        </p:txBody>
      </p:sp>
      <p:sp>
        <p:nvSpPr>
          <p:cNvPr id="3" name="Text Placeholder 2"/>
          <p:cNvSpPr>
            <a:spLocks noGrp="1"/>
          </p:cNvSpPr>
          <p:nvPr>
            <p:ph type="body" sz="half" idx="1"/>
          </p:nvPr>
        </p:nvSpPr>
        <p:spPr>
          <a:xfrm>
            <a:off x="554038" y="1295400"/>
            <a:ext cx="4070350" cy="472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76788" y="1295400"/>
            <a:ext cx="4071937"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76788" y="3733800"/>
            <a:ext cx="4071937" cy="2287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70"/>
          <p:cNvSpPr>
            <a:spLocks noGrp="1" noChangeArrowheads="1"/>
          </p:cNvSpPr>
          <p:nvPr>
            <p:ph type="ftr" sz="quarter" idx="10"/>
          </p:nvPr>
        </p:nvSpPr>
        <p:spPr>
          <a:xfrm>
            <a:off x="3124200" y="6550025"/>
            <a:ext cx="2895600" cy="307975"/>
          </a:xfrm>
          <a:prstGeom prst="rect">
            <a:avLst/>
          </a:prstGeom>
        </p:spPr>
        <p:txBody>
          <a:bodyPr/>
          <a:lstStyle>
            <a:lvl1pPr>
              <a:defRPr/>
            </a:lvl1pPr>
          </a:lstStyle>
          <a:p>
            <a:pPr>
              <a:defRPr/>
            </a:pPr>
            <a:r>
              <a:rPr lang="en-US"/>
              <a:t>Official Internal Air Force Use Only</a:t>
            </a:r>
            <a:endParaRPr lang="en-US" dirty="0"/>
          </a:p>
        </p:txBody>
      </p:sp>
    </p:spTree>
    <p:extLst>
      <p:ext uri="{BB962C8B-B14F-4D97-AF65-F5344CB8AC3E}">
        <p14:creationId xmlns:p14="http://schemas.microsoft.com/office/powerpoint/2010/main" val="396314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473795" y="5052545"/>
            <a:ext cx="5637010" cy="882119"/>
          </a:xfrm>
          <a:prstGeom prst="rect">
            <a:avLst/>
          </a:prstGeo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itle 1"/>
          <p:cNvSpPr>
            <a:spLocks noGrp="1"/>
          </p:cNvSpPr>
          <p:nvPr>
            <p:ph type="ctrTitle"/>
          </p:nvPr>
        </p:nvSpPr>
        <p:spPr>
          <a:xfrm>
            <a:off x="990600" y="2514600"/>
            <a:ext cx="7175351" cy="1793167"/>
          </a:xfrm>
          <a:prstGeom prst="rect">
            <a:avLst/>
          </a:prstGeom>
          <a:effectLst/>
        </p:spPr>
        <p:txBody>
          <a:bodyPr>
            <a:noAutofit/>
          </a:bodyPr>
          <a:lstStyle>
            <a:lvl1pPr marL="640080" indent="-457200" algn="ctr">
              <a:defRPr sz="5400">
                <a:solidFill>
                  <a:schemeClr val="tx1"/>
                </a:solidFill>
              </a:defRPr>
            </a:lvl1pPr>
          </a:lstStyle>
          <a:p>
            <a:r>
              <a:rPr lang="en-US" dirty="0"/>
              <a:t>Click to edit Master title style</a:t>
            </a:r>
          </a:p>
        </p:txBody>
      </p:sp>
      <p:pic>
        <p:nvPicPr>
          <p:cNvPr id="6" name="Picture 5" descr="Description: Description: Logo-Salient Office.png"/>
          <p:cNvPicPr/>
          <p:nvPr userDrawn="1"/>
        </p:nvPicPr>
        <p:blipFill rotWithShape="1">
          <a:blip r:embed="rId2" r:link="rId3">
            <a:extLst>
              <a:ext uri="{28A0092B-C50C-407E-A947-70E740481C1C}">
                <a14:useLocalDpi xmlns:a14="http://schemas.microsoft.com/office/drawing/2010/main" val="0"/>
              </a:ext>
            </a:extLst>
          </a:blip>
          <a:srcRect r="76866"/>
          <a:stretch/>
        </p:blipFill>
        <p:spPr bwMode="auto">
          <a:xfrm>
            <a:off x="8610600" y="6248400"/>
            <a:ext cx="288471" cy="43542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53226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696200" cy="1143000"/>
          </a:xfrm>
          <a:prstGeom prst="rect">
            <a:avLst/>
          </a:prstGeo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9" name="Text Placeholder 2"/>
          <p:cNvSpPr>
            <a:spLocks noGrp="1"/>
          </p:cNvSpPr>
          <p:nvPr>
            <p:ph type="body" idx="1"/>
          </p:nvPr>
        </p:nvSpPr>
        <p:spPr>
          <a:xfrm>
            <a:off x="1143000" y="1600200"/>
            <a:ext cx="3346704" cy="7921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Arial" pitchFamily="34" charset="0"/>
                <a:ea typeface="+mj-ea"/>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3"/>
          <p:cNvSpPr>
            <a:spLocks noGrp="1"/>
          </p:cNvSpPr>
          <p:nvPr>
            <p:ph sz="half" idx="2"/>
          </p:nvPr>
        </p:nvSpPr>
        <p:spPr>
          <a:xfrm>
            <a:off x="1156447" y="2514600"/>
            <a:ext cx="3346704" cy="2743200"/>
          </a:xfrm>
        </p:spPr>
        <p:txBody>
          <a:bodyPr>
            <a:normAutofit/>
          </a:bodyPr>
          <a:lstStyle>
            <a:lvl1pPr>
              <a:defRPr sz="18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3"/>
          </p:nvPr>
        </p:nvSpPr>
        <p:spPr>
          <a:xfrm>
            <a:off x="4647302" y="1600200"/>
            <a:ext cx="3346704" cy="7921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Arial" pitchFamily="34" charset="0"/>
                <a:ea typeface="+mj-ea"/>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dirty="0"/>
              <a:t>Click to edit Master text styles</a:t>
            </a:r>
          </a:p>
        </p:txBody>
      </p:sp>
      <p:sp>
        <p:nvSpPr>
          <p:cNvPr id="12" name="Content Placeholder 5"/>
          <p:cNvSpPr>
            <a:spLocks noGrp="1"/>
          </p:cNvSpPr>
          <p:nvPr>
            <p:ph sz="quarter" idx="4"/>
          </p:nvPr>
        </p:nvSpPr>
        <p:spPr>
          <a:xfrm>
            <a:off x="4645025" y="2513305"/>
            <a:ext cx="3346704" cy="2743200"/>
          </a:xfrm>
        </p:spPr>
        <p:txBody>
          <a:bodyPr>
            <a:normAutofit/>
          </a:bodyPr>
          <a:lstStyle>
            <a:lvl1pPr>
              <a:defRPr sz="18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1865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6629400"/>
            <a:ext cx="2895600" cy="228600"/>
          </a:xfrm>
          <a:prstGeom prst="rect">
            <a:avLst/>
          </a:prstGeom>
        </p:spPr>
        <p:txBody>
          <a:bodyPr/>
          <a:lstStyle/>
          <a:p>
            <a:pPr>
              <a:defRPr/>
            </a:pPr>
            <a:r>
              <a:rPr lang="en-CA">
                <a:solidFill>
                  <a:prstClr val="black">
                    <a:tint val="75000"/>
                  </a:prstClr>
                </a:solidFill>
              </a:rPr>
              <a:t>Version 1.0</a:t>
            </a:r>
            <a:endParaRPr lang="en-CA" dirty="0">
              <a:solidFill>
                <a:prstClr val="black">
                  <a:tint val="75000"/>
                </a:prstClr>
              </a:solidFill>
            </a:endParaRP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Tree>
    <p:extLst>
      <p:ext uri="{BB962C8B-B14F-4D97-AF65-F5344CB8AC3E}">
        <p14:creationId xmlns:p14="http://schemas.microsoft.com/office/powerpoint/2010/main" val="194264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1143000"/>
          </a:xfrm>
          <a:prstGeom prst="rect">
            <a:avLst/>
          </a:prstGeom>
        </p:spPr>
        <p:txBody>
          <a:bodyPr/>
          <a:lstStyle>
            <a:lvl1pPr>
              <a:defRPr>
                <a:solidFill>
                  <a:schemeClr val="bg1"/>
                </a:solidFill>
              </a:defRPr>
            </a:lvl1pPr>
          </a:lstStyle>
          <a:p>
            <a:r>
              <a:rPr lang="en-US"/>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7" name="Picture Placeholder 2"/>
          <p:cNvSpPr>
            <a:spLocks noGrp="1"/>
          </p:cNvSpPr>
          <p:nvPr>
            <p:ph type="pic" idx="1"/>
          </p:nvPr>
        </p:nvSpPr>
        <p:spPr>
          <a:xfrm>
            <a:off x="1143000" y="225361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2936340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620000" cy="1143000"/>
          </a:xfrm>
          <a:prstGeom prst="rect">
            <a:avLst/>
          </a:prstGeom>
        </p:spPr>
        <p:txBody>
          <a:bodyPr/>
          <a:lstStyle>
            <a:lvl1pPr>
              <a:defRPr>
                <a:solidFill>
                  <a:schemeClr val="bg1"/>
                </a:solidFill>
              </a:defRPr>
            </a:lvl1pPr>
          </a:lstStyle>
          <a:p>
            <a:r>
              <a:rPr lang="en-US"/>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7" name="Text Placeholder 2"/>
          <p:cNvSpPr>
            <a:spLocks noGrp="1"/>
          </p:cNvSpPr>
          <p:nvPr>
            <p:ph type="body" sz="half" idx="1"/>
          </p:nvPr>
        </p:nvSpPr>
        <p:spPr>
          <a:xfrm>
            <a:off x="685800" y="1905000"/>
            <a:ext cx="3810000" cy="4114800"/>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lipArt Placeholder 3"/>
          <p:cNvSpPr>
            <a:spLocks noGrp="1"/>
          </p:cNvSpPr>
          <p:nvPr>
            <p:ph type="clipArt" sz="half" idx="2"/>
          </p:nvPr>
        </p:nvSpPr>
        <p:spPr>
          <a:xfrm>
            <a:off x="4648200" y="1905000"/>
            <a:ext cx="3810000" cy="4114800"/>
          </a:xfrm>
        </p:spPr>
        <p:txBody>
          <a:bodyPr/>
          <a:lstStyle>
            <a:lvl1pPr>
              <a:defRPr>
                <a:latin typeface="Arial" pitchFamily="34" charset="0"/>
                <a:cs typeface="Arial" pitchFamily="34" charset="0"/>
              </a:defRPr>
            </a:lvl1pPr>
          </a:lstStyle>
          <a:p>
            <a:endParaRPr lang="en-US" dirty="0"/>
          </a:p>
        </p:txBody>
      </p:sp>
    </p:spTree>
    <p:extLst>
      <p:ext uri="{BB962C8B-B14F-4D97-AF65-F5344CB8AC3E}">
        <p14:creationId xmlns:p14="http://schemas.microsoft.com/office/powerpoint/2010/main" val="11311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543800" cy="1143000"/>
          </a:xfrm>
          <a:prstGeom prst="rect">
            <a:avLst/>
          </a:prstGeom>
        </p:spPr>
        <p:txBody>
          <a:bodyPr/>
          <a:lstStyle>
            <a:lvl1pPr>
              <a:defRPr>
                <a:solidFill>
                  <a:schemeClr val="bg1"/>
                </a:solidFill>
              </a:defRPr>
            </a:lvl1pPr>
          </a:lstStyle>
          <a:p>
            <a:r>
              <a:rPr lang="en-US"/>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9" name="ClipArt Placeholder 2"/>
          <p:cNvSpPr>
            <a:spLocks noGrp="1"/>
          </p:cNvSpPr>
          <p:nvPr>
            <p:ph type="clipArt" sz="half" idx="1"/>
          </p:nvPr>
        </p:nvSpPr>
        <p:spPr>
          <a:xfrm>
            <a:off x="685800" y="1905000"/>
            <a:ext cx="3810000" cy="4114800"/>
          </a:xfrm>
        </p:spPr>
        <p:txBody>
          <a:bodyPr/>
          <a:lstStyle/>
          <a:p>
            <a:endParaRPr lang="en-US" dirty="0"/>
          </a:p>
        </p:txBody>
      </p:sp>
      <p:sp>
        <p:nvSpPr>
          <p:cNvPr id="10" name="Text Placeholder 3"/>
          <p:cNvSpPr>
            <a:spLocks noGrp="1"/>
          </p:cNvSpPr>
          <p:nvPr>
            <p:ph type="body" sz="half" idx="2"/>
          </p:nvPr>
        </p:nvSpPr>
        <p:spPr>
          <a:xfrm>
            <a:off x="4648200" y="1905000"/>
            <a:ext cx="3810000" cy="4114800"/>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052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620000" cy="1143000"/>
          </a:xfrm>
          <a:prstGeom prst="rect">
            <a:avLst/>
          </a:prstGeo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7" name="Content Placeholder 3"/>
          <p:cNvSpPr>
            <a:spLocks noGrp="1"/>
          </p:cNvSpPr>
          <p:nvPr>
            <p:ph sz="half" idx="2"/>
          </p:nvPr>
        </p:nvSpPr>
        <p:spPr>
          <a:xfrm>
            <a:off x="1219200" y="1981200"/>
            <a:ext cx="3276600" cy="2743200"/>
          </a:xfrm>
        </p:spPr>
        <p:txBody>
          <a:bodyPr anchor="t"/>
          <a:lstStyle>
            <a:lvl1pPr marL="274320" indent="-256032">
              <a:buSzPct val="100000"/>
              <a:buFont typeface="Wingdings" pitchFamily="2" charset="2"/>
              <a:buChar char="§"/>
              <a:defRPr sz="2400">
                <a:latin typeface="Arial" pitchFamily="34" charset="0"/>
                <a:cs typeface="Arial" pitchFamily="34" charset="0"/>
              </a:defRPr>
            </a:lvl1pPr>
            <a:lvl2pPr marL="640080" indent="-256032">
              <a:buSzPct val="100000"/>
              <a:buFont typeface="Wingdings" pitchFamily="2" charset="2"/>
              <a:buChar char="§"/>
              <a:defRPr sz="2000">
                <a:latin typeface="Arial" pitchFamily="34" charset="0"/>
                <a:cs typeface="Arial" pitchFamily="34" charset="0"/>
              </a:defRPr>
            </a:lvl2pPr>
            <a:lvl3pPr marL="1005840" indent="-256032">
              <a:buSzPct val="100000"/>
              <a:buFont typeface="Wingdings" pitchFamily="2" charset="2"/>
              <a:buChar char="§"/>
              <a:defRPr sz="1800">
                <a:latin typeface="Arial" pitchFamily="34" charset="0"/>
                <a:cs typeface="Arial" pitchFamily="34" charset="0"/>
              </a:defRPr>
            </a:lvl3pPr>
            <a:lvl4pPr marL="1371600" indent="-256032">
              <a:buSzPct val="100000"/>
              <a:buFont typeface="Wingdings" pitchFamily="2" charset="2"/>
              <a:buChar char="§"/>
              <a:defRPr sz="1600">
                <a:latin typeface="Arial" pitchFamily="34" charset="0"/>
                <a:cs typeface="Arial" pitchFamily="34" charset="0"/>
              </a:defRPr>
            </a:lvl4pPr>
            <a:lvl5pPr marL="1645920" indent="-256032">
              <a:buSzPct val="100000"/>
              <a:buFont typeface="Wingdings" pitchFamily="2" charset="2"/>
              <a:buChar cha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4"/>
          </p:nvPr>
        </p:nvSpPr>
        <p:spPr>
          <a:xfrm>
            <a:off x="5029200" y="1981200"/>
            <a:ext cx="3273552" cy="2743200"/>
          </a:xfrm>
        </p:spPr>
        <p:txBody>
          <a:bodyPr anchor="t"/>
          <a:lstStyle>
            <a:lvl1pPr marL="274320" indent="-256032">
              <a:buSzPct val="100000"/>
              <a:buFont typeface="Wingdings" pitchFamily="2" charset="2"/>
              <a:buChar char="§"/>
              <a:defRPr sz="2400">
                <a:latin typeface="Arial" pitchFamily="34" charset="0"/>
                <a:cs typeface="Arial" pitchFamily="34" charset="0"/>
              </a:defRPr>
            </a:lvl1pPr>
            <a:lvl2pPr marL="640080" indent="-256032">
              <a:buSzPct val="100000"/>
              <a:buFont typeface="Wingdings" pitchFamily="2" charset="2"/>
              <a:buChar char="§"/>
              <a:defRPr sz="2000">
                <a:latin typeface="Arial" pitchFamily="34" charset="0"/>
                <a:cs typeface="Arial" pitchFamily="34" charset="0"/>
              </a:defRPr>
            </a:lvl2pPr>
            <a:lvl3pPr marL="1005840" indent="-256032">
              <a:buSzPct val="100000"/>
              <a:buFont typeface="Wingdings" pitchFamily="2" charset="2"/>
              <a:buChar char="§"/>
              <a:defRPr sz="1800">
                <a:latin typeface="Arial" pitchFamily="34" charset="0"/>
                <a:cs typeface="Arial" pitchFamily="34" charset="0"/>
              </a:defRPr>
            </a:lvl3pPr>
            <a:lvl4pPr marL="1371600" indent="-256032">
              <a:buSzPct val="100000"/>
              <a:buFont typeface="Wingdings" pitchFamily="2" charset="2"/>
              <a:buChar char="§"/>
              <a:defRPr sz="1600">
                <a:latin typeface="Arial" pitchFamily="34" charset="0"/>
                <a:cs typeface="Arial" pitchFamily="34" charset="0"/>
              </a:defRPr>
            </a:lvl4pPr>
            <a:lvl5pPr marL="1645920" indent="-256032">
              <a:buSzPct val="100000"/>
              <a:buFont typeface="Wingdings" pitchFamily="2" charset="2"/>
              <a:buChar cha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374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odule Intr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578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656AE"/>
            </a:gs>
            <a:gs pos="34000">
              <a:schemeClr val="accent1">
                <a:lumMod val="98000"/>
                <a:lumOff val="2000"/>
                <a:alpha val="50000"/>
              </a:schemeClr>
            </a:gs>
            <a:gs pos="72000">
              <a:schemeClr val="accent1">
                <a:alpha val="73000"/>
                <a:lumMod val="60000"/>
                <a:lumOff val="40000"/>
              </a:schemeClr>
            </a:gs>
          </a:gsLst>
          <a:lin ang="5400000" scaled="1"/>
          <a:tileRect/>
        </a:gradFill>
        <a:effectLst/>
      </p:bgPr>
    </p:bg>
    <p:spTree>
      <p:nvGrpSpPr>
        <p:cNvPr id="1" name=""/>
        <p:cNvGrpSpPr/>
        <p:nvPr/>
      </p:nvGrpSpPr>
      <p:grpSpPr>
        <a:xfrm>
          <a:off x="0" y="0"/>
          <a:ext cx="0" cy="0"/>
          <a:chOff x="0" y="0"/>
          <a:chExt cx="0" cy="0"/>
        </a:xfrm>
      </p:grpSpPr>
      <p:pic>
        <p:nvPicPr>
          <p:cNvPr id="20" name="Picture 22" descr="AFSPC_SMC_TRNS -- AF Yellowed"/>
          <p:cNvPicPr>
            <a:picLocks noChangeAspect="1" noChangeArrowheads="1"/>
          </p:cNvPicPr>
          <p:nvPr/>
        </p:nvPicPr>
        <p:blipFill>
          <a:blip r:embed="rId21" cstate="print"/>
          <a:srcRect/>
          <a:stretch>
            <a:fillRect/>
          </a:stretch>
        </p:blipFill>
        <p:spPr bwMode="auto">
          <a:xfrm>
            <a:off x="76201" y="76200"/>
            <a:ext cx="1143000" cy="1169377"/>
          </a:xfrm>
          <a:prstGeom prst="rect">
            <a:avLst/>
          </a:prstGeom>
          <a:noFill/>
          <a:ln w="9525">
            <a:noFill/>
            <a:miter lim="800000"/>
            <a:headEnd/>
            <a:tailEnd/>
          </a:ln>
          <a:effectLst>
            <a:outerShdw blurRad="50800" dist="63500" dir="2700000" algn="tl" rotWithShape="0">
              <a:prstClr val="black">
                <a:alpha val="40000"/>
              </a:prstClr>
            </a:outerShdw>
          </a:effectLst>
        </p:spPr>
      </p:pic>
      <p:sp>
        <p:nvSpPr>
          <p:cNvPr id="22" name="Rectangle 43"/>
          <p:cNvSpPr>
            <a:spLocks noGrp="1" noChangeArrowheads="1"/>
          </p:cNvSpPr>
          <p:nvPr>
            <p:ph type="sldNum" sz="quarter" idx="4"/>
          </p:nvPr>
        </p:nvSpPr>
        <p:spPr bwMode="auto">
          <a:xfrm>
            <a:off x="0" y="6629400"/>
            <a:ext cx="381000" cy="228600"/>
          </a:xfrm>
          <a:prstGeom prst="rect">
            <a:avLst/>
          </a:prstGeom>
          <a:ln>
            <a:miter lim="800000"/>
            <a:headEnd/>
            <a:tailEnd/>
          </a:ln>
        </p:spPr>
        <p:txBody>
          <a:bodyPr wrap="square" numCol="1" anchor="t" anchorCtr="0" compatLnSpc="1">
            <a:prstTxWarp prst="textNoShape">
              <a:avLst/>
            </a:prstTxWarp>
          </a:bodyPr>
          <a:lstStyle>
            <a:lvl1pPr algn="l">
              <a:defRPr sz="800" b="1">
                <a:latin typeface="Arial" pitchFamily="34" charset="0"/>
                <a:cs typeface="Arial" pitchFamily="34" charset="0"/>
              </a:defRPr>
            </a:lvl1p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grpSp>
        <p:nvGrpSpPr>
          <p:cNvPr id="27" name="Group 26"/>
          <p:cNvGrpSpPr/>
          <p:nvPr userDrawn="1"/>
        </p:nvGrpSpPr>
        <p:grpSpPr>
          <a:xfrm>
            <a:off x="0" y="1295400"/>
            <a:ext cx="9144000" cy="67056"/>
            <a:chOff x="457200" y="1295400"/>
            <a:chExt cx="8229600" cy="67056"/>
          </a:xfrm>
        </p:grpSpPr>
        <p:cxnSp>
          <p:nvCxnSpPr>
            <p:cNvPr id="6" name="Straight Connector 5"/>
            <p:cNvCxnSpPr/>
            <p:nvPr userDrawn="1"/>
          </p:nvCxnSpPr>
          <p:spPr>
            <a:xfrm>
              <a:off x="457200" y="1295400"/>
              <a:ext cx="8229600" cy="0"/>
            </a:xfrm>
            <a:prstGeom prst="line">
              <a:avLst/>
            </a:prstGeom>
            <a:ln w="444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7200" y="1335024"/>
              <a:ext cx="8229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457200" y="1362456"/>
              <a:ext cx="822960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ext Placeholder 2"/>
          <p:cNvSpPr>
            <a:spLocks noGrp="1"/>
          </p:cNvSpPr>
          <p:nvPr>
            <p:ph type="body" idx="1"/>
          </p:nvPr>
        </p:nvSpPr>
        <p:spPr>
          <a:xfrm>
            <a:off x="914399" y="2030944"/>
            <a:ext cx="7379867" cy="34747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Placeholder 1"/>
          <p:cNvSpPr>
            <a:spLocks noGrp="1"/>
          </p:cNvSpPr>
          <p:nvPr>
            <p:ph type="title"/>
          </p:nvPr>
        </p:nvSpPr>
        <p:spPr>
          <a:xfrm>
            <a:off x="1143000" y="304800"/>
            <a:ext cx="7752056" cy="1143000"/>
          </a:xfrm>
          <a:prstGeom prst="rect">
            <a:avLst/>
          </a:prstGeom>
          <a:effectLst/>
        </p:spPr>
        <p:txBody>
          <a:bodyPr vert="horz" lIns="91440" tIns="45720" rIns="91440" bIns="45720" rtlCol="0" anchor="t" anchorCtr="0">
            <a:noAutofit/>
          </a:bodyPr>
          <a:lstStyle/>
          <a:p>
            <a:r>
              <a:rPr lang="en-US" dirty="0"/>
              <a:t>Click to edit Master title style</a:t>
            </a:r>
          </a:p>
        </p:txBody>
      </p:sp>
    </p:spTree>
    <p:extLst>
      <p:ext uri="{BB962C8B-B14F-4D97-AF65-F5344CB8AC3E}">
        <p14:creationId xmlns:p14="http://schemas.microsoft.com/office/powerpoint/2010/main" val="2622938657"/>
      </p:ext>
    </p:extLst>
  </p:cSld>
  <p:clrMap bg1="lt1" tx1="dk1" bg2="lt2" tx2="dk2" accent1="accent1" accent2="accent2" accent3="accent3" accent4="accent4" accent5="accent5" accent6="accent6" hlink="hlink" folHlink="folHlink"/>
  <p:sldLayoutIdLst>
    <p:sldLayoutId id="2147483665" r:id="rId1"/>
    <p:sldLayoutId id="2147483664"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hdr="0" dt="0"/>
  <p:txStyles>
    <p:titleStyle>
      <a:lvl1pPr algn="r" rtl="0" eaLnBrk="0" fontAlgn="base" hangingPunct="0">
        <a:spcBef>
          <a:spcPct val="0"/>
        </a:spcBef>
        <a:spcAft>
          <a:spcPct val="0"/>
        </a:spcAft>
        <a:defRPr sz="4400" b="1" i="1" kern="1200" baseline="0">
          <a:solidFill>
            <a:schemeClr val="bg1"/>
          </a:solidFill>
          <a:effectLst>
            <a:outerShdw blurRad="38100" dist="38100" dir="2700000" algn="tl">
              <a:srgbClr val="000000">
                <a:alpha val="43137"/>
              </a:srgbClr>
            </a:outerShdw>
          </a:effectLst>
          <a:latin typeface="+mj-lt"/>
          <a:ea typeface="+mj-ea"/>
          <a:cs typeface="Browallia New" pitchFamily="34" charset="-34"/>
        </a:defRPr>
      </a:lvl1pPr>
      <a:lvl2pPr algn="ctr" rtl="0" eaLnBrk="0" fontAlgn="base" hangingPunct="0">
        <a:spcBef>
          <a:spcPct val="0"/>
        </a:spcBef>
        <a:spcAft>
          <a:spcPct val="0"/>
        </a:spcAft>
        <a:defRPr sz="4400">
          <a:solidFill>
            <a:schemeClr val="tx1"/>
          </a:solidFill>
          <a:latin typeface="Cambria" pitchFamily="18" charset="0"/>
        </a:defRPr>
      </a:lvl2pPr>
      <a:lvl3pPr algn="ctr" rtl="0" eaLnBrk="0" fontAlgn="base" hangingPunct="0">
        <a:spcBef>
          <a:spcPct val="0"/>
        </a:spcBef>
        <a:spcAft>
          <a:spcPct val="0"/>
        </a:spcAft>
        <a:defRPr sz="4400">
          <a:solidFill>
            <a:schemeClr val="tx1"/>
          </a:solidFill>
          <a:latin typeface="Cambria" pitchFamily="18" charset="0"/>
        </a:defRPr>
      </a:lvl3pPr>
      <a:lvl4pPr algn="ctr" rtl="0" eaLnBrk="0" fontAlgn="base" hangingPunct="0">
        <a:spcBef>
          <a:spcPct val="0"/>
        </a:spcBef>
        <a:spcAft>
          <a:spcPct val="0"/>
        </a:spcAft>
        <a:defRPr sz="4400">
          <a:solidFill>
            <a:schemeClr val="tx1"/>
          </a:solidFill>
          <a:latin typeface="Cambria" pitchFamily="18" charset="0"/>
        </a:defRPr>
      </a:lvl4pPr>
      <a:lvl5pPr algn="ctr" rtl="0" eaLnBrk="0" fontAlgn="base" hangingPunct="0">
        <a:spcBef>
          <a:spcPct val="0"/>
        </a:spcBef>
        <a:spcAft>
          <a:spcPct val="0"/>
        </a:spcAft>
        <a:defRPr sz="4400">
          <a:solidFill>
            <a:schemeClr val="tx1"/>
          </a:solidFill>
          <a:latin typeface="Cambria" pitchFamily="18" charset="0"/>
        </a:defRPr>
      </a:lvl5pPr>
      <a:lvl6pPr marL="457200" algn="ctr" rtl="0" fontAlgn="base">
        <a:spcBef>
          <a:spcPct val="0"/>
        </a:spcBef>
        <a:spcAft>
          <a:spcPct val="0"/>
        </a:spcAft>
        <a:defRPr sz="4400">
          <a:solidFill>
            <a:schemeClr val="tx1"/>
          </a:solidFill>
          <a:latin typeface="Cambria" pitchFamily="18" charset="0"/>
        </a:defRPr>
      </a:lvl6pPr>
      <a:lvl7pPr marL="914400" algn="ctr" rtl="0" fontAlgn="base">
        <a:spcBef>
          <a:spcPct val="0"/>
        </a:spcBef>
        <a:spcAft>
          <a:spcPct val="0"/>
        </a:spcAft>
        <a:defRPr sz="4400">
          <a:solidFill>
            <a:schemeClr val="tx1"/>
          </a:solidFill>
          <a:latin typeface="Cambria" pitchFamily="18" charset="0"/>
        </a:defRPr>
      </a:lvl7pPr>
      <a:lvl8pPr marL="1371600" algn="ctr" rtl="0" fontAlgn="base">
        <a:spcBef>
          <a:spcPct val="0"/>
        </a:spcBef>
        <a:spcAft>
          <a:spcPct val="0"/>
        </a:spcAft>
        <a:defRPr sz="4400">
          <a:solidFill>
            <a:schemeClr val="tx1"/>
          </a:solidFill>
          <a:latin typeface="Cambria" pitchFamily="18" charset="0"/>
        </a:defRPr>
      </a:lvl8pPr>
      <a:lvl9pPr marL="1828800" algn="ctr" rtl="0" fontAlgn="base">
        <a:spcBef>
          <a:spcPct val="0"/>
        </a:spcBef>
        <a:spcAft>
          <a:spcPct val="0"/>
        </a:spcAft>
        <a:defRPr sz="4400">
          <a:solidFill>
            <a:schemeClr val="tx1"/>
          </a:solidFill>
          <a:latin typeface="Cambria" pitchFamily="18" charset="0"/>
        </a:defRPr>
      </a:lvl9pPr>
    </p:titleStyle>
    <p:bodyStyle>
      <a:lvl1pPr marL="346075" indent="-346075" algn="l" rtl="0" eaLnBrk="0" fontAlgn="base" hangingPunct="0">
        <a:lnSpc>
          <a:spcPct val="90000"/>
        </a:lnSpc>
        <a:spcBef>
          <a:spcPct val="20000"/>
        </a:spcBef>
        <a:spcAft>
          <a:spcPct val="0"/>
        </a:spcAft>
        <a:buSzPct val="75000"/>
        <a:buFont typeface="Wingdings" pitchFamily="2" charset="2"/>
        <a:buChar char=""/>
        <a:defRPr sz="3200" kern="1200" baseline="0">
          <a:solidFill>
            <a:schemeClr val="tx1"/>
          </a:solidFill>
          <a:effectLst>
            <a:reflection endPos="0" dir="5400000" sy="-100000" algn="bl" rotWithShape="0"/>
          </a:effectLst>
          <a:latin typeface="Arial" pitchFamily="34" charset="0"/>
          <a:ea typeface="+mn-ea"/>
          <a:cs typeface="Arial" pitchFamily="34" charset="0"/>
        </a:defRPr>
      </a:lvl1pPr>
      <a:lvl2pPr marL="682625" indent="-336550" algn="l" rtl="0" eaLnBrk="0" fontAlgn="base" hangingPunct="0">
        <a:lnSpc>
          <a:spcPct val="90000"/>
        </a:lnSpc>
        <a:spcBef>
          <a:spcPct val="20000"/>
        </a:spcBef>
        <a:spcAft>
          <a:spcPct val="0"/>
        </a:spcAft>
        <a:buSzPct val="100000"/>
        <a:buFont typeface="Wingdings" pitchFamily="2" charset="2"/>
        <a:buChar char="§"/>
        <a:defRPr sz="2800" kern="1200" baseline="0">
          <a:solidFill>
            <a:schemeClr val="tx1"/>
          </a:solidFill>
          <a:effectLst>
            <a:reflection endPos="0" dir="5400000" sy="-100000" algn="bl" rotWithShape="0"/>
          </a:effectLst>
          <a:latin typeface="Arial" pitchFamily="34" charset="0"/>
          <a:ea typeface="+mn-ea"/>
          <a:cs typeface="Arial" pitchFamily="34" charset="0"/>
        </a:defRPr>
      </a:lvl2pPr>
      <a:lvl3pPr marL="1030288" indent="-347663" algn="l" rtl="0" eaLnBrk="0" fontAlgn="base" hangingPunct="0">
        <a:spcBef>
          <a:spcPct val="20000"/>
        </a:spcBef>
        <a:spcAft>
          <a:spcPct val="0"/>
        </a:spcAft>
        <a:buSzPct val="100000"/>
        <a:buFont typeface="Arial" pitchFamily="34" charset="0"/>
        <a:buChar char="•"/>
        <a:tabLst>
          <a:tab pos="1030288" algn="l"/>
        </a:tabLst>
        <a:defRPr sz="2000" kern="1200" baseline="0">
          <a:solidFill>
            <a:schemeClr val="tx1"/>
          </a:solidFill>
          <a:effectLst>
            <a:reflection endPos="0" dir="5400000" sy="-100000" algn="bl" rotWithShape="0"/>
          </a:effectLst>
          <a:latin typeface="Palatino Linotype" pitchFamily="18" charset="0"/>
          <a:ea typeface="+mn-ea"/>
          <a:cs typeface="+mn-cs"/>
        </a:defRPr>
      </a:lvl3pPr>
      <a:lvl4pPr marL="1376363" indent="-346075" algn="l" rtl="0" eaLnBrk="0" fontAlgn="base" hangingPunct="0">
        <a:spcBef>
          <a:spcPct val="20000"/>
        </a:spcBef>
        <a:spcAft>
          <a:spcPct val="0"/>
        </a:spcAft>
        <a:buFont typeface="Wingdings" pitchFamily="2" charset="2"/>
        <a:buChar char=""/>
        <a:defRPr sz="1800" kern="1200" baseline="0">
          <a:solidFill>
            <a:schemeClr val="tx1"/>
          </a:solidFill>
          <a:effectLst>
            <a:reflection endPos="0" dir="5400000" sy="-100000" algn="bl" rotWithShape="0"/>
          </a:effectLst>
          <a:latin typeface="Tahoma" pitchFamily="34" charset="0"/>
          <a:ea typeface="+mn-ea"/>
          <a:cs typeface="+mn-cs"/>
        </a:defRPr>
      </a:lvl4pPr>
      <a:lvl5pPr marL="1712913" indent="-336550" algn="l" rtl="0" eaLnBrk="0" fontAlgn="base" hangingPunct="0">
        <a:spcBef>
          <a:spcPct val="20000"/>
        </a:spcBef>
        <a:spcAft>
          <a:spcPct val="0"/>
        </a:spcAft>
        <a:buFont typeface="Wingdings" pitchFamily="2" charset="2"/>
        <a:buChar char=""/>
        <a:defRPr sz="1600" kern="1200">
          <a:solidFill>
            <a:schemeClr val="tx1"/>
          </a:solidFill>
          <a:effectLst/>
          <a:latin typeface="Palatino Linotype"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hyperlink" Target="http://bbp.dau.mil/bbp7focus.html" TargetMode="External"/><Relationship Id="rId3" Type="http://schemas.openxmlformats.org/officeDocument/2006/relationships/hyperlink" Target="http://bbp.dau.mil/bbp2focus.html" TargetMode="External"/><Relationship Id="rId7" Type="http://schemas.openxmlformats.org/officeDocument/2006/relationships/hyperlink" Target="http://bbp.dau.mil/bbp6focus.html" TargetMode="External"/><Relationship Id="rId2" Type="http://schemas.openxmlformats.org/officeDocument/2006/relationships/hyperlink" Target="http://bbp.dau.mil/bbp1focus.html" TargetMode="External"/><Relationship Id="rId1" Type="http://schemas.openxmlformats.org/officeDocument/2006/relationships/slideLayout" Target="../slideLayouts/slideLayout12.xml"/><Relationship Id="rId6" Type="http://schemas.openxmlformats.org/officeDocument/2006/relationships/hyperlink" Target="http://bbp.dau.mil/bbp5focus.html" TargetMode="External"/><Relationship Id="rId5" Type="http://schemas.openxmlformats.org/officeDocument/2006/relationships/hyperlink" Target="http://bbp.dau.mil/bbp4focus.html" TargetMode="External"/><Relationship Id="rId4" Type="http://schemas.openxmlformats.org/officeDocument/2006/relationships/hyperlink" Target="http://bbp.dau.mil/bbp3focus.html" TargetMode="Externa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31.png"/><Relationship Id="rId4" Type="http://schemas.openxmlformats.org/officeDocument/2006/relationships/oleObject" Target="../embeddings/oleObject1.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134.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1.xml"/><Relationship Id="rId1" Type="http://schemas.openxmlformats.org/officeDocument/2006/relationships/vmlDrawing" Target="../drawings/vmlDrawing2.vml"/><Relationship Id="rId5" Type="http://schemas.openxmlformats.org/officeDocument/2006/relationships/image" Target="../media/image135.emf"/><Relationship Id="rId4" Type="http://schemas.openxmlformats.org/officeDocument/2006/relationships/package" Target="../embeddings/Microsoft_PowerPoint_Presentation.pptx"/></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136.wmf"/></Relationships>
</file>

<file path=ppt/slides/_rels/slide1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notesSlide" Target="../notesSlides/notesSlide85.xml"/><Relationship Id="rId7" Type="http://schemas.openxmlformats.org/officeDocument/2006/relationships/oleObject" Target="../embeddings/oleObject4.bin"/><Relationship Id="rId12"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142.png"/><Relationship Id="rId11" Type="http://schemas.openxmlformats.org/officeDocument/2006/relationships/oleObject" Target="../embeddings/oleObject7.bin"/><Relationship Id="rId5" Type="http://schemas.openxmlformats.org/officeDocument/2006/relationships/image" Target="../media/image140.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5.xml"/><Relationship Id="rId1" Type="http://schemas.openxmlformats.org/officeDocument/2006/relationships/slideLayout" Target="../slideLayouts/slideLayout12.xml"/><Relationship Id="rId4" Type="http://schemas.openxmlformats.org/officeDocument/2006/relationships/image" Target="../media/image146.png"/></Relationships>
</file>

<file path=ppt/slides/_rels/slide1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9.png"/><Relationship Id="rId1" Type="http://schemas.openxmlformats.org/officeDocument/2006/relationships/slideLayout" Target="../slideLayouts/slideLayout12.xml"/><Relationship Id="rId5" Type="http://schemas.openxmlformats.org/officeDocument/2006/relationships/image" Target="../media/image151.png"/><Relationship Id="rId4" Type="http://schemas.openxmlformats.org/officeDocument/2006/relationships/image" Target="../media/image150.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1.xml"/><Relationship Id="rId1" Type="http://schemas.openxmlformats.org/officeDocument/2006/relationships/slideLayout" Target="../slideLayouts/slideLayout13.xml"/><Relationship Id="rId6" Type="http://schemas.openxmlformats.org/officeDocument/2006/relationships/image" Target="../media/image157.jpeg"/><Relationship Id="rId5" Type="http://schemas.openxmlformats.org/officeDocument/2006/relationships/image" Target="../media/image156.png"/><Relationship Id="rId4" Type="http://schemas.openxmlformats.org/officeDocument/2006/relationships/image" Target="../media/image155.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13.xml"/><Relationship Id="rId1" Type="http://schemas.openxmlformats.org/officeDocument/2006/relationships/slideLayout" Target="../slideLayouts/slideLayout12.xml"/><Relationship Id="rId4" Type="http://schemas.openxmlformats.org/officeDocument/2006/relationships/image" Target="../media/image159.jpe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9.xml"/><Relationship Id="rId1" Type="http://schemas.openxmlformats.org/officeDocument/2006/relationships/slideLayout" Target="../slideLayouts/slideLayout14.xml"/><Relationship Id="rId4" Type="http://schemas.microsoft.com/office/2007/relationships/hdphoto" Target="../media/hdphoto4.wdp"/></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167.e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66.emf"/><Relationship Id="rId4" Type="http://schemas.openxmlformats.org/officeDocument/2006/relationships/oleObject" Target="../embeddings/oleObject9.bin"/></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168.emf"/><Relationship Id="rId4" Type="http://schemas.openxmlformats.org/officeDocument/2006/relationships/oleObject" Target="../embeddings/oleObject11.bin"/></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70.emf"/><Relationship Id="rId4" Type="http://schemas.openxmlformats.org/officeDocument/2006/relationships/oleObject" Target="../embeddings/oleObject12.bin"/></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wmf"/><Relationship Id="rId1" Type="http://schemas.openxmlformats.org/officeDocument/2006/relationships/slideLayout" Target="../slideLayouts/slideLayout12.xml"/><Relationship Id="rId5" Type="http://schemas.openxmlformats.org/officeDocument/2006/relationships/image" Target="../media/image179.png"/><Relationship Id="rId4" Type="http://schemas.openxmlformats.org/officeDocument/2006/relationships/image" Target="../media/image178.wm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slideLayout" Target="../slideLayouts/slideLayout12.xml"/><Relationship Id="rId5" Type="http://schemas.openxmlformats.org/officeDocument/2006/relationships/image" Target="../media/image183.wmf"/><Relationship Id="rId4" Type="http://schemas.openxmlformats.org/officeDocument/2006/relationships/image" Target="../media/image182.w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http://officeimg.vo.msecnd.net/en-us/images/MH900149478.jpg"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hyperlink" Target="http://www.google.com/imgres?imgurl=http://ourdems.org/peace/pix/pentagon.gif&amp;imgrefurl=http://ourdems.org/peace/0703WashDC.htm&amp;usg=__o6IM7msLt9n53Z9Xmsbk3UNANk0=&amp;h=503&amp;w=795&amp;sz=254&amp;hl=en&amp;start=10&amp;zoom=1&amp;um=1&amp;itbs=1&amp;tbnid=YfN7TXwlMD9XpM:&amp;tbnh=90&amp;tbnw=143&amp;prev=/images?q=pentagon&amp;um=1&amp;hl=en&amp;safe=active&amp;sa=N&amp;tbs=isch:1&amp;ei=PmZITbqoA8qs8Aaw0sXABg" TargetMode="External"/><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18" Type="http://schemas.openxmlformats.org/officeDocument/2006/relationships/image" Target="../media/image47.jpe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1.jpeg"/><Relationship Id="rId17" Type="http://schemas.openxmlformats.org/officeDocument/2006/relationships/image" Target="../media/image46.jpeg"/><Relationship Id="rId2" Type="http://schemas.openxmlformats.org/officeDocument/2006/relationships/notesSlide" Target="../notesSlides/notesSlide16.xml"/><Relationship Id="rId16" Type="http://schemas.openxmlformats.org/officeDocument/2006/relationships/image" Target="../media/image45.jpeg"/><Relationship Id="rId1" Type="http://schemas.openxmlformats.org/officeDocument/2006/relationships/slideLayout" Target="../slideLayouts/slideLayout12.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5" Type="http://schemas.openxmlformats.org/officeDocument/2006/relationships/image" Target="../media/image44.emf"/><Relationship Id="rId10" Type="http://schemas.openxmlformats.org/officeDocument/2006/relationships/image" Target="../media/image39.jpeg"/><Relationship Id="rId19" Type="http://schemas.openxmlformats.org/officeDocument/2006/relationships/image" Target="../media/image48.jpeg"/><Relationship Id="rId4" Type="http://schemas.openxmlformats.org/officeDocument/2006/relationships/image" Target="../media/image33.png"/><Relationship Id="rId9" Type="http://schemas.openxmlformats.org/officeDocument/2006/relationships/image" Target="../media/image38.jpe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8.xml"/><Relationship Id="rId4" Type="http://schemas.openxmlformats.org/officeDocument/2006/relationships/image" Target="../media/image98.jpeg"/></Relationships>
</file>

<file path=ppt/slides/_rels/slide6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www.entrepreneur.com/article/24627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wmf"/></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image" Target="../media/image113.png"/><Relationship Id="rId7" Type="http://schemas.openxmlformats.org/officeDocument/2006/relationships/image" Target="../media/image117.jpe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jpeg"/><Relationship Id="rId9" Type="http://schemas.openxmlformats.org/officeDocument/2006/relationships/image" Target="../media/image119.wmf"/></Relationships>
</file>

<file path=ppt/slides/_rels/slide84.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121.w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slides/_rels/slide9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hyperlink" Target="http://www.dodig.mil/pubs/documents/DODIG-2016-017.pdf"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hyperlink" Target="http://federalnewsradio.com/author/jared-serbu/"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hyperlink" Target="https://twitter.com/jserbuWFED" TargetMode="External"/></Relationships>
</file>

<file path=ppt/slides/_rels/slide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24001"/>
            <a:ext cx="7772400" cy="2076450"/>
          </a:xfrm>
        </p:spPr>
        <p:txBody>
          <a:bodyPr/>
          <a:lstStyle/>
          <a:p>
            <a:pPr algn="ctr"/>
            <a:r>
              <a:rPr lang="en-US" dirty="0">
                <a:solidFill>
                  <a:schemeClr val="tx1"/>
                </a:solidFill>
              </a:rPr>
              <a:t>Welcome to</a:t>
            </a:r>
            <a:br>
              <a:rPr lang="en-US" dirty="0">
                <a:solidFill>
                  <a:schemeClr val="tx1"/>
                </a:solidFill>
              </a:rPr>
            </a:br>
            <a:r>
              <a:rPr lang="en-US" dirty="0">
                <a:solidFill>
                  <a:schemeClr val="tx1"/>
                </a:solidFill>
              </a:rPr>
              <a:t>Space Program Management (PM 101)</a:t>
            </a:r>
          </a:p>
        </p:txBody>
      </p:sp>
      <p:sp>
        <p:nvSpPr>
          <p:cNvPr id="5" name="Subtitle 4"/>
          <p:cNvSpPr>
            <a:spLocks noGrp="1"/>
          </p:cNvSpPr>
          <p:nvPr>
            <p:ph type="subTitle" idx="1"/>
          </p:nvPr>
        </p:nvSpPr>
        <p:spPr>
          <a:xfrm>
            <a:off x="609600" y="3886200"/>
            <a:ext cx="8229600" cy="2286000"/>
          </a:xfrm>
        </p:spPr>
        <p:txBody>
          <a:bodyPr>
            <a:normAutofit/>
          </a:bodyPr>
          <a:lstStyle/>
          <a:p>
            <a:r>
              <a:rPr lang="en-US" sz="3600" b="1" i="1" u="sng" dirty="0">
                <a:solidFill>
                  <a:srgbClr val="FF0066"/>
                </a:solidFill>
              </a:rPr>
              <a:t>“So now that I’m here what do I do?</a:t>
            </a:r>
            <a:r>
              <a:rPr lang="en-US" b="1" u="sng" dirty="0">
                <a:solidFill>
                  <a:srgbClr val="FF0066"/>
                </a:solidFill>
              </a:rPr>
              <a:t>”</a:t>
            </a:r>
          </a:p>
          <a:p>
            <a:r>
              <a:rPr lang="en-US" dirty="0"/>
              <a:t>1)  Get a Name Tent</a:t>
            </a:r>
          </a:p>
          <a:p>
            <a:r>
              <a:rPr lang="en-US" dirty="0"/>
              <a:t>2)  Write your Name &amp; Organization</a:t>
            </a:r>
          </a:p>
          <a:p>
            <a:r>
              <a:rPr lang="en-US" sz="2600" dirty="0"/>
              <a:t>(e.g.   Joe/LEE, Mary/MCE, etc. )</a:t>
            </a:r>
          </a:p>
        </p:txBody>
      </p:sp>
    </p:spTree>
    <p:extLst>
      <p:ext uri="{BB962C8B-B14F-4D97-AF65-F5344CB8AC3E}">
        <p14:creationId xmlns:p14="http://schemas.microsoft.com/office/powerpoint/2010/main" val="1480051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600200" y="152400"/>
            <a:ext cx="7543800" cy="1143000"/>
          </a:xfrm>
        </p:spPr>
        <p:txBody>
          <a:bodyPr/>
          <a:lstStyle/>
          <a:p>
            <a:pPr>
              <a:lnSpc>
                <a:spcPct val="90000"/>
              </a:lnSpc>
            </a:pPr>
            <a:r>
              <a:rPr lang="en-US" sz="3600" b="1" i="1" dirty="0">
                <a:cs typeface="Arial" pitchFamily="34" charset="0"/>
              </a:rPr>
              <a:t>Program Management </a:t>
            </a:r>
            <a:br>
              <a:rPr lang="en-US" sz="3600" b="1" i="1" dirty="0">
                <a:cs typeface="Arial" pitchFamily="34" charset="0"/>
              </a:rPr>
            </a:br>
            <a:r>
              <a:rPr lang="en-US" sz="3600" b="1" i="1" dirty="0">
                <a:cs typeface="Arial" pitchFamily="34" charset="0"/>
              </a:rPr>
              <a:t>Course Focus</a:t>
            </a:r>
          </a:p>
        </p:txBody>
      </p:sp>
      <p:sp>
        <p:nvSpPr>
          <p:cNvPr id="3" name="Content Placeholder 2"/>
          <p:cNvSpPr>
            <a:spLocks noGrp="1"/>
          </p:cNvSpPr>
          <p:nvPr>
            <p:ph sz="quarter" idx="13"/>
          </p:nvPr>
        </p:nvSpPr>
        <p:spPr>
          <a:xfrm>
            <a:off x="609600" y="1371600"/>
            <a:ext cx="7620000" cy="5410200"/>
          </a:xfrm>
        </p:spPr>
        <p:txBody>
          <a:bodyPr>
            <a:noAutofit/>
          </a:bodyPr>
          <a:lstStyle/>
          <a:p>
            <a:pPr marL="0" lvl="1" indent="-457200">
              <a:lnSpc>
                <a:spcPct val="100000"/>
              </a:lnSpc>
              <a:spcBef>
                <a:spcPts val="600"/>
              </a:spcBef>
              <a:spcAft>
                <a:spcPts val="600"/>
              </a:spcAft>
              <a:buNone/>
              <a:defRPr/>
            </a:pPr>
            <a:r>
              <a:rPr lang="en-US" sz="3600" b="1" dirty="0">
                <a:effectLst>
                  <a:outerShdw blurRad="38100" dist="38100" dir="2700000" algn="tl">
                    <a:srgbClr val="000000">
                      <a:alpha val="43137"/>
                    </a:srgbClr>
                  </a:outerShdw>
                </a:effectLst>
              </a:rPr>
              <a:t>We will explore:</a:t>
            </a:r>
          </a:p>
          <a:p>
            <a:pPr marL="457200" lvl="1" indent="-457200">
              <a:lnSpc>
                <a:spcPct val="100000"/>
              </a:lnSpc>
              <a:spcBef>
                <a:spcPts val="600"/>
              </a:spcBef>
              <a:spcAft>
                <a:spcPts val="600"/>
              </a:spcAft>
              <a:buFont typeface="Wingdings" pitchFamily="2" charset="2"/>
              <a:buChar char="«"/>
              <a:defRPr/>
            </a:pPr>
            <a:r>
              <a:rPr lang="en-US" sz="2000" b="1" dirty="0">
                <a:effectLst/>
              </a:rPr>
              <a:t>The interdisciplinary nature of program management</a:t>
            </a:r>
          </a:p>
          <a:p>
            <a:pPr marL="804863" lvl="2" indent="-457200">
              <a:spcBef>
                <a:spcPts val="600"/>
              </a:spcBef>
              <a:spcAft>
                <a:spcPts val="600"/>
              </a:spcAft>
              <a:buFont typeface="Wingdings" pitchFamily="2" charset="2"/>
              <a:buChar char="«"/>
              <a:defRPr/>
            </a:pPr>
            <a:r>
              <a:rPr lang="en-US" sz="1400" b="1" dirty="0">
                <a:effectLst/>
              </a:rPr>
              <a:t>Main functional areas </a:t>
            </a:r>
          </a:p>
          <a:p>
            <a:pPr marL="1150938" lvl="3" indent="-457200">
              <a:spcBef>
                <a:spcPts val="600"/>
              </a:spcBef>
              <a:spcAft>
                <a:spcPts val="600"/>
              </a:spcAft>
              <a:buFont typeface="Wingdings" pitchFamily="2" charset="2"/>
              <a:buChar char="«"/>
              <a:defRPr/>
            </a:pPr>
            <a:r>
              <a:rPr lang="en-US" sz="1600" dirty="0">
                <a:effectLst/>
              </a:rPr>
              <a:t>Engineering</a:t>
            </a:r>
          </a:p>
          <a:p>
            <a:pPr marL="1150938" lvl="3" indent="-457200">
              <a:spcBef>
                <a:spcPts val="600"/>
              </a:spcBef>
              <a:spcAft>
                <a:spcPts val="600"/>
              </a:spcAft>
              <a:buFont typeface="Wingdings" pitchFamily="2" charset="2"/>
              <a:buChar char="«"/>
              <a:defRPr/>
            </a:pPr>
            <a:r>
              <a:rPr lang="en-US" sz="1600" dirty="0">
                <a:effectLst/>
              </a:rPr>
              <a:t>Financial Management </a:t>
            </a:r>
          </a:p>
          <a:p>
            <a:pPr marL="1150938" lvl="3" indent="-457200">
              <a:spcBef>
                <a:spcPts val="600"/>
              </a:spcBef>
              <a:spcAft>
                <a:spcPts val="600"/>
              </a:spcAft>
              <a:buFont typeface="Wingdings" pitchFamily="2" charset="2"/>
              <a:buChar char="«"/>
              <a:defRPr/>
            </a:pPr>
            <a:r>
              <a:rPr lang="en-US" sz="1600" dirty="0">
                <a:effectLst/>
              </a:rPr>
              <a:t>Contracting</a:t>
            </a:r>
          </a:p>
          <a:p>
            <a:pPr marL="1150938" lvl="3" indent="-457200">
              <a:spcBef>
                <a:spcPts val="600"/>
              </a:spcBef>
              <a:spcAft>
                <a:spcPts val="600"/>
              </a:spcAft>
              <a:buFont typeface="Wingdings" pitchFamily="2" charset="2"/>
              <a:buChar char="«"/>
              <a:defRPr/>
            </a:pPr>
            <a:r>
              <a:rPr lang="en-US" sz="1600" dirty="0">
                <a:effectLst/>
              </a:rPr>
              <a:t>Acquisition Logistics</a:t>
            </a:r>
          </a:p>
          <a:p>
            <a:pPr marL="804863" lvl="2" indent="-457200">
              <a:spcBef>
                <a:spcPts val="600"/>
              </a:spcBef>
              <a:spcAft>
                <a:spcPts val="600"/>
              </a:spcAft>
              <a:buFont typeface="Wingdings" pitchFamily="2" charset="2"/>
              <a:buChar char="«"/>
              <a:defRPr/>
            </a:pPr>
            <a:r>
              <a:rPr lang="en-US" sz="1400" b="1" dirty="0">
                <a:effectLst/>
              </a:rPr>
              <a:t>Discuss how the functions interplay in program success</a:t>
            </a:r>
          </a:p>
          <a:p>
            <a:pPr marL="457200" lvl="2" indent="-457200">
              <a:spcBef>
                <a:spcPts val="600"/>
              </a:spcBef>
              <a:spcAft>
                <a:spcPts val="600"/>
              </a:spcAft>
              <a:buFont typeface="Wingdings" pitchFamily="2" charset="2"/>
              <a:buChar char="«"/>
              <a:defRPr/>
            </a:pPr>
            <a:r>
              <a:rPr lang="en-US" b="1" dirty="0">
                <a:effectLst/>
              </a:rPr>
              <a:t>The acquisition lifecycle from cradle to grave</a:t>
            </a:r>
          </a:p>
          <a:p>
            <a:pPr marL="457200" lvl="2" indent="-457200">
              <a:spcBef>
                <a:spcPts val="600"/>
              </a:spcBef>
              <a:spcAft>
                <a:spcPts val="600"/>
              </a:spcAft>
              <a:buFont typeface="Wingdings" pitchFamily="2" charset="2"/>
              <a:buChar char="«"/>
              <a:defRPr/>
            </a:pPr>
            <a:r>
              <a:rPr lang="en-US" b="1" dirty="0">
                <a:effectLst/>
              </a:rPr>
              <a:t>The concept of risk and risk management</a:t>
            </a:r>
          </a:p>
          <a:p>
            <a:pPr marL="457200" lvl="2" indent="-457200">
              <a:spcBef>
                <a:spcPts val="600"/>
              </a:spcBef>
              <a:spcAft>
                <a:spcPts val="600"/>
              </a:spcAft>
              <a:buFont typeface="Wingdings" pitchFamily="2" charset="2"/>
              <a:buChar char="«"/>
              <a:defRPr/>
            </a:pPr>
            <a:r>
              <a:rPr lang="en-US" b="1" dirty="0">
                <a:effectLst/>
              </a:rPr>
              <a:t>Basic definitions and terms </a:t>
            </a:r>
            <a:r>
              <a:rPr lang="en-US" dirty="0">
                <a:effectLst/>
              </a:rPr>
              <a:t>(define all acronyms)</a:t>
            </a:r>
            <a:endParaRPr lang="en-US" sz="2800" dirty="0">
              <a:effectLst/>
            </a:endParaRPr>
          </a:p>
          <a:p>
            <a:pPr marL="457200" lvl="2" indent="-457200">
              <a:spcBef>
                <a:spcPts val="600"/>
              </a:spcBef>
              <a:spcAft>
                <a:spcPts val="600"/>
              </a:spcAft>
              <a:buFont typeface="Wingdings" pitchFamily="2" charset="2"/>
              <a:buChar char="«"/>
              <a:defRPr/>
            </a:pPr>
            <a:r>
              <a:rPr lang="en-US" b="1" dirty="0">
                <a:effectLst/>
              </a:rPr>
              <a:t>The Uniqueness of Space Acquisition</a:t>
            </a:r>
            <a:endParaRPr lang="en-US" sz="1600" b="1" dirty="0">
              <a:effectLst/>
            </a:endParaRPr>
          </a:p>
        </p:txBody>
      </p:sp>
    </p:spTree>
    <p:extLst>
      <p:ext uri="{BB962C8B-B14F-4D97-AF65-F5344CB8AC3E}">
        <p14:creationId xmlns:p14="http://schemas.microsoft.com/office/powerpoint/2010/main" val="1744739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BBP 2.0</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15362210"/>
              </p:ext>
            </p:extLst>
          </p:nvPr>
        </p:nvGraphicFramePr>
        <p:xfrm>
          <a:off x="228600" y="1447800"/>
          <a:ext cx="8686800" cy="5273040"/>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tblGrid>
              <a:tr h="370840">
                <a:tc>
                  <a:txBody>
                    <a:bodyPr/>
                    <a:lstStyle/>
                    <a:p>
                      <a:r>
                        <a:rPr lang="en-US" sz="1600" dirty="0">
                          <a:effectLst/>
                        </a:rPr>
                        <a:t> </a:t>
                      </a:r>
                      <a:r>
                        <a:rPr lang="en-US" sz="1600" b="1" i="1" dirty="0">
                          <a:effectLst/>
                          <a:hlinkClick r:id="rId2"/>
                        </a:rPr>
                        <a:t>Achieve </a:t>
                      </a:r>
                      <a:br>
                        <a:rPr lang="en-US" sz="1600" b="1" i="1" dirty="0">
                          <a:effectLst/>
                          <a:hlinkClick r:id="rId2"/>
                        </a:rPr>
                      </a:br>
                      <a:r>
                        <a:rPr lang="en-US" sz="1600" b="1" i="1" dirty="0">
                          <a:effectLst/>
                          <a:hlinkClick r:id="rId2"/>
                        </a:rPr>
                        <a:t>Affordable </a:t>
                      </a:r>
                      <a:br>
                        <a:rPr lang="en-US" sz="1600" b="1" i="1" dirty="0">
                          <a:effectLst/>
                          <a:hlinkClick r:id="rId2"/>
                        </a:rPr>
                      </a:br>
                      <a:r>
                        <a:rPr lang="en-US" sz="1600" b="1" i="1" dirty="0">
                          <a:effectLst/>
                          <a:hlinkClick r:id="rId2"/>
                        </a:rPr>
                        <a:t>Programs</a:t>
                      </a:r>
                      <a:endParaRPr lang="en-US" sz="1600" dirty="0">
                        <a:effectLst/>
                      </a:endParaRPr>
                    </a:p>
                  </a:txBody>
                  <a:tcPr>
                    <a:solidFill>
                      <a:schemeClr val="bg1"/>
                    </a:solidFill>
                  </a:tcPr>
                </a:tc>
                <a:tc>
                  <a:txBody>
                    <a:bodyPr/>
                    <a:lstStyle/>
                    <a:p>
                      <a:r>
                        <a:rPr lang="en-US" sz="1600" dirty="0">
                          <a:solidFill>
                            <a:schemeClr val="tx1"/>
                          </a:solidFill>
                          <a:effectLst/>
                        </a:rPr>
                        <a:t>Conducting a program at a cost constrained by the maximum resources the Department can allocate for a capability. These resources include funding, schedule and manpower.</a:t>
                      </a:r>
                    </a:p>
                  </a:txBody>
                  <a:tcPr>
                    <a:solidFill>
                      <a:schemeClr val="bg1"/>
                    </a:solidFill>
                  </a:tcPr>
                </a:tc>
                <a:extLst>
                  <a:ext uri="{0D108BD9-81ED-4DB2-BD59-A6C34878D82A}">
                    <a16:rowId xmlns:a16="http://schemas.microsoft.com/office/drawing/2014/main" val="10000"/>
                  </a:ext>
                </a:extLst>
              </a:tr>
              <a:tr h="370840">
                <a:tc>
                  <a:txBody>
                    <a:bodyPr/>
                    <a:lstStyle/>
                    <a:p>
                      <a:r>
                        <a:rPr lang="en-US" sz="1600" b="1" i="1" dirty="0">
                          <a:effectLst/>
                          <a:hlinkClick r:id="rId3"/>
                        </a:rPr>
                        <a:t>Control Costs Throughout </a:t>
                      </a:r>
                      <a:br>
                        <a:rPr lang="en-US" sz="1600" b="1" i="1" dirty="0">
                          <a:effectLst/>
                          <a:hlinkClick r:id="rId3"/>
                        </a:rPr>
                      </a:br>
                      <a:r>
                        <a:rPr lang="en-US" sz="1600" b="1" i="1" dirty="0">
                          <a:effectLst/>
                          <a:hlinkClick r:id="rId3"/>
                        </a:rPr>
                        <a:t>the Product </a:t>
                      </a:r>
                      <a:br>
                        <a:rPr lang="en-US" sz="1600" b="1" i="1" dirty="0">
                          <a:effectLst/>
                          <a:hlinkClick r:id="rId3"/>
                        </a:rPr>
                      </a:br>
                      <a:r>
                        <a:rPr lang="en-US" sz="1600" b="1" i="1" dirty="0">
                          <a:effectLst/>
                          <a:hlinkClick r:id="rId3"/>
                        </a:rPr>
                        <a:t>Lifecycle</a:t>
                      </a:r>
                      <a:endParaRPr lang="en-US" sz="1600" dirty="0">
                        <a:effectLst/>
                      </a:endParaRPr>
                    </a:p>
                  </a:txBody>
                  <a:tcPr/>
                </a:tc>
                <a:tc>
                  <a:txBody>
                    <a:bodyPr/>
                    <a:lstStyle/>
                    <a:p>
                      <a:r>
                        <a:rPr lang="en-US" sz="1600" dirty="0">
                          <a:effectLst/>
                        </a:rPr>
                        <a:t>The ability to understand and control future costs from a program’s inception is critical to achieving affordability requirements.</a:t>
                      </a:r>
                    </a:p>
                  </a:txBody>
                  <a:tcPr/>
                </a:tc>
                <a:extLst>
                  <a:ext uri="{0D108BD9-81ED-4DB2-BD59-A6C34878D82A}">
                    <a16:rowId xmlns:a16="http://schemas.microsoft.com/office/drawing/2014/main" val="10001"/>
                  </a:ext>
                </a:extLst>
              </a:tr>
              <a:tr h="370840">
                <a:tc>
                  <a:txBody>
                    <a:bodyPr/>
                    <a:lstStyle/>
                    <a:p>
                      <a:r>
                        <a:rPr lang="en-US" sz="1600" b="1" i="1" dirty="0">
                          <a:effectLst/>
                          <a:hlinkClick r:id="rId4"/>
                        </a:rPr>
                        <a:t>Incentivize Productivity and</a:t>
                      </a:r>
                      <a:r>
                        <a:rPr lang="en-US" sz="1600" b="1" i="1" baseline="0" dirty="0">
                          <a:effectLst/>
                          <a:hlinkClick r:id="rId4"/>
                        </a:rPr>
                        <a:t> </a:t>
                      </a:r>
                      <a:r>
                        <a:rPr lang="en-US" sz="1600" b="1" i="1" dirty="0">
                          <a:effectLst/>
                          <a:hlinkClick r:id="rId4"/>
                        </a:rPr>
                        <a:t>Innovation in Industry and</a:t>
                      </a:r>
                      <a:r>
                        <a:rPr lang="en-US" sz="1600" b="1" i="1" baseline="0" dirty="0">
                          <a:effectLst/>
                          <a:hlinkClick r:id="rId4"/>
                        </a:rPr>
                        <a:t> </a:t>
                      </a:r>
                      <a:r>
                        <a:rPr lang="en-US" sz="1600" b="1" i="1" dirty="0">
                          <a:effectLst/>
                          <a:hlinkClick r:id="rId4"/>
                        </a:rPr>
                        <a:t>Government</a:t>
                      </a:r>
                      <a:endParaRPr lang="en-US" sz="1600" dirty="0">
                        <a:effectLst/>
                      </a:endParaRPr>
                    </a:p>
                  </a:txBody>
                  <a:tcPr/>
                </a:tc>
                <a:tc>
                  <a:txBody>
                    <a:bodyPr/>
                    <a:lstStyle/>
                    <a:p>
                      <a:pPr fontAlgn="ctr"/>
                      <a:r>
                        <a:rPr lang="en-US" sz="1600" dirty="0">
                          <a:effectLst/>
                        </a:rPr>
                        <a:t>Reward contractors for successful supply chain and indirect expense management.</a:t>
                      </a:r>
                    </a:p>
                  </a:txBody>
                  <a:tcPr/>
                </a:tc>
                <a:extLst>
                  <a:ext uri="{0D108BD9-81ED-4DB2-BD59-A6C34878D82A}">
                    <a16:rowId xmlns:a16="http://schemas.microsoft.com/office/drawing/2014/main" val="10002"/>
                  </a:ext>
                </a:extLst>
              </a:tr>
              <a:tr h="370840">
                <a:tc>
                  <a:txBody>
                    <a:bodyPr/>
                    <a:lstStyle/>
                    <a:p>
                      <a:pPr fontAlgn="ctr"/>
                      <a:r>
                        <a:rPr lang="en-US" sz="1600" b="1" i="1" dirty="0">
                          <a:effectLst/>
                          <a:hlinkClick r:id="rId5"/>
                        </a:rPr>
                        <a:t>Eliminate Unproductive Processes and Bureaucracy</a:t>
                      </a:r>
                      <a:endParaRPr lang="en-US" sz="1600" dirty="0">
                        <a:effectLst/>
                      </a:endParaRPr>
                    </a:p>
                    <a:p>
                      <a:endParaRPr lang="en-US" sz="1600" dirty="0"/>
                    </a:p>
                  </a:txBody>
                  <a:tcPr/>
                </a:tc>
                <a:tc>
                  <a:txBody>
                    <a:bodyPr/>
                    <a:lstStyle/>
                    <a:p>
                      <a:pPr fontAlgn="ctr"/>
                      <a:r>
                        <a:rPr lang="en-US" sz="1600" dirty="0">
                          <a:effectLst/>
                        </a:rPr>
                        <a:t>Unnecessary and low-value added processes and document requirements are a significant drag on acquisition productivity and must be aggressively identified and eliminated.</a:t>
                      </a:r>
                    </a:p>
                  </a:txBody>
                  <a:tcPr/>
                </a:tc>
                <a:extLst>
                  <a:ext uri="{0D108BD9-81ED-4DB2-BD59-A6C34878D82A}">
                    <a16:rowId xmlns:a16="http://schemas.microsoft.com/office/drawing/2014/main" val="10003"/>
                  </a:ext>
                </a:extLst>
              </a:tr>
              <a:tr h="370840">
                <a:tc>
                  <a:txBody>
                    <a:bodyPr/>
                    <a:lstStyle/>
                    <a:p>
                      <a:pPr fontAlgn="ctr"/>
                      <a:r>
                        <a:rPr lang="en-US" sz="1600" b="1" i="1" dirty="0">
                          <a:effectLst/>
                          <a:hlinkClick r:id="rId6"/>
                        </a:rPr>
                        <a:t>Promote Effective Competition</a:t>
                      </a:r>
                      <a:endParaRPr lang="en-US" sz="1600" dirty="0">
                        <a:effectLst/>
                      </a:endParaRPr>
                    </a:p>
                  </a:txBody>
                  <a:tcPr/>
                </a:tc>
                <a:tc>
                  <a:txBody>
                    <a:bodyPr/>
                    <a:lstStyle/>
                    <a:p>
                      <a:pPr fontAlgn="ctr"/>
                      <a:r>
                        <a:rPr lang="en-US" sz="1600" dirty="0">
                          <a:effectLst/>
                        </a:rPr>
                        <a:t>Real competition is the single most powerful tool available to the Department to drive productivity.</a:t>
                      </a:r>
                    </a:p>
                  </a:txBody>
                  <a:tcPr/>
                </a:tc>
                <a:extLst>
                  <a:ext uri="{0D108BD9-81ED-4DB2-BD59-A6C34878D82A}">
                    <a16:rowId xmlns:a16="http://schemas.microsoft.com/office/drawing/2014/main" val="10004"/>
                  </a:ext>
                </a:extLst>
              </a:tr>
              <a:tr h="370840">
                <a:tc>
                  <a:txBody>
                    <a:bodyPr/>
                    <a:lstStyle/>
                    <a:p>
                      <a:pPr fontAlgn="ctr"/>
                      <a:r>
                        <a:rPr lang="en-US" sz="1600" b="1" i="1" dirty="0">
                          <a:effectLst/>
                          <a:hlinkClick r:id="rId7"/>
                        </a:rPr>
                        <a:t>Improve Tradecraft in Acquisition of Services</a:t>
                      </a:r>
                      <a:endParaRPr lang="en-US" sz="1600" dirty="0">
                        <a:effectLst/>
                      </a:endParaRPr>
                    </a:p>
                  </a:txBody>
                  <a:tcPr/>
                </a:tc>
                <a:tc>
                  <a:txBody>
                    <a:bodyPr/>
                    <a:lstStyle/>
                    <a:p>
                      <a:pPr fontAlgn="ctr"/>
                      <a:r>
                        <a:rPr lang="en-US" sz="1600" dirty="0">
                          <a:effectLst/>
                        </a:rPr>
                        <a:t>The substantial amount of money spent on contract support services demands a management structure to strategically source these goods and services.</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1" dirty="0">
                          <a:effectLst/>
                          <a:hlinkClick r:id="rId8"/>
                        </a:rPr>
                        <a:t>Improve the Professionalism of the Total</a:t>
                      </a:r>
                      <a:r>
                        <a:rPr lang="en-US" sz="1600" b="1" i="1" baseline="0" dirty="0">
                          <a:effectLst/>
                          <a:hlinkClick r:id="rId8"/>
                        </a:rPr>
                        <a:t> </a:t>
                      </a:r>
                      <a:r>
                        <a:rPr lang="en-US" sz="1600" b="1" i="1" dirty="0">
                          <a:effectLst/>
                          <a:hlinkClick r:id="rId8"/>
                        </a:rPr>
                        <a:t>Acquisition Workforce</a:t>
                      </a:r>
                      <a:endParaRPr lang="en-US" sz="1600" dirty="0">
                        <a:effectLst/>
                      </a:endParaRPr>
                    </a:p>
                  </a:txBody>
                  <a:tcPr/>
                </a:tc>
                <a:tc>
                  <a:txBody>
                    <a:bodyPr/>
                    <a:lstStyle/>
                    <a:p>
                      <a:pPr fontAlgn="ctr"/>
                      <a:r>
                        <a:rPr lang="en-US" sz="1600" dirty="0">
                          <a:effectLst/>
                        </a:rPr>
                        <a:t>It is the duty of the acquisition workforce to conduct itself with excellence, responsibility, integrity and accountability.</a:t>
                      </a:r>
                    </a:p>
                  </a:txBody>
                  <a:tcPr/>
                </a:tc>
                <a:extLst>
                  <a:ext uri="{0D108BD9-81ED-4DB2-BD59-A6C34878D82A}">
                    <a16:rowId xmlns:a16="http://schemas.microsoft.com/office/drawing/2014/main" val="10006"/>
                  </a:ext>
                </a:extLst>
              </a:tr>
            </a:tbl>
          </a:graphicData>
        </a:graphic>
      </p:graphicFrame>
      <p:sp>
        <p:nvSpPr>
          <p:cNvPr id="5" name="Slide Number Placeholder 4"/>
          <p:cNvSpPr>
            <a:spLocks noGrp="1"/>
          </p:cNvSpPr>
          <p:nvPr>
            <p:ph type="sldNum" sz="quarter" idx="12"/>
          </p:nvPr>
        </p:nvSpPr>
        <p:spPr/>
        <p:txBody>
          <a:bodyPr/>
          <a:lstStyle/>
          <a:p>
            <a:fld id="{6DD145BB-F4BF-47FE-A7A5-E1B2194B8E74}" type="slidenum">
              <a:rPr lang="en-US" smtClean="0"/>
              <a:t>100</a:t>
            </a:fld>
            <a:endParaRPr lang="en-US"/>
          </a:p>
        </p:txBody>
      </p:sp>
    </p:spTree>
    <p:extLst>
      <p:ext uri="{BB962C8B-B14F-4D97-AF65-F5344CB8AC3E}">
        <p14:creationId xmlns:p14="http://schemas.microsoft.com/office/powerpoint/2010/main" val="28355283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050"/>
            <a:ext cx="7924800" cy="1200150"/>
          </a:xfrm>
        </p:spPr>
        <p:txBody>
          <a:bodyPr/>
          <a:lstStyle/>
          <a:p>
            <a:pPr>
              <a:lnSpc>
                <a:spcPct val="90000"/>
              </a:lnSpc>
            </a:pPr>
            <a:r>
              <a:rPr lang="en-US" dirty="0"/>
              <a:t>Will-Cost/Should-Cost Implementation Guidance</a:t>
            </a:r>
          </a:p>
        </p:txBody>
      </p:sp>
      <p:sp>
        <p:nvSpPr>
          <p:cNvPr id="3" name="Content Placeholder 2"/>
          <p:cNvSpPr>
            <a:spLocks noGrp="1"/>
          </p:cNvSpPr>
          <p:nvPr>
            <p:ph sz="quarter" idx="4294967295"/>
          </p:nvPr>
        </p:nvSpPr>
        <p:spPr>
          <a:xfrm>
            <a:off x="76200" y="1580030"/>
            <a:ext cx="5638800" cy="4955241"/>
          </a:xfrm>
          <a:prstGeom prst="rect">
            <a:avLst/>
          </a:prstGeom>
        </p:spPr>
        <p:txBody>
          <a:bodyPr>
            <a:normAutofit lnSpcReduction="10000"/>
          </a:bodyPr>
          <a:lstStyle/>
          <a:p>
            <a:pPr>
              <a:spcBef>
                <a:spcPts val="592"/>
              </a:spcBef>
            </a:pPr>
            <a:r>
              <a:rPr lang="en-US" sz="2400" b="1" dirty="0"/>
              <a:t>Applies to ACAT I, II, and III programs </a:t>
            </a:r>
          </a:p>
          <a:p>
            <a:pPr>
              <a:spcBef>
                <a:spcPts val="1777"/>
              </a:spcBef>
            </a:pPr>
            <a:r>
              <a:rPr lang="en-US" sz="2400" b="1" dirty="0"/>
              <a:t>WC &amp; SC estimates required at Milestones, with annual updates</a:t>
            </a:r>
          </a:p>
          <a:p>
            <a:pPr>
              <a:spcBef>
                <a:spcPts val="1777"/>
              </a:spcBef>
            </a:pPr>
            <a:r>
              <a:rPr lang="en-US" sz="2400" b="1" dirty="0"/>
              <a:t>For ACAT I programs, WC estimate will be SCP or ICE</a:t>
            </a:r>
          </a:p>
          <a:p>
            <a:pPr>
              <a:spcBef>
                <a:spcPts val="1185"/>
              </a:spcBef>
            </a:pPr>
            <a:r>
              <a:rPr lang="en-US" sz="2400" b="1" dirty="0"/>
              <a:t>For ACAT II programs, WC estimate will be SBE</a:t>
            </a:r>
          </a:p>
          <a:p>
            <a:pPr>
              <a:spcBef>
                <a:spcPts val="1185"/>
              </a:spcBef>
            </a:pPr>
            <a:r>
              <a:rPr lang="en-US" sz="2400" b="1" dirty="0"/>
              <a:t>Approach selected by SMC to develop SC estimate:</a:t>
            </a:r>
          </a:p>
          <a:p>
            <a:pPr lvl="1">
              <a:buNone/>
            </a:pPr>
            <a:r>
              <a:rPr lang="en-US" sz="2000" b="1" dirty="0"/>
              <a:t>	Use WC estimate as base and apply discrete, measurable items and/or specific initiatives for savings against that base</a:t>
            </a:r>
          </a:p>
        </p:txBody>
      </p:sp>
      <p:graphicFrame>
        <p:nvGraphicFramePr>
          <p:cNvPr id="2051" name="Object 3"/>
          <p:cNvGraphicFramePr>
            <a:graphicFrameLocks noChangeAspect="1"/>
          </p:cNvGraphicFramePr>
          <p:nvPr>
            <p:extLst>
              <p:ext uri="{D42A27DB-BD31-4B8C-83A1-F6EECF244321}">
                <p14:modId xmlns:p14="http://schemas.microsoft.com/office/powerpoint/2010/main" val="2065651962"/>
              </p:ext>
            </p:extLst>
          </p:nvPr>
        </p:nvGraphicFramePr>
        <p:xfrm>
          <a:off x="5638800" y="1752600"/>
          <a:ext cx="3352800" cy="4437529"/>
        </p:xfrm>
        <a:graphic>
          <a:graphicData uri="http://schemas.openxmlformats.org/presentationml/2006/ole">
            <mc:AlternateContent xmlns:mc="http://schemas.openxmlformats.org/markup-compatibility/2006">
              <mc:Choice xmlns:v="urn:schemas-microsoft-com:vml" Requires="v">
                <p:oleObj spid="_x0000_s1077" name="Acrobat Document" r:id="rId4" imgW="5923810" imgH="7523810" progId="AcroExch.Document.7">
                  <p:embed/>
                </p:oleObj>
              </mc:Choice>
              <mc:Fallback>
                <p:oleObj name="Acrobat Document" r:id="rId4" imgW="5923810" imgH="752381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752600"/>
                        <a:ext cx="3352800" cy="4437529"/>
                      </a:xfrm>
                      <a:prstGeom prst="rect">
                        <a:avLst/>
                      </a:prstGeom>
                      <a:noFill/>
                      <a:ln w="38100">
                        <a:solidFill>
                          <a:srgbClr val="0000FF"/>
                        </a:solidFill>
                        <a:miter lim="800000"/>
                        <a:headEnd/>
                        <a:tailEnd/>
                      </a:ln>
                      <a:extLst/>
                    </p:spPr>
                  </p:pic>
                </p:oleObj>
              </mc:Fallback>
            </mc:AlternateContent>
          </a:graphicData>
        </a:graphic>
      </p:graphicFrame>
    </p:spTree>
    <p:extLst>
      <p:ext uri="{BB962C8B-B14F-4D97-AF65-F5344CB8AC3E}">
        <p14:creationId xmlns:p14="http://schemas.microsoft.com/office/powerpoint/2010/main" val="25384566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9050"/>
            <a:ext cx="7467600" cy="1411942"/>
          </a:xfrm>
        </p:spPr>
        <p:txBody>
          <a:bodyPr/>
          <a:lstStyle/>
          <a:p>
            <a:r>
              <a:rPr lang="en-US" sz="3600" dirty="0"/>
              <a:t>SMC has Developed a Space Portfolio Should-Cost Plan</a:t>
            </a:r>
          </a:p>
        </p:txBody>
      </p:sp>
      <p:sp>
        <p:nvSpPr>
          <p:cNvPr id="3" name="Content Placeholder 2"/>
          <p:cNvSpPr>
            <a:spLocks noGrp="1"/>
          </p:cNvSpPr>
          <p:nvPr>
            <p:ph sz="quarter" idx="4294967295"/>
          </p:nvPr>
        </p:nvSpPr>
        <p:spPr>
          <a:xfrm>
            <a:off x="152400" y="1600200"/>
            <a:ext cx="8458200" cy="4495800"/>
          </a:xfrm>
          <a:prstGeom prst="rect">
            <a:avLst/>
          </a:prstGeom>
        </p:spPr>
        <p:txBody>
          <a:bodyPr>
            <a:noAutofit/>
          </a:bodyPr>
          <a:lstStyle/>
          <a:p>
            <a:pPr>
              <a:spcBef>
                <a:spcPts val="1185"/>
              </a:spcBef>
              <a:spcAft>
                <a:spcPts val="592"/>
              </a:spcAft>
            </a:pPr>
            <a:r>
              <a:rPr lang="en-US" sz="2000" b="1" dirty="0"/>
              <a:t>Memorandum containing prioritized plan for developing SC estimates for Air Force space programs</a:t>
            </a:r>
          </a:p>
          <a:p>
            <a:pPr lvl="1">
              <a:lnSpc>
                <a:spcPct val="100000"/>
              </a:lnSpc>
              <a:spcBef>
                <a:spcPts val="592"/>
              </a:spcBef>
              <a:spcAft>
                <a:spcPts val="592"/>
              </a:spcAft>
              <a:buSzPct val="60000"/>
              <a:buFont typeface="Wingdings" pitchFamily="2" charset="2"/>
              <a:buChar char="t"/>
            </a:pPr>
            <a:r>
              <a:rPr lang="en-US" sz="1800" dirty="0"/>
              <a:t>Signed by General Pawlikowski on 1 August 2011</a:t>
            </a:r>
          </a:p>
          <a:p>
            <a:pPr lvl="1">
              <a:lnSpc>
                <a:spcPct val="100000"/>
              </a:lnSpc>
              <a:spcBef>
                <a:spcPts val="592"/>
              </a:spcBef>
              <a:spcAft>
                <a:spcPts val="592"/>
              </a:spcAft>
              <a:buSzPct val="60000"/>
              <a:buFont typeface="Wingdings" pitchFamily="2" charset="2"/>
              <a:buChar char="t"/>
            </a:pPr>
            <a:r>
              <a:rPr lang="en-US" sz="1800" dirty="0"/>
              <a:t>Update in progress</a:t>
            </a:r>
          </a:p>
          <a:p>
            <a:pPr>
              <a:spcBef>
                <a:spcPts val="1185"/>
              </a:spcBef>
              <a:spcAft>
                <a:spcPts val="592"/>
              </a:spcAft>
            </a:pPr>
            <a:r>
              <a:rPr lang="en-US" sz="2000" b="1" dirty="0"/>
              <a:t>Requests waivers for selected ACAT I programs, and grants waivers to selected ACAT II programs</a:t>
            </a:r>
          </a:p>
          <a:p>
            <a:pPr lvl="1">
              <a:spcBef>
                <a:spcPts val="592"/>
              </a:spcBef>
              <a:spcAft>
                <a:spcPts val="592"/>
              </a:spcAft>
              <a:buSzPct val="60000"/>
              <a:buFont typeface="Wingdings" pitchFamily="2" charset="2"/>
              <a:buChar char="t"/>
            </a:pPr>
            <a:r>
              <a:rPr lang="en-US" sz="1800" dirty="0"/>
              <a:t>Basis for waiver is typically program status– e.g., whether program is post-Milestone C, restructuring, or lacking funds </a:t>
            </a:r>
          </a:p>
          <a:p>
            <a:pPr>
              <a:spcBef>
                <a:spcPts val="1185"/>
              </a:spcBef>
              <a:spcAft>
                <a:spcPts val="592"/>
              </a:spcAft>
            </a:pPr>
            <a:r>
              <a:rPr lang="en-US" sz="2000" b="1" dirty="0"/>
              <a:t>For remaining programs, memorandum specifies anticipated date for completing SC estimate plans and SC estimates</a:t>
            </a:r>
          </a:p>
          <a:p>
            <a:pPr lvl="1">
              <a:spcBef>
                <a:spcPts val="592"/>
              </a:spcBef>
              <a:spcAft>
                <a:spcPts val="592"/>
              </a:spcAft>
              <a:buSzPct val="60000"/>
              <a:buFont typeface="Wingdings" pitchFamily="2" charset="2"/>
              <a:buChar char="t"/>
            </a:pPr>
            <a:r>
              <a:rPr lang="en-US" sz="1800" dirty="0"/>
              <a:t>SMC/FMC and program office must provide SC estimate plan (describing how estimate will be developed) at least 3 months before estimate is due</a:t>
            </a:r>
          </a:p>
        </p:txBody>
      </p:sp>
      <p:sp>
        <p:nvSpPr>
          <p:cNvPr id="4" name="TextBox 3"/>
          <p:cNvSpPr txBox="1"/>
          <p:nvPr/>
        </p:nvSpPr>
        <p:spPr>
          <a:xfrm>
            <a:off x="381000" y="6477000"/>
            <a:ext cx="5558381" cy="276999"/>
          </a:xfrm>
          <a:prstGeom prst="rect">
            <a:avLst/>
          </a:prstGeom>
          <a:noFill/>
        </p:spPr>
        <p:txBody>
          <a:bodyPr wrap="none" rtlCol="0">
            <a:spAutoFit/>
          </a:bodyPr>
          <a:lstStyle/>
          <a:p>
            <a:r>
              <a:rPr lang="en-US" sz="1200" dirty="0"/>
              <a:t>ACAT: Acquisition category	SC: Should Cost	SMC/FMC: Staff Cost Shop </a:t>
            </a:r>
          </a:p>
        </p:txBody>
      </p:sp>
    </p:spTree>
    <p:extLst>
      <p:ext uri="{BB962C8B-B14F-4D97-AF65-F5344CB8AC3E}">
        <p14:creationId xmlns:p14="http://schemas.microsoft.com/office/powerpoint/2010/main" val="1395980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280989" y="0"/>
            <a:ext cx="8645449" cy="990600"/>
          </a:xfrm>
        </p:spPr>
        <p:txBody>
          <a:bodyPr/>
          <a:lstStyle/>
          <a:p>
            <a:pPr eaLnBrk="1" hangingPunct="1"/>
            <a:r>
              <a:rPr lang="en-US" sz="3600" dirty="0"/>
              <a:t>Waterfall Chart</a:t>
            </a:r>
            <a:br>
              <a:rPr lang="en-US" sz="3600" dirty="0"/>
            </a:br>
            <a:r>
              <a:rPr lang="en-US" sz="3600" dirty="0"/>
              <a:t>(</a:t>
            </a:r>
            <a:r>
              <a:rPr lang="en-US" sz="2400" dirty="0"/>
              <a:t>Associated with a Program’s Should-Cost Estimate)</a:t>
            </a:r>
            <a:br>
              <a:rPr lang="en-US" sz="3600" dirty="0"/>
            </a:br>
            <a:endParaRPr lang="en-US" sz="3600" dirty="0"/>
          </a:p>
        </p:txBody>
      </p:sp>
      <p:grpSp>
        <p:nvGrpSpPr>
          <p:cNvPr id="2" name="Group 55"/>
          <p:cNvGrpSpPr>
            <a:grpSpLocks/>
          </p:cNvGrpSpPr>
          <p:nvPr/>
        </p:nvGrpSpPr>
        <p:grpSpPr bwMode="auto">
          <a:xfrm>
            <a:off x="-5255" y="1447800"/>
            <a:ext cx="9149255" cy="4800600"/>
            <a:chOff x="164064" y="1321601"/>
            <a:chExt cx="9143373" cy="4868791"/>
          </a:xfrm>
        </p:grpSpPr>
        <p:sp>
          <p:nvSpPr>
            <p:cNvPr id="89" name="TextBox 88"/>
            <p:cNvSpPr txBox="1"/>
            <p:nvPr/>
          </p:nvSpPr>
          <p:spPr>
            <a:xfrm>
              <a:off x="6248400" y="3429670"/>
              <a:ext cx="1752600" cy="405793"/>
            </a:xfrm>
            <a:prstGeom prst="rect">
              <a:avLst/>
            </a:prstGeom>
            <a:noFill/>
          </p:spPr>
          <p:txBody>
            <a:bodyPr>
              <a:spAutoFit/>
            </a:bodyPr>
            <a:lstStyle/>
            <a:p>
              <a:pPr algn="r">
                <a:defRPr/>
              </a:pPr>
              <a:r>
                <a:rPr lang="en-US" sz="1000" b="1" dirty="0">
                  <a:solidFill>
                    <a:prstClr val="black"/>
                  </a:solidFill>
                  <a:latin typeface="Cambria"/>
                </a:rPr>
                <a:t>Aggressive</a:t>
              </a:r>
            </a:p>
            <a:p>
              <a:pPr algn="r">
                <a:defRPr/>
              </a:pPr>
              <a:r>
                <a:rPr lang="en-US" sz="1000" b="1" dirty="0">
                  <a:solidFill>
                    <a:prstClr val="black"/>
                  </a:solidFill>
                  <a:latin typeface="Cambria"/>
                </a:rPr>
                <a:t>$ TY</a:t>
              </a:r>
            </a:p>
          </p:txBody>
        </p:sp>
        <p:sp>
          <p:nvSpPr>
            <p:cNvPr id="88" name="TextBox 87"/>
            <p:cNvSpPr txBox="1"/>
            <p:nvPr/>
          </p:nvSpPr>
          <p:spPr>
            <a:xfrm>
              <a:off x="7239000" y="2946797"/>
              <a:ext cx="1752600" cy="405793"/>
            </a:xfrm>
            <a:prstGeom prst="rect">
              <a:avLst/>
            </a:prstGeom>
            <a:noFill/>
          </p:spPr>
          <p:txBody>
            <a:bodyPr>
              <a:spAutoFit/>
            </a:bodyPr>
            <a:lstStyle/>
            <a:p>
              <a:pPr algn="r">
                <a:defRPr/>
              </a:pPr>
              <a:r>
                <a:rPr lang="en-US" sz="1000" b="1" dirty="0">
                  <a:solidFill>
                    <a:prstClr val="black"/>
                  </a:solidFill>
                  <a:latin typeface="Cambria"/>
                </a:rPr>
                <a:t>Most Likely</a:t>
              </a:r>
            </a:p>
            <a:p>
              <a:pPr algn="r">
                <a:defRPr/>
              </a:pPr>
              <a:r>
                <a:rPr lang="en-US" sz="1000" b="1" dirty="0">
                  <a:solidFill>
                    <a:prstClr val="black"/>
                  </a:solidFill>
                  <a:latin typeface="Cambria"/>
                </a:rPr>
                <a:t>$ TY</a:t>
              </a:r>
            </a:p>
          </p:txBody>
        </p:sp>
        <p:sp>
          <p:nvSpPr>
            <p:cNvPr id="67" name="Rectangle 66"/>
            <p:cNvSpPr/>
            <p:nvPr/>
          </p:nvSpPr>
          <p:spPr bwMode="auto">
            <a:xfrm>
              <a:off x="169316" y="1321602"/>
              <a:ext cx="9138121" cy="4868790"/>
            </a:xfrm>
            <a:prstGeom prst="rect">
              <a:avLst/>
            </a:prstGeom>
            <a:gradFill rotWithShape="1">
              <a:gsLst>
                <a:gs pos="0">
                  <a:srgbClr val="B2B2B2">
                    <a:tint val="50000"/>
                    <a:satMod val="300000"/>
                  </a:srgbClr>
                </a:gs>
                <a:gs pos="35000">
                  <a:srgbClr val="B2B2B2">
                    <a:tint val="37000"/>
                    <a:satMod val="300000"/>
                  </a:srgbClr>
                </a:gs>
                <a:gs pos="100000">
                  <a:srgbClr val="B2B2B2">
                    <a:tint val="15000"/>
                    <a:satMod val="350000"/>
                  </a:srgbClr>
                </a:gs>
              </a:gsLst>
              <a:lin ang="16200000" scaled="1"/>
            </a:gradFill>
            <a:ln w="9525" cap="flat" cmpd="sng" algn="ctr">
              <a:solidFill>
                <a:srgbClr val="B2B2B2">
                  <a:shade val="95000"/>
                  <a:satMod val="105000"/>
                </a:srgbClr>
              </a:solidFill>
              <a:prstDash val="solid"/>
              <a:headEnd type="none" w="sm" len="sm"/>
              <a:tailEnd type="none" w="sm" len="sm"/>
            </a:ln>
            <a:effectLst>
              <a:outerShdw blurRad="40000" dist="20000" dir="5400000" rotWithShape="0">
                <a:srgbClr val="000000">
                  <a:alpha val="38000"/>
                </a:srgbClr>
              </a:outerShdw>
            </a:effectLst>
          </p:spPr>
          <p:txBody>
            <a:bodyPr/>
            <a:lstStyle/>
            <a:p>
              <a:pPr defTabSz="810183">
                <a:defRPr/>
              </a:pPr>
              <a:endParaRPr lang="en-US" sz="2700" kern="0" dirty="0">
                <a:solidFill>
                  <a:prstClr val="black"/>
                </a:solidFill>
                <a:latin typeface="Cambria"/>
              </a:endParaRPr>
            </a:p>
          </p:txBody>
        </p:sp>
        <p:sp>
          <p:nvSpPr>
            <p:cNvPr id="68" name="Rectangle 29"/>
            <p:cNvSpPr>
              <a:spLocks noChangeArrowheads="1"/>
            </p:cNvSpPr>
            <p:nvPr/>
          </p:nvSpPr>
          <p:spPr bwMode="gray">
            <a:xfrm>
              <a:off x="169315" y="1752898"/>
              <a:ext cx="2721132" cy="4242718"/>
            </a:xfrm>
            <a:prstGeom prst="rect">
              <a:avLst/>
            </a:prstGeom>
            <a:gradFill rotWithShape="1">
              <a:gsLst>
                <a:gs pos="0">
                  <a:srgbClr val="001A4E"/>
                </a:gs>
                <a:gs pos="50000">
                  <a:srgbClr val="0038A8"/>
                </a:gs>
                <a:gs pos="100000">
                  <a:srgbClr val="001A4E"/>
                </a:gs>
              </a:gsLst>
              <a:lin ang="2700000" scaled="1"/>
            </a:gradFill>
            <a:ln w="19050" algn="ctr">
              <a:solidFill>
                <a:srgbClr val="000000"/>
              </a:solidFill>
              <a:miter lim="800000"/>
              <a:headEnd type="none" w="sm" len="sm"/>
              <a:tailEnd type="none" w="sm" len="sm"/>
            </a:ln>
          </p:spPr>
          <p:txBody>
            <a:bodyPr tIns="100584" bIns="100584" anchor="t"/>
            <a:lstStyle/>
            <a:p>
              <a:pPr algn="ctr" defTabSz="810183">
                <a:defRPr/>
              </a:pPr>
              <a:r>
                <a:rPr lang="en-US" sz="1400" b="1" dirty="0">
                  <a:solidFill>
                    <a:prstClr val="white"/>
                  </a:solidFill>
                  <a:latin typeface="Arial" pitchFamily="34" charset="0"/>
                  <a:cs typeface="Arial" pitchFamily="34" charset="0"/>
                </a:rPr>
                <a:t>CAPE  ICE or SCP (if ACAT I)</a:t>
              </a:r>
            </a:p>
            <a:p>
              <a:pPr algn="ctr" defTabSz="810183">
                <a:defRPr/>
              </a:pPr>
              <a:endParaRPr lang="en-US" sz="1400" b="1" dirty="0">
                <a:solidFill>
                  <a:prstClr val="white"/>
                </a:solidFill>
                <a:latin typeface="Arial" pitchFamily="34" charset="0"/>
                <a:cs typeface="Arial" pitchFamily="34" charset="0"/>
              </a:endParaRPr>
            </a:p>
            <a:p>
              <a:pPr algn="ctr" defTabSz="810183">
                <a:defRPr/>
              </a:pPr>
              <a:r>
                <a:rPr lang="en-US" sz="1400" b="1" dirty="0">
                  <a:solidFill>
                    <a:prstClr val="white"/>
                  </a:solidFill>
                  <a:latin typeface="Arial" pitchFamily="34" charset="0"/>
                  <a:cs typeface="Arial" pitchFamily="34" charset="0"/>
                </a:rPr>
                <a:t>or</a:t>
              </a:r>
            </a:p>
            <a:p>
              <a:pPr algn="ctr" defTabSz="810183">
                <a:defRPr/>
              </a:pPr>
              <a:endParaRPr lang="en-US" sz="1400" b="1" dirty="0">
                <a:solidFill>
                  <a:prstClr val="white"/>
                </a:solidFill>
                <a:latin typeface="Arial" pitchFamily="34" charset="0"/>
                <a:cs typeface="Arial" pitchFamily="34" charset="0"/>
              </a:endParaRPr>
            </a:p>
            <a:p>
              <a:pPr algn="ctr" defTabSz="810183">
                <a:defRPr/>
              </a:pPr>
              <a:r>
                <a:rPr lang="en-US" sz="1400" b="1" dirty="0">
                  <a:solidFill>
                    <a:prstClr val="white"/>
                  </a:solidFill>
                  <a:latin typeface="Arial" pitchFamily="34" charset="0"/>
                  <a:cs typeface="Arial" pitchFamily="34" charset="0"/>
                </a:rPr>
                <a:t>SBE (if ACAT II or III)</a:t>
              </a:r>
            </a:p>
            <a:p>
              <a:pPr algn="ctr" defTabSz="810183">
                <a:defRPr/>
              </a:pPr>
              <a:endParaRPr lang="en-US" sz="1400" b="1" dirty="0">
                <a:solidFill>
                  <a:prstClr val="white"/>
                </a:solidFill>
                <a:latin typeface="Arial" pitchFamily="34" charset="0"/>
                <a:cs typeface="Arial" pitchFamily="34" charset="0"/>
              </a:endParaRPr>
            </a:p>
            <a:p>
              <a:pPr algn="ctr" defTabSz="810183">
                <a:defRPr/>
              </a:pPr>
              <a:r>
                <a:rPr lang="en-US" sz="1400" b="1" dirty="0">
                  <a:solidFill>
                    <a:prstClr val="white"/>
                  </a:solidFill>
                  <a:latin typeface="Arial" pitchFamily="34" charset="0"/>
                  <a:cs typeface="Arial" pitchFamily="34" charset="0"/>
                </a:rPr>
                <a:t>$</a:t>
              </a:r>
            </a:p>
            <a:p>
              <a:pPr algn="ctr" defTabSz="810183">
                <a:defRPr/>
              </a:pPr>
              <a:r>
                <a:rPr lang="en-US" sz="1400" b="1" dirty="0">
                  <a:solidFill>
                    <a:prstClr val="white"/>
                  </a:solidFill>
                  <a:latin typeface="Arial" pitchFamily="34" charset="0"/>
                  <a:cs typeface="Arial" pitchFamily="34" charset="0"/>
                </a:rPr>
                <a:t>TY</a:t>
              </a:r>
            </a:p>
            <a:p>
              <a:pPr algn="ctr" defTabSz="810183">
                <a:defRPr/>
              </a:pPr>
              <a:endParaRPr lang="en-US" sz="1400" b="1" dirty="0">
                <a:solidFill>
                  <a:prstClr val="white"/>
                </a:solidFill>
                <a:latin typeface="Arial" pitchFamily="34" charset="0"/>
                <a:cs typeface="Arial" pitchFamily="34" charset="0"/>
              </a:endParaRPr>
            </a:p>
            <a:p>
              <a:pPr algn="ctr" defTabSz="810183">
                <a:defRPr/>
              </a:pPr>
              <a:r>
                <a:rPr lang="en-US" sz="1400" b="1" dirty="0">
                  <a:solidFill>
                    <a:prstClr val="white"/>
                  </a:solidFill>
                  <a:latin typeface="Arial" pitchFamily="34" charset="0"/>
                  <a:cs typeface="Arial" pitchFamily="34" charset="0"/>
                </a:rPr>
                <a:t>For </a:t>
              </a:r>
            </a:p>
            <a:p>
              <a:pPr algn="ctr" defTabSz="810183">
                <a:defRPr/>
              </a:pPr>
              <a:r>
                <a:rPr lang="en-US" sz="1400" b="1" dirty="0">
                  <a:solidFill>
                    <a:prstClr val="white"/>
                  </a:solidFill>
                  <a:latin typeface="Arial" pitchFamily="34" charset="0"/>
                  <a:cs typeface="Arial" pitchFamily="34" charset="0"/>
                </a:rPr>
                <a:t>“FIRESAT”</a:t>
              </a:r>
            </a:p>
            <a:p>
              <a:pPr algn="ctr" defTabSz="810183">
                <a:defRPr/>
              </a:pPr>
              <a:r>
                <a:rPr lang="en-US" sz="1000" b="1" dirty="0">
                  <a:solidFill>
                    <a:prstClr val="white"/>
                  </a:solidFill>
                  <a:latin typeface="Arial" pitchFamily="34" charset="0"/>
                  <a:cs typeface="Arial" pitchFamily="34" charset="0"/>
                </a:rPr>
                <a:t>(Includes LL, NRE, RE, LOOS)</a:t>
              </a:r>
              <a:endParaRPr lang="en-US" sz="1400" b="1" dirty="0">
                <a:solidFill>
                  <a:prstClr val="white"/>
                </a:solidFill>
                <a:latin typeface="Arial" pitchFamily="34" charset="0"/>
                <a:cs typeface="Arial" pitchFamily="34" charset="0"/>
              </a:endParaRPr>
            </a:p>
          </p:txBody>
        </p:sp>
        <p:sp>
          <p:nvSpPr>
            <p:cNvPr id="1032" name="Rectangle 34"/>
            <p:cNvSpPr>
              <a:spLocks noChangeArrowheads="1"/>
            </p:cNvSpPr>
            <p:nvPr/>
          </p:nvSpPr>
          <p:spPr bwMode="gray">
            <a:xfrm>
              <a:off x="3385468" y="2606346"/>
              <a:ext cx="990600" cy="381000"/>
            </a:xfrm>
            <a:prstGeom prst="rect">
              <a:avLst/>
            </a:prstGeom>
            <a:solidFill>
              <a:srgbClr val="E9EE22"/>
            </a:solidFill>
            <a:ln w="19050" algn="ctr">
              <a:solidFill>
                <a:srgbClr val="000000"/>
              </a:solidFill>
              <a:miter lim="800000"/>
              <a:headEnd type="none" w="sm" len="sm"/>
              <a:tailEnd type="none" w="sm" len="sm"/>
            </a:ln>
          </p:spPr>
          <p:txBody>
            <a:bodyPr tIns="100584" bIns="100584" anchor="ctr"/>
            <a:lstStyle/>
            <a:p>
              <a:pPr algn="ctr" defTabSz="810183"/>
              <a:r>
                <a:rPr lang="en-US" sz="1000" b="1" dirty="0">
                  <a:solidFill>
                    <a:prstClr val="black"/>
                  </a:solidFill>
                  <a:latin typeface="Arial" pitchFamily="34" charset="0"/>
                  <a:cs typeface="Arial" pitchFamily="34" charset="0"/>
                </a:rPr>
                <a:t>Schedule Streamlining</a:t>
              </a:r>
            </a:p>
          </p:txBody>
        </p:sp>
        <p:sp>
          <p:nvSpPr>
            <p:cNvPr id="1033" name="Rectangle 35"/>
            <p:cNvSpPr>
              <a:spLocks noChangeArrowheads="1"/>
            </p:cNvSpPr>
            <p:nvPr/>
          </p:nvSpPr>
          <p:spPr bwMode="gray">
            <a:xfrm>
              <a:off x="4280834" y="2971800"/>
              <a:ext cx="990600" cy="228600"/>
            </a:xfrm>
            <a:prstGeom prst="rect">
              <a:avLst/>
            </a:prstGeom>
            <a:solidFill>
              <a:srgbClr val="E9EE22"/>
            </a:solidFill>
            <a:ln w="19050" algn="ctr">
              <a:solidFill>
                <a:srgbClr val="000000"/>
              </a:solidFill>
              <a:miter lim="800000"/>
              <a:headEnd type="none" w="sm" len="sm"/>
              <a:tailEnd type="none" w="sm" len="sm"/>
            </a:ln>
          </p:spPr>
          <p:txBody>
            <a:bodyPr lIns="20117" tIns="100584" rIns="20117" bIns="100584" anchor="ctr"/>
            <a:lstStyle/>
            <a:p>
              <a:pPr algn="ctr" defTabSz="810183"/>
              <a:endParaRPr lang="en-US" sz="1000" b="1">
                <a:solidFill>
                  <a:prstClr val="black"/>
                </a:solidFill>
                <a:latin typeface="Cambria"/>
              </a:endParaRPr>
            </a:p>
          </p:txBody>
        </p:sp>
        <p:sp>
          <p:nvSpPr>
            <p:cNvPr id="1034" name="Rectangle 35"/>
            <p:cNvSpPr>
              <a:spLocks noChangeArrowheads="1"/>
            </p:cNvSpPr>
            <p:nvPr/>
          </p:nvSpPr>
          <p:spPr bwMode="gray">
            <a:xfrm>
              <a:off x="5270601" y="3200400"/>
              <a:ext cx="1295400" cy="304800"/>
            </a:xfrm>
            <a:prstGeom prst="rect">
              <a:avLst/>
            </a:prstGeom>
            <a:solidFill>
              <a:srgbClr val="E9EE22"/>
            </a:solidFill>
            <a:ln w="19050" algn="ctr">
              <a:solidFill>
                <a:srgbClr val="000000"/>
              </a:solidFill>
              <a:miter lim="800000"/>
              <a:headEnd type="none" w="sm" len="sm"/>
              <a:tailEnd type="none" w="sm" len="sm"/>
            </a:ln>
          </p:spPr>
          <p:txBody>
            <a:bodyPr lIns="20117" tIns="100584" rIns="20117" bIns="100584" anchor="ctr"/>
            <a:lstStyle/>
            <a:p>
              <a:pPr algn="ctr" defTabSz="810183"/>
              <a:r>
                <a:rPr lang="en-US" sz="1000" b="1" dirty="0">
                  <a:solidFill>
                    <a:prstClr val="black"/>
                  </a:solidFill>
                  <a:latin typeface="Arial" pitchFamily="34" charset="0"/>
                  <a:cs typeface="Arial" pitchFamily="34" charset="0"/>
                </a:rPr>
                <a:t>Management/Scope </a:t>
              </a:r>
            </a:p>
            <a:p>
              <a:pPr algn="ctr" defTabSz="810183"/>
              <a:r>
                <a:rPr lang="en-US" sz="1000" b="1" dirty="0">
                  <a:solidFill>
                    <a:prstClr val="black"/>
                  </a:solidFill>
                  <a:latin typeface="Arial" pitchFamily="34" charset="0"/>
                  <a:cs typeface="Arial" pitchFamily="34" charset="0"/>
                </a:rPr>
                <a:t>Reduction</a:t>
              </a:r>
            </a:p>
          </p:txBody>
        </p:sp>
        <p:sp>
          <p:nvSpPr>
            <p:cNvPr id="1035" name="Rectangle 35"/>
            <p:cNvSpPr>
              <a:spLocks noChangeArrowheads="1"/>
            </p:cNvSpPr>
            <p:nvPr/>
          </p:nvSpPr>
          <p:spPr bwMode="gray">
            <a:xfrm>
              <a:off x="6574742" y="3505200"/>
              <a:ext cx="1209675" cy="304800"/>
            </a:xfrm>
            <a:prstGeom prst="rect">
              <a:avLst/>
            </a:prstGeom>
            <a:solidFill>
              <a:srgbClr val="E9EE22"/>
            </a:solidFill>
            <a:ln w="19050" algn="ctr">
              <a:solidFill>
                <a:srgbClr val="000000"/>
              </a:solidFill>
              <a:miter lim="800000"/>
              <a:headEnd type="none" w="sm" len="sm"/>
              <a:tailEnd type="none" w="sm" len="sm"/>
            </a:ln>
          </p:spPr>
          <p:txBody>
            <a:bodyPr lIns="20117" tIns="100584" rIns="20117" bIns="100584" anchor="ctr"/>
            <a:lstStyle/>
            <a:p>
              <a:pPr algn="ctr" defTabSz="810183"/>
              <a:r>
                <a:rPr lang="en-US" sz="1000" b="1" dirty="0">
                  <a:solidFill>
                    <a:prstClr val="black"/>
                  </a:solidFill>
                  <a:latin typeface="Arial" pitchFamily="34" charset="0"/>
                  <a:cs typeface="Arial" pitchFamily="34" charset="0"/>
                </a:rPr>
                <a:t>Enterprise Synergy</a:t>
              </a:r>
            </a:p>
          </p:txBody>
        </p:sp>
        <p:sp>
          <p:nvSpPr>
            <p:cNvPr id="1036" name="TextBox 30"/>
            <p:cNvSpPr txBox="1">
              <a:spLocks noChangeArrowheads="1"/>
            </p:cNvSpPr>
            <p:nvPr/>
          </p:nvSpPr>
          <p:spPr bwMode="auto">
            <a:xfrm>
              <a:off x="164064" y="1321601"/>
              <a:ext cx="1496435" cy="468223"/>
            </a:xfrm>
            <a:prstGeom prst="rect">
              <a:avLst/>
            </a:prstGeom>
            <a:noFill/>
            <a:ln w="9525">
              <a:noFill/>
              <a:miter lim="800000"/>
              <a:headEnd/>
              <a:tailEnd/>
            </a:ln>
          </p:spPr>
          <p:txBody>
            <a:bodyPr wrap="none">
              <a:spAutoFit/>
            </a:bodyPr>
            <a:lstStyle/>
            <a:p>
              <a:pPr algn="ctr"/>
              <a:r>
                <a:rPr lang="en-US" sz="2400" b="1" dirty="0">
                  <a:solidFill>
                    <a:prstClr val="black"/>
                  </a:solidFill>
                  <a:latin typeface="Arial" pitchFamily="34" charset="0"/>
                  <a:cs typeface="Arial" pitchFamily="34" charset="0"/>
                </a:rPr>
                <a:t>Will Cost</a:t>
              </a:r>
            </a:p>
          </p:txBody>
        </p:sp>
        <p:sp>
          <p:nvSpPr>
            <p:cNvPr id="1037" name="TextBox 32"/>
            <p:cNvSpPr txBox="1">
              <a:spLocks noChangeArrowheads="1"/>
            </p:cNvSpPr>
            <p:nvPr/>
          </p:nvSpPr>
          <p:spPr bwMode="auto">
            <a:xfrm>
              <a:off x="7200899" y="1321602"/>
              <a:ext cx="2012090" cy="468223"/>
            </a:xfrm>
            <a:prstGeom prst="rect">
              <a:avLst/>
            </a:prstGeom>
            <a:noFill/>
            <a:ln w="9525">
              <a:noFill/>
              <a:miter lim="800000"/>
              <a:headEnd/>
              <a:tailEnd/>
            </a:ln>
          </p:spPr>
          <p:txBody>
            <a:bodyPr wrap="none">
              <a:spAutoFit/>
            </a:bodyPr>
            <a:lstStyle/>
            <a:p>
              <a:pPr algn="ctr"/>
              <a:r>
                <a:rPr lang="en-US" sz="2400" b="1" dirty="0">
                  <a:solidFill>
                    <a:prstClr val="black"/>
                  </a:solidFill>
                  <a:latin typeface="Arial" pitchFamily="34" charset="0"/>
                  <a:cs typeface="Arial" pitchFamily="34" charset="0"/>
                </a:rPr>
                <a:t>Should-Cost</a:t>
              </a:r>
            </a:p>
          </p:txBody>
        </p:sp>
        <p:cxnSp>
          <p:nvCxnSpPr>
            <p:cNvPr id="76" name="Straight Arrow Connector 75"/>
            <p:cNvCxnSpPr/>
            <p:nvPr/>
          </p:nvCxnSpPr>
          <p:spPr>
            <a:xfrm flipV="1">
              <a:off x="1608138" y="1562661"/>
              <a:ext cx="5592761" cy="65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9" name="Rectangle 34"/>
            <p:cNvSpPr>
              <a:spLocks noChangeArrowheads="1"/>
            </p:cNvSpPr>
            <p:nvPr/>
          </p:nvSpPr>
          <p:spPr bwMode="gray">
            <a:xfrm>
              <a:off x="2910164" y="1752601"/>
              <a:ext cx="914400" cy="838200"/>
            </a:xfrm>
            <a:prstGeom prst="rect">
              <a:avLst/>
            </a:prstGeom>
            <a:solidFill>
              <a:srgbClr val="E9EE22"/>
            </a:solidFill>
            <a:ln w="19050" algn="ctr">
              <a:solidFill>
                <a:srgbClr val="000000"/>
              </a:solidFill>
              <a:miter lim="800000"/>
              <a:headEnd type="none" w="sm" len="sm"/>
              <a:tailEnd type="none" w="sm" len="sm"/>
            </a:ln>
          </p:spPr>
          <p:txBody>
            <a:bodyPr tIns="100584" bIns="100584" anchor="ctr"/>
            <a:lstStyle/>
            <a:p>
              <a:pPr algn="ctr" defTabSz="810183"/>
              <a:r>
                <a:rPr lang="en-US" sz="1000" b="1" dirty="0">
                  <a:solidFill>
                    <a:prstClr val="black"/>
                  </a:solidFill>
                  <a:latin typeface="Arial" pitchFamily="34" charset="0"/>
                  <a:cs typeface="Arial" pitchFamily="34" charset="0"/>
                </a:rPr>
                <a:t>POE Reduction</a:t>
              </a:r>
            </a:p>
            <a:p>
              <a:pPr algn="ctr" defTabSz="810183"/>
              <a:r>
                <a:rPr lang="en-US" sz="1000" b="1" dirty="0">
                  <a:solidFill>
                    <a:prstClr val="black"/>
                  </a:solidFill>
                  <a:latin typeface="Arial" pitchFamily="34" charset="0"/>
                  <a:cs typeface="Arial" pitchFamily="34" charset="0"/>
                </a:rPr>
                <a:t>($)</a:t>
              </a:r>
            </a:p>
          </p:txBody>
        </p:sp>
        <p:sp>
          <p:nvSpPr>
            <p:cNvPr id="79" name="Rectangle 36"/>
            <p:cNvSpPr>
              <a:spLocks noChangeArrowheads="1"/>
            </p:cNvSpPr>
            <p:nvPr/>
          </p:nvSpPr>
          <p:spPr bwMode="gray">
            <a:xfrm>
              <a:off x="7924800" y="4800154"/>
              <a:ext cx="971550" cy="1315222"/>
            </a:xfrm>
            <a:prstGeom prst="rect">
              <a:avLst/>
            </a:prstGeom>
            <a:gradFill rotWithShape="1">
              <a:gsLst>
                <a:gs pos="0">
                  <a:srgbClr val="001A4E"/>
                </a:gs>
                <a:gs pos="50000">
                  <a:srgbClr val="1F8942"/>
                </a:gs>
                <a:gs pos="100000">
                  <a:srgbClr val="001A4E"/>
                </a:gs>
              </a:gsLst>
              <a:lin ang="2700000" scaled="1"/>
            </a:gradFill>
            <a:ln w="19050" algn="ctr">
              <a:solidFill>
                <a:srgbClr val="000000"/>
              </a:solidFill>
              <a:miter lim="800000"/>
              <a:headEnd type="none" w="sm" len="sm"/>
              <a:tailEnd type="none" w="sm" len="sm"/>
            </a:ln>
          </p:spPr>
          <p:txBody>
            <a:bodyPr lIns="20117" tIns="100584" rIns="20117" bIns="100584" anchor="ctr"/>
            <a:lstStyle/>
            <a:p>
              <a:pPr algn="ctr" defTabSz="810183">
                <a:defRPr/>
              </a:pPr>
              <a:r>
                <a:rPr lang="en-US" sz="1000" b="1" dirty="0">
                  <a:solidFill>
                    <a:prstClr val="white"/>
                  </a:solidFill>
                  <a:latin typeface="Arial" pitchFamily="34" charset="0"/>
                  <a:cs typeface="Arial" pitchFamily="34" charset="0"/>
                </a:rPr>
                <a:t>$</a:t>
              </a:r>
            </a:p>
            <a:p>
              <a:pPr algn="ctr" defTabSz="810183">
                <a:defRPr/>
              </a:pPr>
              <a:r>
                <a:rPr lang="en-US" sz="1000" b="1" dirty="0">
                  <a:solidFill>
                    <a:prstClr val="white"/>
                  </a:solidFill>
                  <a:latin typeface="Arial" pitchFamily="34" charset="0"/>
                  <a:cs typeface="Arial" pitchFamily="34" charset="0"/>
                </a:rPr>
                <a:t>“FIRESAT” RE+LL</a:t>
              </a:r>
            </a:p>
          </p:txBody>
        </p:sp>
        <p:sp>
          <p:nvSpPr>
            <p:cNvPr id="80" name="Rectangle 36"/>
            <p:cNvSpPr>
              <a:spLocks noChangeArrowheads="1"/>
            </p:cNvSpPr>
            <p:nvPr/>
          </p:nvSpPr>
          <p:spPr bwMode="gray">
            <a:xfrm>
              <a:off x="7924800" y="4457924"/>
              <a:ext cx="971550" cy="664145"/>
            </a:xfrm>
            <a:prstGeom prst="rect">
              <a:avLst/>
            </a:prstGeom>
            <a:gradFill rotWithShape="1">
              <a:gsLst>
                <a:gs pos="0">
                  <a:srgbClr val="001A4E"/>
                </a:gs>
                <a:gs pos="50000">
                  <a:srgbClr val="1F8942"/>
                </a:gs>
                <a:gs pos="100000">
                  <a:srgbClr val="001A4E"/>
                </a:gs>
              </a:gsLst>
              <a:lin ang="2700000" scaled="1"/>
            </a:gradFill>
            <a:ln w="19050" algn="ctr">
              <a:solidFill>
                <a:srgbClr val="000000"/>
              </a:solidFill>
              <a:miter lim="800000"/>
              <a:headEnd type="none" w="sm" len="sm"/>
              <a:tailEnd type="none" w="sm" len="sm"/>
            </a:ln>
          </p:spPr>
          <p:txBody>
            <a:bodyPr lIns="20117" tIns="100584" rIns="20117" bIns="100584" anchor="ctr"/>
            <a:lstStyle/>
            <a:p>
              <a:pPr algn="ctr" defTabSz="810183">
                <a:defRPr/>
              </a:pPr>
              <a:r>
                <a:rPr lang="en-US" sz="1000" b="1" dirty="0">
                  <a:solidFill>
                    <a:prstClr val="white"/>
                  </a:solidFill>
                  <a:latin typeface="Arial" pitchFamily="34" charset="0"/>
                  <a:cs typeface="Arial" pitchFamily="34" charset="0"/>
                </a:rPr>
                <a:t>$</a:t>
              </a:r>
            </a:p>
            <a:p>
              <a:pPr algn="ctr" defTabSz="810183">
                <a:defRPr/>
              </a:pPr>
              <a:r>
                <a:rPr lang="en-US" sz="1000" b="1" dirty="0">
                  <a:solidFill>
                    <a:prstClr val="white"/>
                  </a:solidFill>
                  <a:latin typeface="Arial" pitchFamily="34" charset="0"/>
                  <a:cs typeface="Arial" pitchFamily="34" charset="0"/>
                </a:rPr>
                <a:t>NRE</a:t>
              </a:r>
            </a:p>
          </p:txBody>
        </p:sp>
        <p:sp>
          <p:nvSpPr>
            <p:cNvPr id="81" name="Rectangle 36"/>
            <p:cNvSpPr>
              <a:spLocks noChangeArrowheads="1"/>
            </p:cNvSpPr>
            <p:nvPr/>
          </p:nvSpPr>
          <p:spPr bwMode="gray">
            <a:xfrm>
              <a:off x="7924800" y="4104755"/>
              <a:ext cx="971550" cy="417239"/>
            </a:xfrm>
            <a:prstGeom prst="rect">
              <a:avLst/>
            </a:prstGeom>
            <a:gradFill rotWithShape="1">
              <a:gsLst>
                <a:gs pos="0">
                  <a:srgbClr val="001A4E"/>
                </a:gs>
                <a:gs pos="50000">
                  <a:srgbClr val="1F8942"/>
                </a:gs>
                <a:gs pos="100000">
                  <a:srgbClr val="001A4E"/>
                </a:gs>
              </a:gsLst>
              <a:lin ang="2700000" scaled="1"/>
            </a:gradFill>
            <a:ln w="19050" algn="ctr">
              <a:solidFill>
                <a:srgbClr val="000000"/>
              </a:solidFill>
              <a:miter lim="800000"/>
              <a:headEnd type="none" w="sm" len="sm"/>
              <a:tailEnd type="none" w="sm" len="sm"/>
            </a:ln>
          </p:spPr>
          <p:txBody>
            <a:bodyPr lIns="20117" tIns="100584" rIns="20117" bIns="100584" anchor="ctr"/>
            <a:lstStyle/>
            <a:p>
              <a:pPr algn="ctr" defTabSz="810183">
                <a:defRPr/>
              </a:pPr>
              <a:r>
                <a:rPr lang="en-US" sz="1000" b="1" dirty="0">
                  <a:solidFill>
                    <a:prstClr val="white"/>
                  </a:solidFill>
                  <a:latin typeface="Arial" pitchFamily="34" charset="0"/>
                  <a:cs typeface="Arial" pitchFamily="34" charset="0"/>
                </a:rPr>
                <a:t>$</a:t>
              </a:r>
            </a:p>
            <a:p>
              <a:pPr algn="ctr" defTabSz="810183">
                <a:defRPr/>
              </a:pPr>
              <a:r>
                <a:rPr lang="en-US" sz="1000" b="1" dirty="0">
                  <a:solidFill>
                    <a:prstClr val="white"/>
                  </a:solidFill>
                  <a:latin typeface="Arial" pitchFamily="34" charset="0"/>
                  <a:cs typeface="Arial" pitchFamily="34" charset="0"/>
                </a:rPr>
                <a:t>LOOS</a:t>
              </a:r>
            </a:p>
          </p:txBody>
        </p:sp>
        <p:sp>
          <p:nvSpPr>
            <p:cNvPr id="82" name="Rectangle 36"/>
            <p:cNvSpPr>
              <a:spLocks noChangeArrowheads="1"/>
            </p:cNvSpPr>
            <p:nvPr/>
          </p:nvSpPr>
          <p:spPr bwMode="gray">
            <a:xfrm>
              <a:off x="7924800" y="3762524"/>
              <a:ext cx="971550" cy="351607"/>
            </a:xfrm>
            <a:prstGeom prst="rect">
              <a:avLst/>
            </a:prstGeom>
            <a:gradFill rotWithShape="1">
              <a:gsLst>
                <a:gs pos="0">
                  <a:srgbClr val="001A4E"/>
                </a:gs>
                <a:gs pos="50000">
                  <a:srgbClr val="1F8942"/>
                </a:gs>
                <a:gs pos="100000">
                  <a:srgbClr val="001A4E"/>
                </a:gs>
              </a:gsLst>
              <a:lin ang="2700000" scaled="1"/>
            </a:gradFill>
            <a:ln w="19050" algn="ctr">
              <a:solidFill>
                <a:srgbClr val="000000"/>
              </a:solidFill>
              <a:miter lim="800000"/>
              <a:headEnd type="none" w="sm" len="sm"/>
              <a:tailEnd type="none" w="sm" len="sm"/>
            </a:ln>
          </p:spPr>
          <p:txBody>
            <a:bodyPr lIns="20117" tIns="100584" rIns="20117" bIns="100584" anchor="ctr"/>
            <a:lstStyle/>
            <a:p>
              <a:pPr algn="ctr" defTabSz="810183">
                <a:defRPr/>
              </a:pPr>
              <a:r>
                <a:rPr lang="en-US" sz="1000" b="1" dirty="0">
                  <a:solidFill>
                    <a:prstClr val="white"/>
                  </a:solidFill>
                  <a:latin typeface="Arial" pitchFamily="34" charset="0"/>
                  <a:cs typeface="Arial" pitchFamily="34" charset="0"/>
                </a:rPr>
                <a:t>$</a:t>
              </a:r>
            </a:p>
            <a:p>
              <a:pPr algn="ctr" defTabSz="810183">
                <a:defRPr/>
              </a:pPr>
              <a:r>
                <a:rPr lang="en-US" sz="1000" b="1" dirty="0">
                  <a:solidFill>
                    <a:prstClr val="white"/>
                  </a:solidFill>
                  <a:latin typeface="Arial" pitchFamily="34" charset="0"/>
                  <a:cs typeface="Arial" pitchFamily="34" charset="0"/>
                </a:rPr>
                <a:t>Escalation</a:t>
              </a:r>
            </a:p>
          </p:txBody>
        </p:sp>
        <p:sp>
          <p:nvSpPr>
            <p:cNvPr id="83" name="TextBox 82"/>
            <p:cNvSpPr txBox="1"/>
            <p:nvPr/>
          </p:nvSpPr>
          <p:spPr>
            <a:xfrm>
              <a:off x="8153400" y="3353098"/>
              <a:ext cx="762000" cy="405793"/>
            </a:xfrm>
            <a:prstGeom prst="rect">
              <a:avLst/>
            </a:prstGeom>
            <a:noFill/>
          </p:spPr>
          <p:txBody>
            <a:bodyPr>
              <a:spAutoFit/>
            </a:bodyPr>
            <a:lstStyle/>
            <a:p>
              <a:pPr>
                <a:defRPr/>
              </a:pPr>
              <a:endParaRPr lang="en-US" sz="1000" b="1" dirty="0">
                <a:solidFill>
                  <a:prstClr val="black"/>
                </a:solidFill>
                <a:latin typeface="Comic Sans MS" pitchFamily="66" charset="0"/>
              </a:endParaRPr>
            </a:p>
            <a:p>
              <a:pPr>
                <a:defRPr/>
              </a:pPr>
              <a:r>
                <a:rPr lang="en-US" sz="1000" b="1" dirty="0">
                  <a:solidFill>
                    <a:prstClr val="black"/>
                  </a:solidFill>
                  <a:latin typeface="Comic Sans MS" pitchFamily="66" charset="0"/>
                </a:rPr>
                <a:t>$ TY</a:t>
              </a:r>
            </a:p>
          </p:txBody>
        </p:sp>
        <p:cxnSp>
          <p:nvCxnSpPr>
            <p:cNvPr id="1046" name="Straight Connector 83"/>
            <p:cNvCxnSpPr>
              <a:cxnSpLocks noChangeShapeType="1"/>
            </p:cNvCxnSpPr>
            <p:nvPr/>
          </p:nvCxnSpPr>
          <p:spPr bwMode="auto">
            <a:xfrm>
              <a:off x="6934200" y="3810000"/>
              <a:ext cx="990600" cy="0"/>
            </a:xfrm>
            <a:prstGeom prst="line">
              <a:avLst/>
            </a:prstGeom>
            <a:noFill/>
            <a:ln w="19050" algn="ctr">
              <a:solidFill>
                <a:schemeClr val="tx1"/>
              </a:solidFill>
              <a:prstDash val="dash"/>
              <a:round/>
              <a:headEnd/>
              <a:tailEnd/>
            </a:ln>
          </p:spPr>
        </p:cxnSp>
        <p:sp>
          <p:nvSpPr>
            <p:cNvPr id="1052" name="TextBox 89"/>
            <p:cNvSpPr txBox="1">
              <a:spLocks noChangeArrowheads="1"/>
            </p:cNvSpPr>
            <p:nvPr/>
          </p:nvSpPr>
          <p:spPr bwMode="auto">
            <a:xfrm>
              <a:off x="3421147" y="2962343"/>
              <a:ext cx="936475" cy="265326"/>
            </a:xfrm>
            <a:prstGeom prst="rect">
              <a:avLst/>
            </a:prstGeom>
            <a:noFill/>
            <a:ln w="9525">
              <a:noFill/>
              <a:miter lim="800000"/>
              <a:headEnd/>
              <a:tailEnd/>
            </a:ln>
          </p:spPr>
          <p:txBody>
            <a:bodyPr wrap="none">
              <a:spAutoFit/>
            </a:bodyPr>
            <a:lstStyle/>
            <a:p>
              <a:r>
                <a:rPr lang="en-US" sz="1100" b="1" dirty="0">
                  <a:solidFill>
                    <a:prstClr val="black"/>
                  </a:solidFill>
                  <a:latin typeface="Arial" pitchFamily="34" charset="0"/>
                  <a:cs typeface="Arial" pitchFamily="34" charset="0"/>
                </a:rPr>
                <a:t>(Savings $)</a:t>
              </a:r>
              <a:endParaRPr lang="en-US" sz="2700" dirty="0">
                <a:solidFill>
                  <a:prstClr val="black"/>
                </a:solidFill>
                <a:latin typeface="Arial" pitchFamily="34" charset="0"/>
                <a:cs typeface="Arial" pitchFamily="34" charset="0"/>
              </a:endParaRPr>
            </a:p>
          </p:txBody>
        </p:sp>
        <p:sp>
          <p:nvSpPr>
            <p:cNvPr id="1053" name="TextBox 90"/>
            <p:cNvSpPr txBox="1">
              <a:spLocks noChangeArrowheads="1"/>
            </p:cNvSpPr>
            <p:nvPr/>
          </p:nvSpPr>
          <p:spPr bwMode="auto">
            <a:xfrm>
              <a:off x="4411110" y="3171825"/>
              <a:ext cx="936475" cy="265326"/>
            </a:xfrm>
            <a:prstGeom prst="rect">
              <a:avLst/>
            </a:prstGeom>
            <a:noFill/>
            <a:ln w="9525">
              <a:noFill/>
              <a:miter lim="800000"/>
              <a:headEnd/>
              <a:tailEnd/>
            </a:ln>
          </p:spPr>
          <p:txBody>
            <a:bodyPr wrap="none">
              <a:spAutoFit/>
            </a:bodyPr>
            <a:lstStyle/>
            <a:p>
              <a:r>
                <a:rPr lang="en-US" sz="1100" b="1" dirty="0">
                  <a:solidFill>
                    <a:prstClr val="black"/>
                  </a:solidFill>
                  <a:latin typeface="Arial" pitchFamily="34" charset="0"/>
                  <a:cs typeface="Arial" pitchFamily="34" charset="0"/>
                </a:rPr>
                <a:t>(Savings $)</a:t>
              </a:r>
              <a:endParaRPr lang="en-US" sz="2700" dirty="0">
                <a:solidFill>
                  <a:prstClr val="black"/>
                </a:solidFill>
                <a:latin typeface="Arial" pitchFamily="34" charset="0"/>
                <a:cs typeface="Arial" pitchFamily="34" charset="0"/>
              </a:endParaRPr>
            </a:p>
          </p:txBody>
        </p:sp>
        <p:sp>
          <p:nvSpPr>
            <p:cNvPr id="1054" name="TextBox 91"/>
            <p:cNvSpPr txBox="1">
              <a:spLocks noChangeArrowheads="1"/>
            </p:cNvSpPr>
            <p:nvPr/>
          </p:nvSpPr>
          <p:spPr bwMode="auto">
            <a:xfrm>
              <a:off x="5553375" y="3471863"/>
              <a:ext cx="936475" cy="265326"/>
            </a:xfrm>
            <a:prstGeom prst="rect">
              <a:avLst/>
            </a:prstGeom>
            <a:noFill/>
            <a:ln w="9525">
              <a:noFill/>
              <a:miter lim="800000"/>
              <a:headEnd/>
              <a:tailEnd/>
            </a:ln>
          </p:spPr>
          <p:txBody>
            <a:bodyPr wrap="none">
              <a:spAutoFit/>
            </a:bodyPr>
            <a:lstStyle/>
            <a:p>
              <a:r>
                <a:rPr lang="en-US" sz="1100" b="1" dirty="0">
                  <a:solidFill>
                    <a:prstClr val="black"/>
                  </a:solidFill>
                  <a:latin typeface="Arial" pitchFamily="34" charset="0"/>
                  <a:cs typeface="Arial" pitchFamily="34" charset="0"/>
                </a:rPr>
                <a:t>(Savings $)</a:t>
              </a:r>
              <a:endParaRPr lang="en-US" sz="2700" dirty="0">
                <a:solidFill>
                  <a:prstClr val="black"/>
                </a:solidFill>
                <a:latin typeface="Arial" pitchFamily="34" charset="0"/>
                <a:cs typeface="Arial" pitchFamily="34" charset="0"/>
              </a:endParaRPr>
            </a:p>
          </p:txBody>
        </p:sp>
        <p:sp>
          <p:nvSpPr>
            <p:cNvPr id="1055" name="TextBox 92"/>
            <p:cNvSpPr txBox="1">
              <a:spLocks noChangeArrowheads="1"/>
            </p:cNvSpPr>
            <p:nvPr/>
          </p:nvSpPr>
          <p:spPr bwMode="auto">
            <a:xfrm>
              <a:off x="6650942" y="3771900"/>
              <a:ext cx="936475" cy="265326"/>
            </a:xfrm>
            <a:prstGeom prst="rect">
              <a:avLst/>
            </a:prstGeom>
            <a:noFill/>
            <a:ln w="9525">
              <a:noFill/>
              <a:miter lim="800000"/>
              <a:headEnd/>
              <a:tailEnd/>
            </a:ln>
          </p:spPr>
          <p:txBody>
            <a:bodyPr wrap="none">
              <a:spAutoFit/>
            </a:bodyPr>
            <a:lstStyle/>
            <a:p>
              <a:r>
                <a:rPr lang="en-US" sz="1100" b="1" dirty="0">
                  <a:solidFill>
                    <a:prstClr val="black"/>
                  </a:solidFill>
                  <a:latin typeface="Arial" pitchFamily="34" charset="0"/>
                  <a:cs typeface="Arial" pitchFamily="34" charset="0"/>
                </a:rPr>
                <a:t>(Savings $)</a:t>
              </a:r>
              <a:endParaRPr lang="en-US" sz="2700" dirty="0">
                <a:solidFill>
                  <a:prstClr val="black"/>
                </a:solidFill>
                <a:latin typeface="Arial" pitchFamily="34" charset="0"/>
                <a:cs typeface="Arial" pitchFamily="34" charset="0"/>
              </a:endParaRPr>
            </a:p>
          </p:txBody>
        </p:sp>
        <p:sp>
          <p:nvSpPr>
            <p:cNvPr id="1056" name="TextBox 93"/>
            <p:cNvSpPr txBox="1">
              <a:spLocks noChangeArrowheads="1"/>
            </p:cNvSpPr>
            <p:nvPr/>
          </p:nvSpPr>
          <p:spPr bwMode="auto">
            <a:xfrm>
              <a:off x="4237922" y="2944531"/>
              <a:ext cx="1109662" cy="249720"/>
            </a:xfrm>
            <a:prstGeom prst="rect">
              <a:avLst/>
            </a:prstGeom>
            <a:noFill/>
            <a:ln w="9525">
              <a:noFill/>
              <a:miter lim="800000"/>
              <a:headEnd/>
              <a:tailEnd/>
            </a:ln>
          </p:spPr>
          <p:txBody>
            <a:bodyPr>
              <a:spAutoFit/>
            </a:bodyPr>
            <a:lstStyle/>
            <a:p>
              <a:r>
                <a:rPr lang="en-US" sz="1000" b="1" dirty="0">
                  <a:solidFill>
                    <a:prstClr val="black"/>
                  </a:solidFill>
                  <a:latin typeface="Arial" pitchFamily="34" charset="0"/>
                  <a:cs typeface="Arial" pitchFamily="34" charset="0"/>
                </a:rPr>
                <a:t>Test Reduction</a:t>
              </a:r>
            </a:p>
          </p:txBody>
        </p:sp>
      </p:grpSp>
      <p:pic>
        <p:nvPicPr>
          <p:cNvPr id="89090" name="QTControl1"/>
          <p:cNvPicPr preferRelativeResize="0">
            <a:picLocks noChangeArrowheads="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946712"/>
            <a:ext cx="914400" cy="887506"/>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6248400"/>
            <a:ext cx="8897091" cy="646331"/>
          </a:xfrm>
          <a:prstGeom prst="rect">
            <a:avLst/>
          </a:prstGeom>
          <a:noFill/>
        </p:spPr>
        <p:txBody>
          <a:bodyPr wrap="square" rtlCol="0">
            <a:spAutoFit/>
          </a:bodyPr>
          <a:lstStyle/>
          <a:p>
            <a:r>
              <a:rPr lang="en-US" sz="1200" dirty="0"/>
              <a:t>CAPE: Cost Assessment &amp; Program Evaluation	ICE: Independent Cost Estimate	SCP: Service Cost Position</a:t>
            </a:r>
          </a:p>
          <a:p>
            <a:r>
              <a:rPr lang="en-US" sz="1200" dirty="0"/>
              <a:t>ACAT: Acquisition Category	SBE: Single Best Estimate	TY: Then Year	LL: Long Lead		NRE: None Recurring Engineering</a:t>
            </a:r>
          </a:p>
          <a:p>
            <a:r>
              <a:rPr lang="en-US" sz="1200" dirty="0"/>
              <a:t>RE: Recurring Engineering	LOOS: Launch and Orbit Operations Support		POE: program Office Estimate	</a:t>
            </a:r>
          </a:p>
        </p:txBody>
      </p:sp>
    </p:spTree>
    <p:extLst>
      <p:ext uri="{BB962C8B-B14F-4D97-AF65-F5344CB8AC3E}">
        <p14:creationId xmlns:p14="http://schemas.microsoft.com/office/powerpoint/2010/main" val="2622181487"/>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066800" y="1371600"/>
            <a:ext cx="7086600" cy="3352800"/>
          </a:xfrm>
          <a:noFill/>
          <a:ln/>
        </p:spPr>
        <p:txBody>
          <a:bodyPr>
            <a:normAutofit fontScale="90000"/>
          </a:bodyPr>
          <a:lstStyle/>
          <a:p>
            <a:pPr algn="ctr"/>
            <a:br>
              <a:rPr lang="en-US" sz="6000" dirty="0">
                <a:solidFill>
                  <a:srgbClr val="FF0000"/>
                </a:solidFill>
              </a:rPr>
            </a:br>
            <a:r>
              <a:rPr lang="en-US" sz="4900" dirty="0">
                <a:solidFill>
                  <a:schemeClr val="tx1"/>
                </a:solidFill>
              </a:rPr>
              <a:t>Earned Value Management</a:t>
            </a:r>
            <a:br>
              <a:rPr lang="en-US" sz="6000" dirty="0">
                <a:solidFill>
                  <a:srgbClr val="FF0000"/>
                </a:solidFill>
              </a:rPr>
            </a:br>
            <a:r>
              <a:rPr lang="en-US" u="sng" dirty="0">
                <a:solidFill>
                  <a:schemeClr val="tx1"/>
                </a:solidFill>
              </a:rPr>
              <a:t>EVM</a:t>
            </a:r>
            <a:br>
              <a:rPr lang="en-US" sz="6000" dirty="0">
                <a:solidFill>
                  <a:srgbClr val="FF0000"/>
                </a:solidFill>
              </a:rPr>
            </a:br>
            <a:br>
              <a:rPr lang="en-US" sz="6000" dirty="0">
                <a:solidFill>
                  <a:srgbClr val="FF0000"/>
                </a:solidFill>
              </a:rPr>
            </a:br>
            <a:br>
              <a:rPr lang="en-US" sz="6000" dirty="0">
                <a:solidFill>
                  <a:srgbClr val="FF0000"/>
                </a:solidFill>
              </a:rPr>
            </a:br>
            <a:br>
              <a:rPr lang="en-US" sz="6000" dirty="0">
                <a:solidFill>
                  <a:srgbClr val="FF0000"/>
                </a:solidFill>
              </a:rPr>
            </a:br>
            <a:br>
              <a:rPr lang="en-US" sz="4900" dirty="0"/>
            </a:br>
            <a:endParaRPr lang="en-US" sz="4900" dirty="0"/>
          </a:p>
        </p:txBody>
      </p:sp>
      <p:grpSp>
        <p:nvGrpSpPr>
          <p:cNvPr id="2" name="Group 25"/>
          <p:cNvGrpSpPr>
            <a:grpSpLocks/>
          </p:cNvGrpSpPr>
          <p:nvPr/>
        </p:nvGrpSpPr>
        <p:grpSpPr bwMode="auto">
          <a:xfrm>
            <a:off x="1533528" y="-3776662"/>
            <a:ext cx="6076950" cy="342900"/>
            <a:chOff x="-3" y="-3"/>
            <a:chExt cx="3828" cy="216"/>
          </a:xfrm>
        </p:grpSpPr>
        <p:sp>
          <p:nvSpPr>
            <p:cNvPr id="4111" name="Rectangle 15"/>
            <p:cNvSpPr>
              <a:spLocks noChangeArrowheads="1"/>
            </p:cNvSpPr>
            <p:nvPr/>
          </p:nvSpPr>
          <p:spPr bwMode="auto">
            <a:xfrm>
              <a:off x="0" y="0"/>
              <a:ext cx="3825" cy="213"/>
            </a:xfrm>
            <a:prstGeom prst="rect">
              <a:avLst/>
            </a:prstGeom>
            <a:noFill/>
            <a:ln w="12700">
              <a:noFill/>
              <a:miter lim="800000"/>
              <a:headEnd/>
              <a:tailEnd/>
            </a:ln>
            <a:effectLst/>
          </p:spPr>
          <p:txBody>
            <a:bodyPr>
              <a:spAutoFit/>
            </a:bodyPr>
            <a:lstStyle/>
            <a:p>
              <a:pPr eaLnBrk="0" fontAlgn="base" hangingPunct="0">
                <a:spcBef>
                  <a:spcPct val="0"/>
                </a:spcBef>
                <a:spcAft>
                  <a:spcPct val="0"/>
                </a:spcAft>
              </a:pPr>
              <a:endParaRPr lang="en-US" sz="1600" dirty="0">
                <a:solidFill>
                  <a:prstClr val="black"/>
                </a:solidFill>
                <a:latin typeface="Arial" charset="0"/>
              </a:endParaRPr>
            </a:p>
          </p:txBody>
        </p:sp>
        <p:grpSp>
          <p:nvGrpSpPr>
            <p:cNvPr id="3" name="Group 24"/>
            <p:cNvGrpSpPr>
              <a:grpSpLocks/>
            </p:cNvGrpSpPr>
            <p:nvPr/>
          </p:nvGrpSpPr>
          <p:grpSpPr bwMode="auto">
            <a:xfrm>
              <a:off x="-3" y="-3"/>
              <a:ext cx="6" cy="216"/>
              <a:chOff x="-3" y="-3"/>
              <a:chExt cx="6" cy="216"/>
            </a:xfrm>
          </p:grpSpPr>
          <p:grpSp>
            <p:nvGrpSpPr>
              <p:cNvPr id="4" name="Group 22"/>
              <p:cNvGrpSpPr>
                <a:grpSpLocks/>
              </p:cNvGrpSpPr>
              <p:nvPr/>
            </p:nvGrpSpPr>
            <p:grpSpPr bwMode="auto">
              <a:xfrm>
                <a:off x="0" y="0"/>
                <a:ext cx="0" cy="213"/>
                <a:chOff x="0" y="0"/>
                <a:chExt cx="0" cy="213"/>
              </a:xfrm>
            </p:grpSpPr>
            <p:grpSp>
              <p:nvGrpSpPr>
                <p:cNvPr id="5" name="Group 20"/>
                <p:cNvGrpSpPr>
                  <a:grpSpLocks/>
                </p:cNvGrpSpPr>
                <p:nvPr/>
              </p:nvGrpSpPr>
              <p:grpSpPr bwMode="auto">
                <a:xfrm>
                  <a:off x="0" y="0"/>
                  <a:ext cx="0" cy="213"/>
                  <a:chOff x="0" y="8640"/>
                  <a:chExt cx="0" cy="213"/>
                </a:xfrm>
              </p:grpSpPr>
              <p:sp>
                <p:nvSpPr>
                  <p:cNvPr id="4112" name="Rectangle 16"/>
                  <p:cNvSpPr>
                    <a:spLocks noChangeArrowheads="1"/>
                  </p:cNvSpPr>
                  <p:nvPr/>
                </p:nvSpPr>
                <p:spPr bwMode="auto">
                  <a:xfrm>
                    <a:off x="0" y="8640"/>
                    <a:ext cx="0" cy="213"/>
                  </a:xfrm>
                  <a:prstGeom prst="rect">
                    <a:avLst/>
                  </a:prstGeom>
                  <a:noFill/>
                  <a:ln w="12700">
                    <a:noFill/>
                    <a:miter lim="800000"/>
                    <a:headEnd/>
                    <a:tailEnd/>
                  </a:ln>
                  <a:effectLst/>
                </p:spPr>
                <p:txBody>
                  <a:bodyPr>
                    <a:spAutoFit/>
                  </a:bodyPr>
                  <a:lstStyle/>
                  <a:p>
                    <a:pPr eaLnBrk="0" fontAlgn="base" hangingPunct="0">
                      <a:spcBef>
                        <a:spcPct val="0"/>
                      </a:spcBef>
                      <a:spcAft>
                        <a:spcPct val="0"/>
                      </a:spcAft>
                    </a:pPr>
                    <a:endParaRPr lang="en-US" sz="1600" dirty="0">
                      <a:solidFill>
                        <a:prstClr val="black"/>
                      </a:solidFill>
                      <a:latin typeface="Arial" charset="0"/>
                    </a:endParaRPr>
                  </a:p>
                </p:txBody>
              </p:sp>
              <p:sp>
                <p:nvSpPr>
                  <p:cNvPr id="4113" name="Rectangle 17"/>
                  <p:cNvSpPr>
                    <a:spLocks noChangeArrowheads="1"/>
                  </p:cNvSpPr>
                  <p:nvPr/>
                </p:nvSpPr>
                <p:spPr bwMode="auto">
                  <a:xfrm>
                    <a:off x="0" y="8640"/>
                    <a:ext cx="0" cy="213"/>
                  </a:xfrm>
                  <a:prstGeom prst="rect">
                    <a:avLst/>
                  </a:prstGeom>
                  <a:noFill/>
                  <a:ln w="12700">
                    <a:noFill/>
                    <a:miter lim="800000"/>
                    <a:headEnd/>
                    <a:tailEnd/>
                  </a:ln>
                  <a:effectLst/>
                </p:spPr>
                <p:txBody>
                  <a:bodyPr>
                    <a:spAutoFit/>
                  </a:bodyPr>
                  <a:lstStyle/>
                  <a:p>
                    <a:pPr eaLnBrk="0" fontAlgn="base" hangingPunct="0">
                      <a:spcBef>
                        <a:spcPct val="0"/>
                      </a:spcBef>
                      <a:spcAft>
                        <a:spcPct val="0"/>
                      </a:spcAft>
                    </a:pPr>
                    <a:endParaRPr lang="en-US" sz="1600" dirty="0">
                      <a:solidFill>
                        <a:prstClr val="black"/>
                      </a:solidFill>
                      <a:latin typeface="Arial" charset="0"/>
                    </a:endParaRPr>
                  </a:p>
                </p:txBody>
              </p:sp>
            </p:grpSp>
            <p:sp>
              <p:nvSpPr>
                <p:cNvPr id="4117" name="Rectangle 21"/>
                <p:cNvSpPr>
                  <a:spLocks noChangeArrowheads="1"/>
                </p:cNvSpPr>
                <p:nvPr/>
              </p:nvSpPr>
              <p:spPr bwMode="auto">
                <a:xfrm>
                  <a:off x="0" y="0"/>
                  <a:ext cx="0" cy="0"/>
                </a:xfrm>
                <a:prstGeom prst="rect">
                  <a:avLst/>
                </a:prstGeom>
                <a:noFill/>
                <a:ln w="7">
                  <a:solidFill>
                    <a:srgbClr val="A0A0A0"/>
                  </a:solidFill>
                  <a:miter lim="800000"/>
                  <a:headEnd/>
                  <a:tailEnd/>
                </a:ln>
                <a:effectLst/>
              </p:spPr>
              <p:txBody>
                <a:bodyPr/>
                <a:lstStyle/>
                <a:p>
                  <a:pPr eaLnBrk="0" fontAlgn="base" hangingPunct="0">
                    <a:spcBef>
                      <a:spcPct val="0"/>
                    </a:spcBef>
                    <a:spcAft>
                      <a:spcPct val="0"/>
                    </a:spcAft>
                  </a:pPr>
                  <a:endParaRPr lang="en-US" sz="1600" dirty="0">
                    <a:solidFill>
                      <a:prstClr val="black"/>
                    </a:solidFill>
                    <a:latin typeface="Arial" charset="0"/>
                  </a:endParaRPr>
                </a:p>
              </p:txBody>
            </p:sp>
          </p:grpSp>
          <p:sp>
            <p:nvSpPr>
              <p:cNvPr id="4119" name="Rectangle 23"/>
              <p:cNvSpPr>
                <a:spLocks noChangeArrowheads="1"/>
              </p:cNvSpPr>
              <p:nvPr/>
            </p:nvSpPr>
            <p:spPr bwMode="auto">
              <a:xfrm>
                <a:off x="-3" y="-3"/>
                <a:ext cx="6" cy="6"/>
              </a:xfrm>
              <a:prstGeom prst="rect">
                <a:avLst/>
              </a:prstGeom>
              <a:noFill/>
              <a:ln w="9525">
                <a:solidFill>
                  <a:srgbClr val="000000"/>
                </a:solidFill>
                <a:miter lim="800000"/>
                <a:headEnd/>
                <a:tailEnd/>
              </a:ln>
              <a:effectLst/>
            </p:spPr>
            <p:txBody>
              <a:bodyPr/>
              <a:lstStyle/>
              <a:p>
                <a:pPr eaLnBrk="0" fontAlgn="base" hangingPunct="0">
                  <a:spcBef>
                    <a:spcPct val="0"/>
                  </a:spcBef>
                  <a:spcAft>
                    <a:spcPct val="0"/>
                  </a:spcAft>
                </a:pPr>
                <a:endParaRPr lang="en-US" sz="1600" dirty="0">
                  <a:solidFill>
                    <a:prstClr val="black"/>
                  </a:solidFill>
                  <a:latin typeface="Arial" charset="0"/>
                </a:endParaRPr>
              </a:p>
            </p:txBody>
          </p:sp>
        </p:grpSp>
      </p:grpSp>
      <p:grpSp>
        <p:nvGrpSpPr>
          <p:cNvPr id="6" name="Group 36"/>
          <p:cNvGrpSpPr>
            <a:grpSpLocks/>
          </p:cNvGrpSpPr>
          <p:nvPr/>
        </p:nvGrpSpPr>
        <p:grpSpPr bwMode="auto">
          <a:xfrm>
            <a:off x="1533528" y="-3776662"/>
            <a:ext cx="6076950" cy="342900"/>
            <a:chOff x="-3" y="-3"/>
            <a:chExt cx="3828" cy="216"/>
          </a:xfrm>
        </p:grpSpPr>
        <p:sp>
          <p:nvSpPr>
            <p:cNvPr id="4122" name="Rectangle 26"/>
            <p:cNvSpPr>
              <a:spLocks noChangeArrowheads="1"/>
            </p:cNvSpPr>
            <p:nvPr/>
          </p:nvSpPr>
          <p:spPr bwMode="auto">
            <a:xfrm>
              <a:off x="0" y="0"/>
              <a:ext cx="3825" cy="213"/>
            </a:xfrm>
            <a:prstGeom prst="rect">
              <a:avLst/>
            </a:prstGeom>
            <a:noFill/>
            <a:ln w="12700">
              <a:noFill/>
              <a:miter lim="800000"/>
              <a:headEnd/>
              <a:tailEnd/>
            </a:ln>
            <a:effectLst/>
          </p:spPr>
          <p:txBody>
            <a:bodyPr>
              <a:spAutoFit/>
            </a:bodyPr>
            <a:lstStyle/>
            <a:p>
              <a:pPr eaLnBrk="0" fontAlgn="base" hangingPunct="0">
                <a:spcBef>
                  <a:spcPct val="0"/>
                </a:spcBef>
                <a:spcAft>
                  <a:spcPct val="0"/>
                </a:spcAft>
              </a:pPr>
              <a:endParaRPr lang="en-US" sz="1600" dirty="0">
                <a:solidFill>
                  <a:prstClr val="black"/>
                </a:solidFill>
                <a:latin typeface="Arial" charset="0"/>
              </a:endParaRPr>
            </a:p>
          </p:txBody>
        </p:sp>
        <p:grpSp>
          <p:nvGrpSpPr>
            <p:cNvPr id="7" name="Group 35"/>
            <p:cNvGrpSpPr>
              <a:grpSpLocks/>
            </p:cNvGrpSpPr>
            <p:nvPr/>
          </p:nvGrpSpPr>
          <p:grpSpPr bwMode="auto">
            <a:xfrm>
              <a:off x="-3" y="-3"/>
              <a:ext cx="6" cy="216"/>
              <a:chOff x="-3" y="-3"/>
              <a:chExt cx="6" cy="216"/>
            </a:xfrm>
          </p:grpSpPr>
          <p:grpSp>
            <p:nvGrpSpPr>
              <p:cNvPr id="8" name="Group 33"/>
              <p:cNvGrpSpPr>
                <a:grpSpLocks/>
              </p:cNvGrpSpPr>
              <p:nvPr/>
            </p:nvGrpSpPr>
            <p:grpSpPr bwMode="auto">
              <a:xfrm>
                <a:off x="0" y="0"/>
                <a:ext cx="0" cy="213"/>
                <a:chOff x="0" y="0"/>
                <a:chExt cx="0" cy="213"/>
              </a:xfrm>
            </p:grpSpPr>
            <p:grpSp>
              <p:nvGrpSpPr>
                <p:cNvPr id="9" name="Group 31"/>
                <p:cNvGrpSpPr>
                  <a:grpSpLocks/>
                </p:cNvGrpSpPr>
                <p:nvPr/>
              </p:nvGrpSpPr>
              <p:grpSpPr bwMode="auto">
                <a:xfrm>
                  <a:off x="0" y="0"/>
                  <a:ext cx="0" cy="213"/>
                  <a:chOff x="0" y="8640"/>
                  <a:chExt cx="0" cy="213"/>
                </a:xfrm>
              </p:grpSpPr>
              <p:sp>
                <p:nvSpPr>
                  <p:cNvPr id="4123" name="Rectangle 27"/>
                  <p:cNvSpPr>
                    <a:spLocks noChangeArrowheads="1"/>
                  </p:cNvSpPr>
                  <p:nvPr/>
                </p:nvSpPr>
                <p:spPr bwMode="auto">
                  <a:xfrm>
                    <a:off x="0" y="8640"/>
                    <a:ext cx="0" cy="213"/>
                  </a:xfrm>
                  <a:prstGeom prst="rect">
                    <a:avLst/>
                  </a:prstGeom>
                  <a:noFill/>
                  <a:ln w="12700">
                    <a:noFill/>
                    <a:miter lim="800000"/>
                    <a:headEnd/>
                    <a:tailEnd/>
                  </a:ln>
                  <a:effectLst/>
                </p:spPr>
                <p:txBody>
                  <a:bodyPr>
                    <a:spAutoFit/>
                  </a:bodyPr>
                  <a:lstStyle/>
                  <a:p>
                    <a:pPr eaLnBrk="0" fontAlgn="base" hangingPunct="0">
                      <a:spcBef>
                        <a:spcPct val="0"/>
                      </a:spcBef>
                      <a:spcAft>
                        <a:spcPct val="0"/>
                      </a:spcAft>
                    </a:pPr>
                    <a:endParaRPr lang="en-US" sz="1600" dirty="0">
                      <a:solidFill>
                        <a:prstClr val="black"/>
                      </a:solidFill>
                      <a:latin typeface="Arial" charset="0"/>
                    </a:endParaRPr>
                  </a:p>
                </p:txBody>
              </p:sp>
              <p:sp>
                <p:nvSpPr>
                  <p:cNvPr id="4124" name="Rectangle 28"/>
                  <p:cNvSpPr>
                    <a:spLocks noChangeArrowheads="1"/>
                  </p:cNvSpPr>
                  <p:nvPr/>
                </p:nvSpPr>
                <p:spPr bwMode="auto">
                  <a:xfrm>
                    <a:off x="0" y="8640"/>
                    <a:ext cx="0" cy="213"/>
                  </a:xfrm>
                  <a:prstGeom prst="rect">
                    <a:avLst/>
                  </a:prstGeom>
                  <a:noFill/>
                  <a:ln w="12700">
                    <a:noFill/>
                    <a:miter lim="800000"/>
                    <a:headEnd/>
                    <a:tailEnd/>
                  </a:ln>
                  <a:effectLst/>
                </p:spPr>
                <p:txBody>
                  <a:bodyPr>
                    <a:spAutoFit/>
                  </a:bodyPr>
                  <a:lstStyle/>
                  <a:p>
                    <a:pPr eaLnBrk="0" fontAlgn="base" hangingPunct="0">
                      <a:spcBef>
                        <a:spcPct val="0"/>
                      </a:spcBef>
                      <a:spcAft>
                        <a:spcPct val="0"/>
                      </a:spcAft>
                    </a:pPr>
                    <a:endParaRPr lang="en-US" sz="1600" dirty="0">
                      <a:solidFill>
                        <a:prstClr val="black"/>
                      </a:solidFill>
                      <a:latin typeface="Arial" charset="0"/>
                    </a:endParaRPr>
                  </a:p>
                </p:txBody>
              </p:sp>
            </p:grpSp>
            <p:sp>
              <p:nvSpPr>
                <p:cNvPr id="4128" name="Rectangle 32"/>
                <p:cNvSpPr>
                  <a:spLocks noChangeArrowheads="1"/>
                </p:cNvSpPr>
                <p:nvPr/>
              </p:nvSpPr>
              <p:spPr bwMode="auto">
                <a:xfrm>
                  <a:off x="0" y="0"/>
                  <a:ext cx="0" cy="0"/>
                </a:xfrm>
                <a:prstGeom prst="rect">
                  <a:avLst/>
                </a:prstGeom>
                <a:noFill/>
                <a:ln w="7">
                  <a:solidFill>
                    <a:srgbClr val="A0A0A0"/>
                  </a:solidFill>
                  <a:miter lim="800000"/>
                  <a:headEnd/>
                  <a:tailEnd/>
                </a:ln>
                <a:effectLst/>
              </p:spPr>
              <p:txBody>
                <a:bodyPr/>
                <a:lstStyle/>
                <a:p>
                  <a:pPr eaLnBrk="0" fontAlgn="base" hangingPunct="0">
                    <a:spcBef>
                      <a:spcPct val="0"/>
                    </a:spcBef>
                    <a:spcAft>
                      <a:spcPct val="0"/>
                    </a:spcAft>
                  </a:pPr>
                  <a:endParaRPr lang="en-US" sz="1600" dirty="0">
                    <a:solidFill>
                      <a:prstClr val="black"/>
                    </a:solidFill>
                    <a:latin typeface="Arial" charset="0"/>
                  </a:endParaRPr>
                </a:p>
              </p:txBody>
            </p:sp>
          </p:grpSp>
          <p:sp>
            <p:nvSpPr>
              <p:cNvPr id="4130" name="Rectangle 34"/>
              <p:cNvSpPr>
                <a:spLocks noChangeArrowheads="1"/>
              </p:cNvSpPr>
              <p:nvPr/>
            </p:nvSpPr>
            <p:spPr bwMode="auto">
              <a:xfrm>
                <a:off x="-3" y="-3"/>
                <a:ext cx="6" cy="6"/>
              </a:xfrm>
              <a:prstGeom prst="rect">
                <a:avLst/>
              </a:prstGeom>
              <a:noFill/>
              <a:ln w="9525">
                <a:solidFill>
                  <a:srgbClr val="000000"/>
                </a:solidFill>
                <a:miter lim="800000"/>
                <a:headEnd/>
                <a:tailEnd/>
              </a:ln>
              <a:effectLst/>
            </p:spPr>
            <p:txBody>
              <a:bodyPr/>
              <a:lstStyle/>
              <a:p>
                <a:pPr eaLnBrk="0" fontAlgn="base" hangingPunct="0">
                  <a:spcBef>
                    <a:spcPct val="0"/>
                  </a:spcBef>
                  <a:spcAft>
                    <a:spcPct val="0"/>
                  </a:spcAft>
                </a:pPr>
                <a:endParaRPr lang="en-US" sz="1600" dirty="0">
                  <a:solidFill>
                    <a:prstClr val="black"/>
                  </a:solidFill>
                  <a:latin typeface="Arial" charset="0"/>
                </a:endParaRPr>
              </a:p>
            </p:txBody>
          </p:sp>
        </p:grpSp>
      </p:grpSp>
    </p:spTree>
    <p:extLst>
      <p:ext uri="{BB962C8B-B14F-4D97-AF65-F5344CB8AC3E}">
        <p14:creationId xmlns:p14="http://schemas.microsoft.com/office/powerpoint/2010/main" val="38932561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600200"/>
            <a:ext cx="7379867" cy="3474720"/>
          </a:xfrm>
        </p:spPr>
        <p:txBody>
          <a:bodyPr>
            <a:normAutofit/>
          </a:bodyPr>
          <a:lstStyle/>
          <a:p>
            <a:pPr marL="0" indent="0">
              <a:buNone/>
            </a:pPr>
            <a:r>
              <a:rPr lang="en-US" sz="2800" dirty="0"/>
              <a:t>The means by which the cost, schedule, and technical aspects of a program are integrated to provide complete and objective visibility of program performance. </a:t>
            </a:r>
          </a:p>
        </p:txBody>
      </p:sp>
      <p:sp>
        <p:nvSpPr>
          <p:cNvPr id="5" name="Title 1"/>
          <p:cNvSpPr>
            <a:spLocks noGrp="1"/>
          </p:cNvSpPr>
          <p:nvPr>
            <p:ph type="title"/>
          </p:nvPr>
        </p:nvSpPr>
        <p:spPr>
          <a:xfrm>
            <a:off x="2362200" y="228600"/>
            <a:ext cx="6581936" cy="990600"/>
          </a:xfrm>
        </p:spPr>
        <p:txBody>
          <a:bodyPr/>
          <a:lstStyle/>
          <a:p>
            <a:pPr>
              <a:lnSpc>
                <a:spcPct val="90000"/>
              </a:lnSpc>
            </a:pPr>
            <a:r>
              <a:rPr lang="en-US" sz="3600" dirty="0"/>
              <a:t>Earned Value Management (EVM)</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276600"/>
            <a:ext cx="483870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3810000"/>
            <a:ext cx="3950388" cy="2541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353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7154" name="Object 2"/>
          <p:cNvGraphicFramePr>
            <a:graphicFrameLocks noChangeAspect="1"/>
          </p:cNvGraphicFramePr>
          <p:nvPr>
            <p:extLst>
              <p:ext uri="{D42A27DB-BD31-4B8C-83A1-F6EECF244321}">
                <p14:modId xmlns:p14="http://schemas.microsoft.com/office/powerpoint/2010/main" val="648336342"/>
              </p:ext>
            </p:extLst>
          </p:nvPr>
        </p:nvGraphicFramePr>
        <p:xfrm>
          <a:off x="-1" y="1447800"/>
          <a:ext cx="9144001" cy="5280404"/>
        </p:xfrm>
        <a:graphic>
          <a:graphicData uri="http://schemas.openxmlformats.org/presentationml/2006/ole">
            <mc:AlternateContent xmlns:mc="http://schemas.openxmlformats.org/markup-compatibility/2006">
              <mc:Choice xmlns:v="urn:schemas-microsoft-com:vml" Requires="v">
                <p:oleObj spid="_x0000_s2102" name="Presentation" r:id="rId4" imgW="5027668" imgH="3884524" progId="PowerPoint.Show.12">
                  <p:embed/>
                </p:oleObj>
              </mc:Choice>
              <mc:Fallback>
                <p:oleObj name="Presentation" r:id="rId4" imgW="5027668" imgH="3884524" progId="PowerPoint.Show.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447800"/>
                        <a:ext cx="9144001" cy="5280404"/>
                      </a:xfrm>
                      <a:prstGeom prst="rect">
                        <a:avLst/>
                      </a:prstGeom>
                      <a:noFill/>
                      <a:ln>
                        <a:noFill/>
                      </a:ln>
                      <a:effectLst/>
                      <a:extLst/>
                    </p:spPr>
                  </p:pic>
                </p:oleObj>
              </mc:Fallback>
            </mc:AlternateContent>
          </a:graphicData>
        </a:graphic>
      </p:graphicFrame>
      <p:sp>
        <p:nvSpPr>
          <p:cNvPr id="5" name="Title 4"/>
          <p:cNvSpPr>
            <a:spLocks noGrp="1"/>
          </p:cNvSpPr>
          <p:nvPr>
            <p:ph type="title"/>
          </p:nvPr>
        </p:nvSpPr>
        <p:spPr>
          <a:xfrm>
            <a:off x="457200" y="274638"/>
            <a:ext cx="8534400" cy="1143000"/>
          </a:xfrm>
        </p:spPr>
        <p:txBody>
          <a:bodyPr/>
          <a:lstStyle/>
          <a:p>
            <a:r>
              <a:rPr lang="en-US" sz="3600" dirty="0"/>
              <a:t>Earned Value Management</a:t>
            </a:r>
          </a:p>
        </p:txBody>
      </p:sp>
      <p:sp>
        <p:nvSpPr>
          <p:cNvPr id="2" name="Slide Number Placeholder 1"/>
          <p:cNvSpPr>
            <a:spLocks noGrp="1"/>
          </p:cNvSpPr>
          <p:nvPr>
            <p:ph type="sldNum" sz="quarter" idx="4294967295"/>
          </p:nvPr>
        </p:nvSpPr>
        <p:spPr>
          <a:xfrm>
            <a:off x="0" y="6629400"/>
            <a:ext cx="381000" cy="228600"/>
          </a:xfrm>
        </p:spPr>
        <p:txBody>
          <a:bodyPr/>
          <a:lstStyle/>
          <a:p>
            <a:fld id="{67AB4269-FDDB-44F9-AF33-49815A8487C5}" type="slidenum">
              <a:rPr lang="en-US" smtClean="0">
                <a:solidFill>
                  <a:prstClr val="white">
                    <a:alpha val="60000"/>
                  </a:prstClr>
                </a:solidFill>
              </a:rPr>
              <a:pPr/>
              <a:t>106</a:t>
            </a:fld>
            <a:endParaRPr lang="en-US" dirty="0">
              <a:solidFill>
                <a:prstClr val="white">
                  <a:alpha val="60000"/>
                </a:prstClr>
              </a:solidFill>
            </a:endParaRPr>
          </a:p>
        </p:txBody>
      </p:sp>
    </p:spTree>
    <p:extLst>
      <p:ext uri="{BB962C8B-B14F-4D97-AF65-F5344CB8AC3E}">
        <p14:creationId xmlns:p14="http://schemas.microsoft.com/office/powerpoint/2010/main" val="2266593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828800" y="381000"/>
            <a:ext cx="7105650" cy="838200"/>
          </a:xfrm>
        </p:spPr>
        <p:txBody>
          <a:bodyPr/>
          <a:lstStyle/>
          <a:p>
            <a:r>
              <a:rPr lang="en-US" sz="3600" dirty="0"/>
              <a:t>Earned Value Management</a:t>
            </a:r>
          </a:p>
        </p:txBody>
      </p:sp>
      <p:sp>
        <p:nvSpPr>
          <p:cNvPr id="41006" name="Slide Number Placeholder 3"/>
          <p:cNvSpPr>
            <a:spLocks noGrp="1"/>
          </p:cNvSpPr>
          <p:nvPr>
            <p:ph type="sldNum" sz="quarter" idx="4294967295"/>
          </p:nvPr>
        </p:nvSpPr>
        <p:spPr bwMode="auto">
          <a:xfrm flipH="1">
            <a:off x="8686800" y="6535271"/>
            <a:ext cx="457200" cy="221876"/>
          </a:xfrm>
          <a:prstGeom prst="rect">
            <a:avLst/>
          </a:prstGeom>
          <a:noFill/>
          <a:ln>
            <a:miter lim="800000"/>
            <a:headEnd/>
            <a:tailEnd/>
          </a:ln>
        </p:spPr>
        <p:txBody>
          <a:bodyPr vert="horz" wrap="square" lIns="90264" tIns="45132" rIns="90264" bIns="45132" numCol="1" anchor="t" anchorCtr="0" compatLnSpc="1">
            <a:prstTxWarp prst="textNoShape">
              <a:avLst/>
            </a:prstTxWarp>
          </a:bodyPr>
          <a:lstStyle/>
          <a:p>
            <a:pPr fontAlgn="base">
              <a:spcBef>
                <a:spcPct val="0"/>
              </a:spcBef>
              <a:spcAft>
                <a:spcPct val="0"/>
              </a:spcAft>
            </a:pPr>
            <a:fld id="{1362A0B4-357D-4622-A8DA-51E300FE0732}" type="slidenum">
              <a:rPr lang="en-US" sz="1200">
                <a:solidFill>
                  <a:prstClr val="black"/>
                </a:solidFill>
              </a:rPr>
              <a:pPr fontAlgn="base">
                <a:spcBef>
                  <a:spcPct val="0"/>
                </a:spcBef>
                <a:spcAft>
                  <a:spcPct val="0"/>
                </a:spcAft>
              </a:pPr>
              <a:t>107</a:t>
            </a:fld>
            <a:endParaRPr lang="en-US" sz="1200">
              <a:solidFill>
                <a:prstClr val="black"/>
              </a:solidFill>
            </a:endParaRPr>
          </a:p>
        </p:txBody>
      </p:sp>
      <p:sp>
        <p:nvSpPr>
          <p:cNvPr id="40963" name="Line 3"/>
          <p:cNvSpPr>
            <a:spLocks noChangeShapeType="1"/>
          </p:cNvSpPr>
          <p:nvPr/>
        </p:nvSpPr>
        <p:spPr bwMode="auto">
          <a:xfrm>
            <a:off x="1371600" y="1625045"/>
            <a:ext cx="0" cy="3845859"/>
          </a:xfrm>
          <a:prstGeom prst="line">
            <a:avLst/>
          </a:prstGeom>
          <a:noFill/>
          <a:ln w="9525">
            <a:solidFill>
              <a:schemeClr val="tx1"/>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0964" name="Line 4"/>
          <p:cNvSpPr>
            <a:spLocks noChangeShapeType="1"/>
          </p:cNvSpPr>
          <p:nvPr/>
        </p:nvSpPr>
        <p:spPr bwMode="auto">
          <a:xfrm>
            <a:off x="1371600" y="5470904"/>
            <a:ext cx="6858000" cy="0"/>
          </a:xfrm>
          <a:prstGeom prst="line">
            <a:avLst/>
          </a:prstGeom>
          <a:noFill/>
          <a:ln w="9525">
            <a:solidFill>
              <a:schemeClr val="tx1"/>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0965" name="Freeform 5"/>
          <p:cNvSpPr>
            <a:spLocks/>
          </p:cNvSpPr>
          <p:nvPr/>
        </p:nvSpPr>
        <p:spPr bwMode="auto">
          <a:xfrm>
            <a:off x="1371600" y="2290675"/>
            <a:ext cx="6096000" cy="3180229"/>
          </a:xfrm>
          <a:custGeom>
            <a:avLst/>
            <a:gdLst>
              <a:gd name="T0" fmla="*/ 0 w 3984"/>
              <a:gd name="T1" fmla="*/ 2147483647 h 2064"/>
              <a:gd name="T2" fmla="*/ 2147483647 w 3984"/>
              <a:gd name="T3" fmla="*/ 2147483647 h 2064"/>
              <a:gd name="T4" fmla="*/ 2147483647 w 3984"/>
              <a:gd name="T5" fmla="*/ 2147483647 h 2064"/>
              <a:gd name="T6" fmla="*/ 2147483647 w 3984"/>
              <a:gd name="T7" fmla="*/ 2147483647 h 2064"/>
              <a:gd name="T8" fmla="*/ 2147483647 w 3984"/>
              <a:gd name="T9" fmla="*/ 2147483647 h 2064"/>
              <a:gd name="T10" fmla="*/ 2147483647 w 3984"/>
              <a:gd name="T11" fmla="*/ 2147483647 h 2064"/>
              <a:gd name="T12" fmla="*/ 2147483647 w 3984"/>
              <a:gd name="T13" fmla="*/ 2147483647 h 2064"/>
              <a:gd name="T14" fmla="*/ 2147483647 w 3984"/>
              <a:gd name="T15" fmla="*/ 0 h 2064"/>
              <a:gd name="T16" fmla="*/ 0 60000 65536"/>
              <a:gd name="T17" fmla="*/ 0 60000 65536"/>
              <a:gd name="T18" fmla="*/ 0 60000 65536"/>
              <a:gd name="T19" fmla="*/ 0 60000 65536"/>
              <a:gd name="T20" fmla="*/ 0 60000 65536"/>
              <a:gd name="T21" fmla="*/ 0 60000 65536"/>
              <a:gd name="T22" fmla="*/ 0 60000 65536"/>
              <a:gd name="T23" fmla="*/ 0 60000 65536"/>
              <a:gd name="T24" fmla="*/ 0 w 3984"/>
              <a:gd name="T25" fmla="*/ 0 h 2064"/>
              <a:gd name="T26" fmla="*/ 3984 w 3984"/>
              <a:gd name="T27" fmla="*/ 2064 h 20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84" h="2064">
                <a:moveTo>
                  <a:pt x="0" y="2064"/>
                </a:moveTo>
                <a:cubicBezTo>
                  <a:pt x="180" y="2064"/>
                  <a:pt x="360" y="2064"/>
                  <a:pt x="576" y="2016"/>
                </a:cubicBezTo>
                <a:cubicBezTo>
                  <a:pt x="792" y="1968"/>
                  <a:pt x="1064" y="1912"/>
                  <a:pt x="1296" y="1776"/>
                </a:cubicBezTo>
                <a:cubicBezTo>
                  <a:pt x="1528" y="1640"/>
                  <a:pt x="1720" y="1432"/>
                  <a:pt x="1968" y="1200"/>
                </a:cubicBezTo>
                <a:cubicBezTo>
                  <a:pt x="2216" y="968"/>
                  <a:pt x="2584" y="560"/>
                  <a:pt x="2784" y="384"/>
                </a:cubicBezTo>
                <a:cubicBezTo>
                  <a:pt x="2984" y="208"/>
                  <a:pt x="3032" y="200"/>
                  <a:pt x="3168" y="144"/>
                </a:cubicBezTo>
                <a:cubicBezTo>
                  <a:pt x="3304" y="88"/>
                  <a:pt x="3464" y="72"/>
                  <a:pt x="3600" y="48"/>
                </a:cubicBezTo>
                <a:cubicBezTo>
                  <a:pt x="3736" y="24"/>
                  <a:pt x="3860" y="12"/>
                  <a:pt x="3984" y="0"/>
                </a:cubicBezTo>
              </a:path>
            </a:pathLst>
          </a:custGeom>
          <a:noFill/>
          <a:ln w="38100">
            <a:solidFill>
              <a:schemeClr val="tx1"/>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0966" name="Freeform 6"/>
          <p:cNvSpPr>
            <a:spLocks/>
          </p:cNvSpPr>
          <p:nvPr/>
        </p:nvSpPr>
        <p:spPr bwMode="auto">
          <a:xfrm>
            <a:off x="2514600" y="2660469"/>
            <a:ext cx="2819400" cy="2662518"/>
          </a:xfrm>
          <a:custGeom>
            <a:avLst/>
            <a:gdLst>
              <a:gd name="T0" fmla="*/ 0 w 1824"/>
              <a:gd name="T1" fmla="*/ 2147483647 h 1776"/>
              <a:gd name="T2" fmla="*/ 2147483647 w 1824"/>
              <a:gd name="T3" fmla="*/ 2147483647 h 1776"/>
              <a:gd name="T4" fmla="*/ 2147483647 w 1824"/>
              <a:gd name="T5" fmla="*/ 2147483647 h 1776"/>
              <a:gd name="T6" fmla="*/ 2147483647 w 1824"/>
              <a:gd name="T7" fmla="*/ 2147483647 h 1776"/>
              <a:gd name="T8" fmla="*/ 2147483647 w 1824"/>
              <a:gd name="T9" fmla="*/ 2147483647 h 1776"/>
              <a:gd name="T10" fmla="*/ 2147483647 w 1824"/>
              <a:gd name="T11" fmla="*/ 2147483647 h 1776"/>
              <a:gd name="T12" fmla="*/ 2147483647 w 1824"/>
              <a:gd name="T13" fmla="*/ 2147483647 h 1776"/>
              <a:gd name="T14" fmla="*/ 2147483647 w 1824"/>
              <a:gd name="T15" fmla="*/ 0 h 1776"/>
              <a:gd name="T16" fmla="*/ 0 60000 65536"/>
              <a:gd name="T17" fmla="*/ 0 60000 65536"/>
              <a:gd name="T18" fmla="*/ 0 60000 65536"/>
              <a:gd name="T19" fmla="*/ 0 60000 65536"/>
              <a:gd name="T20" fmla="*/ 0 60000 65536"/>
              <a:gd name="T21" fmla="*/ 0 60000 65536"/>
              <a:gd name="T22" fmla="*/ 0 60000 65536"/>
              <a:gd name="T23" fmla="*/ 0 60000 65536"/>
              <a:gd name="T24" fmla="*/ 0 w 1824"/>
              <a:gd name="T25" fmla="*/ 0 h 1776"/>
              <a:gd name="T26" fmla="*/ 1824 w 1824"/>
              <a:gd name="T27" fmla="*/ 1776 h 17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4" h="1776">
                <a:moveTo>
                  <a:pt x="0" y="1776"/>
                </a:moveTo>
                <a:cubicBezTo>
                  <a:pt x="88" y="1740"/>
                  <a:pt x="176" y="1704"/>
                  <a:pt x="288" y="1632"/>
                </a:cubicBezTo>
                <a:cubicBezTo>
                  <a:pt x="400" y="1560"/>
                  <a:pt x="568" y="1440"/>
                  <a:pt x="672" y="1344"/>
                </a:cubicBezTo>
                <a:cubicBezTo>
                  <a:pt x="776" y="1248"/>
                  <a:pt x="832" y="1152"/>
                  <a:pt x="912" y="1056"/>
                </a:cubicBezTo>
                <a:cubicBezTo>
                  <a:pt x="992" y="960"/>
                  <a:pt x="1064" y="872"/>
                  <a:pt x="1152" y="768"/>
                </a:cubicBezTo>
                <a:cubicBezTo>
                  <a:pt x="1240" y="664"/>
                  <a:pt x="1344" y="544"/>
                  <a:pt x="1440" y="432"/>
                </a:cubicBezTo>
                <a:cubicBezTo>
                  <a:pt x="1536" y="320"/>
                  <a:pt x="1664" y="168"/>
                  <a:pt x="1728" y="96"/>
                </a:cubicBezTo>
                <a:cubicBezTo>
                  <a:pt x="1792" y="24"/>
                  <a:pt x="1808" y="12"/>
                  <a:pt x="1824" y="0"/>
                </a:cubicBezTo>
              </a:path>
            </a:pathLst>
          </a:custGeom>
          <a:noFill/>
          <a:ln w="38100">
            <a:solidFill>
              <a:srgbClr val="FF3300"/>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0967" name="Freeform 7"/>
          <p:cNvSpPr>
            <a:spLocks/>
          </p:cNvSpPr>
          <p:nvPr/>
        </p:nvSpPr>
        <p:spPr bwMode="auto">
          <a:xfrm>
            <a:off x="2362200" y="3769851"/>
            <a:ext cx="2971800" cy="1664074"/>
          </a:xfrm>
          <a:custGeom>
            <a:avLst/>
            <a:gdLst>
              <a:gd name="T0" fmla="*/ 0 w 1920"/>
              <a:gd name="T1" fmla="*/ 2147483647 h 1176"/>
              <a:gd name="T2" fmla="*/ 2147483647 w 1920"/>
              <a:gd name="T3" fmla="*/ 2147483647 h 1176"/>
              <a:gd name="T4" fmla="*/ 2147483647 w 1920"/>
              <a:gd name="T5" fmla="*/ 2147483647 h 1176"/>
              <a:gd name="T6" fmla="*/ 2147483647 w 1920"/>
              <a:gd name="T7" fmla="*/ 2147483647 h 1176"/>
              <a:gd name="T8" fmla="*/ 2147483647 w 1920"/>
              <a:gd name="T9" fmla="*/ 2147483647 h 1176"/>
              <a:gd name="T10" fmla="*/ 2147483647 w 1920"/>
              <a:gd name="T11" fmla="*/ 0 h 1176"/>
              <a:gd name="T12" fmla="*/ 0 60000 65536"/>
              <a:gd name="T13" fmla="*/ 0 60000 65536"/>
              <a:gd name="T14" fmla="*/ 0 60000 65536"/>
              <a:gd name="T15" fmla="*/ 0 60000 65536"/>
              <a:gd name="T16" fmla="*/ 0 60000 65536"/>
              <a:gd name="T17" fmla="*/ 0 60000 65536"/>
              <a:gd name="T18" fmla="*/ 0 w 1920"/>
              <a:gd name="T19" fmla="*/ 0 h 1176"/>
              <a:gd name="T20" fmla="*/ 1920 w 1920"/>
              <a:gd name="T21" fmla="*/ 1176 h 1176"/>
            </a:gdLst>
            <a:ahLst/>
            <a:cxnLst>
              <a:cxn ang="T12">
                <a:pos x="T0" y="T1"/>
              </a:cxn>
              <a:cxn ang="T13">
                <a:pos x="T2" y="T3"/>
              </a:cxn>
              <a:cxn ang="T14">
                <a:pos x="T4" y="T5"/>
              </a:cxn>
              <a:cxn ang="T15">
                <a:pos x="T6" y="T7"/>
              </a:cxn>
              <a:cxn ang="T16">
                <a:pos x="T8" y="T9"/>
              </a:cxn>
              <a:cxn ang="T17">
                <a:pos x="T10" y="T11"/>
              </a:cxn>
            </a:cxnLst>
            <a:rect l="T18" t="T19" r="T20" b="T21"/>
            <a:pathLst>
              <a:path w="1920" h="1176">
                <a:moveTo>
                  <a:pt x="0" y="1152"/>
                </a:moveTo>
                <a:cubicBezTo>
                  <a:pt x="84" y="1164"/>
                  <a:pt x="168" y="1176"/>
                  <a:pt x="288" y="1152"/>
                </a:cubicBezTo>
                <a:cubicBezTo>
                  <a:pt x="408" y="1128"/>
                  <a:pt x="576" y="1088"/>
                  <a:pt x="720" y="1008"/>
                </a:cubicBezTo>
                <a:cubicBezTo>
                  <a:pt x="864" y="928"/>
                  <a:pt x="1024" y="784"/>
                  <a:pt x="1152" y="672"/>
                </a:cubicBezTo>
                <a:cubicBezTo>
                  <a:pt x="1280" y="560"/>
                  <a:pt x="1360" y="448"/>
                  <a:pt x="1488" y="336"/>
                </a:cubicBezTo>
                <a:cubicBezTo>
                  <a:pt x="1616" y="224"/>
                  <a:pt x="1848" y="56"/>
                  <a:pt x="1920" y="0"/>
                </a:cubicBezTo>
              </a:path>
            </a:pathLst>
          </a:custGeom>
          <a:noFill/>
          <a:ln w="38100">
            <a:solidFill>
              <a:srgbClr val="008000"/>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0968" name="Line 8"/>
          <p:cNvSpPr>
            <a:spLocks noChangeShapeType="1"/>
          </p:cNvSpPr>
          <p:nvPr/>
        </p:nvSpPr>
        <p:spPr bwMode="auto">
          <a:xfrm>
            <a:off x="1371600" y="2660469"/>
            <a:ext cx="6858000" cy="0"/>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0969" name="Line 9"/>
          <p:cNvSpPr>
            <a:spLocks noChangeShapeType="1"/>
          </p:cNvSpPr>
          <p:nvPr/>
        </p:nvSpPr>
        <p:spPr bwMode="auto">
          <a:xfrm>
            <a:off x="5334000" y="1625045"/>
            <a:ext cx="0" cy="3845859"/>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0970" name="Line 10"/>
          <p:cNvSpPr>
            <a:spLocks noChangeShapeType="1"/>
          </p:cNvSpPr>
          <p:nvPr/>
        </p:nvSpPr>
        <p:spPr bwMode="auto">
          <a:xfrm>
            <a:off x="1371600" y="3769851"/>
            <a:ext cx="6858000" cy="0"/>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0971" name="Text Box 11"/>
          <p:cNvSpPr txBox="1">
            <a:spLocks noChangeArrowheads="1"/>
          </p:cNvSpPr>
          <p:nvPr/>
        </p:nvSpPr>
        <p:spPr bwMode="auto">
          <a:xfrm>
            <a:off x="5638800" y="2068800"/>
            <a:ext cx="1295400" cy="498358"/>
          </a:xfrm>
          <a:prstGeom prst="rect">
            <a:avLst/>
          </a:prstGeom>
          <a:noFill/>
          <a:ln w="9525">
            <a:noFill/>
            <a:miter lim="800000"/>
            <a:headEnd/>
            <a:tailEnd/>
          </a:ln>
        </p:spPr>
        <p:txBody>
          <a:bodyPr lIns="82058" tIns="41029" rIns="82058" bIns="41029">
            <a:spAutoFit/>
          </a:bodyPr>
          <a:lstStyle/>
          <a:p>
            <a:pPr>
              <a:spcBef>
                <a:spcPct val="50000"/>
              </a:spcBef>
            </a:pPr>
            <a:r>
              <a:rPr lang="en-US" sz="2700" b="1">
                <a:solidFill>
                  <a:prstClr val="black"/>
                </a:solidFill>
                <a:latin typeface="Arial" pitchFamily="34" charset="0"/>
                <a:cs typeface="Arial" pitchFamily="34" charset="0"/>
              </a:rPr>
              <a:t>BCWS  </a:t>
            </a:r>
          </a:p>
        </p:txBody>
      </p:sp>
      <p:sp>
        <p:nvSpPr>
          <p:cNvPr id="40972" name="Text Box 12"/>
          <p:cNvSpPr txBox="1">
            <a:spLocks noChangeArrowheads="1"/>
          </p:cNvSpPr>
          <p:nvPr/>
        </p:nvSpPr>
        <p:spPr bwMode="auto">
          <a:xfrm rot="-5390223">
            <a:off x="-1697131" y="3451058"/>
            <a:ext cx="4289612" cy="914935"/>
          </a:xfrm>
          <a:prstGeom prst="rect">
            <a:avLst/>
          </a:prstGeom>
          <a:noFill/>
          <a:ln w="9525">
            <a:noFill/>
            <a:miter lim="800000"/>
            <a:headEnd/>
            <a:tailEnd/>
          </a:ln>
        </p:spPr>
        <p:txBody>
          <a:bodyPr lIns="82058" tIns="41029" rIns="82058" bIns="41029">
            <a:spAutoFit/>
          </a:bodyPr>
          <a:lstStyle/>
          <a:p>
            <a:pPr>
              <a:spcBef>
                <a:spcPct val="50000"/>
              </a:spcBef>
            </a:pPr>
            <a:r>
              <a:rPr lang="en-US" sz="2700" b="1" dirty="0">
                <a:solidFill>
                  <a:prstClr val="black"/>
                </a:solidFill>
                <a:latin typeface="Arial" pitchFamily="34" charset="0"/>
                <a:cs typeface="Arial" pitchFamily="34" charset="0"/>
              </a:rPr>
              <a:t>Cumulative Spending (in $ K)</a:t>
            </a:r>
          </a:p>
        </p:txBody>
      </p:sp>
      <p:sp>
        <p:nvSpPr>
          <p:cNvPr id="40973" name="Text Box 13"/>
          <p:cNvSpPr txBox="1">
            <a:spLocks noChangeArrowheads="1"/>
          </p:cNvSpPr>
          <p:nvPr/>
        </p:nvSpPr>
        <p:spPr bwMode="auto">
          <a:xfrm>
            <a:off x="2427514" y="4361523"/>
            <a:ext cx="1306286" cy="498358"/>
          </a:xfrm>
          <a:prstGeom prst="rect">
            <a:avLst/>
          </a:prstGeom>
          <a:noFill/>
          <a:ln w="9525">
            <a:noFill/>
            <a:miter lim="800000"/>
            <a:headEnd/>
            <a:tailEnd/>
          </a:ln>
        </p:spPr>
        <p:txBody>
          <a:bodyPr wrap="square" lIns="82058" tIns="41029" rIns="82058" bIns="41029">
            <a:spAutoFit/>
          </a:bodyPr>
          <a:lstStyle/>
          <a:p>
            <a:pPr>
              <a:spcBef>
                <a:spcPct val="50000"/>
              </a:spcBef>
            </a:pPr>
            <a:r>
              <a:rPr lang="en-US" sz="2700" b="1" dirty="0">
                <a:solidFill>
                  <a:srgbClr val="FF3300"/>
                </a:solidFill>
                <a:latin typeface="Arial" pitchFamily="34" charset="0"/>
                <a:cs typeface="Arial" pitchFamily="34" charset="0"/>
              </a:rPr>
              <a:t>ACWP</a:t>
            </a:r>
          </a:p>
        </p:txBody>
      </p:sp>
      <p:sp>
        <p:nvSpPr>
          <p:cNvPr id="40974" name="Text Box 14"/>
          <p:cNvSpPr txBox="1">
            <a:spLocks noChangeArrowheads="1"/>
          </p:cNvSpPr>
          <p:nvPr/>
        </p:nvSpPr>
        <p:spPr bwMode="auto">
          <a:xfrm>
            <a:off x="3657600" y="5027152"/>
            <a:ext cx="4484914" cy="498358"/>
          </a:xfrm>
          <a:prstGeom prst="rect">
            <a:avLst/>
          </a:prstGeom>
          <a:noFill/>
          <a:ln w="9525">
            <a:noFill/>
            <a:miter lim="800000"/>
            <a:headEnd/>
            <a:tailEnd/>
          </a:ln>
        </p:spPr>
        <p:txBody>
          <a:bodyPr wrap="square" lIns="82058" tIns="41029" rIns="82058" bIns="41029">
            <a:spAutoFit/>
          </a:bodyPr>
          <a:lstStyle/>
          <a:p>
            <a:pPr>
              <a:spcBef>
                <a:spcPct val="50000"/>
              </a:spcBef>
            </a:pPr>
            <a:r>
              <a:rPr lang="en-US" sz="2700" b="1" dirty="0">
                <a:solidFill>
                  <a:srgbClr val="008000"/>
                </a:solidFill>
                <a:latin typeface="Arial" pitchFamily="34" charset="0"/>
                <a:cs typeface="Arial" pitchFamily="34" charset="0"/>
              </a:rPr>
              <a:t>BCWP (Earned Value (EV)</a:t>
            </a:r>
          </a:p>
        </p:txBody>
      </p:sp>
      <p:sp>
        <p:nvSpPr>
          <p:cNvPr id="40975" name="Text Box 15"/>
          <p:cNvSpPr txBox="1">
            <a:spLocks noChangeArrowheads="1"/>
          </p:cNvSpPr>
          <p:nvPr/>
        </p:nvSpPr>
        <p:spPr bwMode="auto">
          <a:xfrm>
            <a:off x="1447800" y="5618822"/>
            <a:ext cx="7696200" cy="267525"/>
          </a:xfrm>
          <a:prstGeom prst="rect">
            <a:avLst/>
          </a:prstGeom>
          <a:noFill/>
          <a:ln w="9525">
            <a:noFill/>
            <a:miter lim="800000"/>
            <a:headEnd/>
            <a:tailEnd/>
          </a:ln>
        </p:spPr>
        <p:txBody>
          <a:bodyPr lIns="82058" tIns="41029" rIns="82058" bIns="41029">
            <a:spAutoFit/>
          </a:bodyPr>
          <a:lstStyle/>
          <a:p>
            <a:pPr>
              <a:spcBef>
                <a:spcPct val="50000"/>
              </a:spcBef>
            </a:pPr>
            <a:r>
              <a:rPr lang="en-US" sz="1200" b="1" dirty="0">
                <a:solidFill>
                  <a:prstClr val="black"/>
                </a:solidFill>
                <a:latin typeface="Arial" pitchFamily="34" charset="0"/>
                <a:cs typeface="Arial" pitchFamily="34" charset="0"/>
              </a:rPr>
              <a:t>Jan	Feb	Mar	Apr	May	Jun	Jul	Aug</a:t>
            </a:r>
          </a:p>
        </p:txBody>
      </p:sp>
      <p:sp>
        <p:nvSpPr>
          <p:cNvPr id="40976" name="Line 16"/>
          <p:cNvSpPr>
            <a:spLocks noChangeShapeType="1"/>
          </p:cNvSpPr>
          <p:nvPr/>
        </p:nvSpPr>
        <p:spPr bwMode="auto">
          <a:xfrm>
            <a:off x="20574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77" name="Line 17"/>
          <p:cNvSpPr>
            <a:spLocks noChangeShapeType="1"/>
          </p:cNvSpPr>
          <p:nvPr/>
        </p:nvSpPr>
        <p:spPr bwMode="auto">
          <a:xfrm>
            <a:off x="75438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78" name="Line 18"/>
          <p:cNvSpPr>
            <a:spLocks noChangeShapeType="1"/>
          </p:cNvSpPr>
          <p:nvPr/>
        </p:nvSpPr>
        <p:spPr bwMode="auto">
          <a:xfrm>
            <a:off x="57912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79" name="Line 19"/>
          <p:cNvSpPr>
            <a:spLocks noChangeShapeType="1"/>
          </p:cNvSpPr>
          <p:nvPr/>
        </p:nvSpPr>
        <p:spPr bwMode="auto">
          <a:xfrm>
            <a:off x="48006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0" name="Line 20"/>
          <p:cNvSpPr>
            <a:spLocks noChangeShapeType="1"/>
          </p:cNvSpPr>
          <p:nvPr/>
        </p:nvSpPr>
        <p:spPr bwMode="auto">
          <a:xfrm>
            <a:off x="38862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1" name="Line 21"/>
          <p:cNvSpPr>
            <a:spLocks noChangeShapeType="1"/>
          </p:cNvSpPr>
          <p:nvPr/>
        </p:nvSpPr>
        <p:spPr bwMode="auto">
          <a:xfrm>
            <a:off x="66294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2" name="Line 22"/>
          <p:cNvSpPr>
            <a:spLocks noChangeShapeType="1"/>
          </p:cNvSpPr>
          <p:nvPr/>
        </p:nvSpPr>
        <p:spPr bwMode="auto">
          <a:xfrm>
            <a:off x="29718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3" name="Line 23"/>
          <p:cNvSpPr>
            <a:spLocks noChangeShapeType="1"/>
          </p:cNvSpPr>
          <p:nvPr/>
        </p:nvSpPr>
        <p:spPr bwMode="auto">
          <a:xfrm>
            <a:off x="16764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4" name="Line 24"/>
          <p:cNvSpPr>
            <a:spLocks noChangeShapeType="1"/>
          </p:cNvSpPr>
          <p:nvPr/>
        </p:nvSpPr>
        <p:spPr bwMode="auto">
          <a:xfrm>
            <a:off x="53340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5" name="Line 25"/>
          <p:cNvSpPr>
            <a:spLocks noChangeShapeType="1"/>
          </p:cNvSpPr>
          <p:nvPr/>
        </p:nvSpPr>
        <p:spPr bwMode="auto">
          <a:xfrm>
            <a:off x="43434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6" name="Line 26"/>
          <p:cNvSpPr>
            <a:spLocks noChangeShapeType="1"/>
          </p:cNvSpPr>
          <p:nvPr/>
        </p:nvSpPr>
        <p:spPr bwMode="auto">
          <a:xfrm>
            <a:off x="34290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7" name="Line 27"/>
          <p:cNvSpPr>
            <a:spLocks noChangeShapeType="1"/>
          </p:cNvSpPr>
          <p:nvPr/>
        </p:nvSpPr>
        <p:spPr bwMode="auto">
          <a:xfrm>
            <a:off x="25146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8" name="Line 28"/>
          <p:cNvSpPr>
            <a:spLocks noChangeShapeType="1"/>
          </p:cNvSpPr>
          <p:nvPr/>
        </p:nvSpPr>
        <p:spPr bwMode="auto">
          <a:xfrm>
            <a:off x="80772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89" name="Line 29"/>
          <p:cNvSpPr>
            <a:spLocks noChangeShapeType="1"/>
          </p:cNvSpPr>
          <p:nvPr/>
        </p:nvSpPr>
        <p:spPr bwMode="auto">
          <a:xfrm>
            <a:off x="70866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90" name="Line 30"/>
          <p:cNvSpPr>
            <a:spLocks noChangeShapeType="1"/>
          </p:cNvSpPr>
          <p:nvPr/>
        </p:nvSpPr>
        <p:spPr bwMode="auto">
          <a:xfrm>
            <a:off x="61722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91" name="Line 31"/>
          <p:cNvSpPr>
            <a:spLocks noChangeShapeType="1"/>
          </p:cNvSpPr>
          <p:nvPr/>
        </p:nvSpPr>
        <p:spPr bwMode="auto">
          <a:xfrm flipH="1">
            <a:off x="1143000" y="4953192"/>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92" name="Line 32"/>
          <p:cNvSpPr>
            <a:spLocks noChangeShapeType="1"/>
          </p:cNvSpPr>
          <p:nvPr/>
        </p:nvSpPr>
        <p:spPr bwMode="auto">
          <a:xfrm flipH="1">
            <a:off x="1143000" y="3769851"/>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93" name="Line 33"/>
          <p:cNvSpPr>
            <a:spLocks noChangeShapeType="1"/>
          </p:cNvSpPr>
          <p:nvPr/>
        </p:nvSpPr>
        <p:spPr bwMode="auto">
          <a:xfrm flipH="1">
            <a:off x="1143000" y="3178181"/>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94" name="Line 34"/>
          <p:cNvSpPr>
            <a:spLocks noChangeShapeType="1"/>
          </p:cNvSpPr>
          <p:nvPr/>
        </p:nvSpPr>
        <p:spPr bwMode="auto">
          <a:xfrm flipH="1">
            <a:off x="1143000" y="4361522"/>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95" name="Line 35"/>
          <p:cNvSpPr>
            <a:spLocks noChangeShapeType="1"/>
          </p:cNvSpPr>
          <p:nvPr/>
        </p:nvSpPr>
        <p:spPr bwMode="auto">
          <a:xfrm flipH="1">
            <a:off x="1143000" y="1625045"/>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96" name="Line 36"/>
          <p:cNvSpPr>
            <a:spLocks noChangeShapeType="1"/>
          </p:cNvSpPr>
          <p:nvPr/>
        </p:nvSpPr>
        <p:spPr bwMode="auto">
          <a:xfrm flipH="1">
            <a:off x="1143000" y="2142757"/>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97" name="Line 37"/>
          <p:cNvSpPr>
            <a:spLocks noChangeShapeType="1"/>
          </p:cNvSpPr>
          <p:nvPr/>
        </p:nvSpPr>
        <p:spPr bwMode="auto">
          <a:xfrm flipH="1">
            <a:off x="1143000" y="2660469"/>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0998" name="Text Box 38"/>
          <p:cNvSpPr txBox="1">
            <a:spLocks noChangeArrowheads="1"/>
          </p:cNvSpPr>
          <p:nvPr/>
        </p:nvSpPr>
        <p:spPr bwMode="auto">
          <a:xfrm>
            <a:off x="685800" y="1477129"/>
            <a:ext cx="457200" cy="3739245"/>
          </a:xfrm>
          <a:prstGeom prst="rect">
            <a:avLst/>
          </a:prstGeom>
          <a:noFill/>
          <a:ln w="9525">
            <a:noFill/>
            <a:miter lim="800000"/>
            <a:headEnd/>
            <a:tailEnd/>
          </a:ln>
        </p:spPr>
        <p:txBody>
          <a:bodyPr lIns="82058" tIns="41029" rIns="82058" bIns="41029">
            <a:spAutoFit/>
          </a:bodyPr>
          <a:lstStyle/>
          <a:p>
            <a:pPr>
              <a:spcBef>
                <a:spcPct val="50000"/>
              </a:spcBef>
            </a:pPr>
            <a:r>
              <a:rPr lang="en-US" sz="1200" b="1" dirty="0">
                <a:solidFill>
                  <a:prstClr val="black"/>
                </a:solidFill>
                <a:latin typeface="Arial" pitchFamily="34" charset="0"/>
                <a:cs typeface="Arial" pitchFamily="34" charset="0"/>
              </a:rPr>
              <a:t>35</a:t>
            </a:r>
          </a:p>
          <a:p>
            <a:pPr>
              <a:spcBef>
                <a:spcPct val="50000"/>
              </a:spcBef>
            </a:pPr>
            <a:endParaRPr lang="en-US" sz="1200" b="1" dirty="0">
              <a:solidFill>
                <a:prstClr val="black"/>
              </a:solidFill>
              <a:latin typeface="Arial" pitchFamily="34" charset="0"/>
              <a:cs typeface="Arial" pitchFamily="34" charset="0"/>
            </a:endParaRPr>
          </a:p>
          <a:p>
            <a:pPr>
              <a:spcBef>
                <a:spcPct val="50000"/>
              </a:spcBef>
            </a:pPr>
            <a:r>
              <a:rPr lang="en-US" sz="1200" b="1" dirty="0">
                <a:solidFill>
                  <a:prstClr val="black"/>
                </a:solidFill>
                <a:latin typeface="Arial" pitchFamily="34" charset="0"/>
                <a:cs typeface="Arial" pitchFamily="34" charset="0"/>
              </a:rPr>
              <a:t>30</a:t>
            </a:r>
          </a:p>
          <a:p>
            <a:pPr>
              <a:spcBef>
                <a:spcPct val="50000"/>
              </a:spcBef>
            </a:pPr>
            <a:endParaRPr lang="en-US" sz="1200" b="1" dirty="0">
              <a:solidFill>
                <a:prstClr val="black"/>
              </a:solidFill>
              <a:latin typeface="Arial" pitchFamily="34" charset="0"/>
              <a:cs typeface="Arial" pitchFamily="34" charset="0"/>
            </a:endParaRPr>
          </a:p>
          <a:p>
            <a:pPr>
              <a:spcBef>
                <a:spcPct val="50000"/>
              </a:spcBef>
            </a:pPr>
            <a:r>
              <a:rPr lang="en-US" sz="1200" b="1" dirty="0">
                <a:solidFill>
                  <a:prstClr val="black"/>
                </a:solidFill>
                <a:latin typeface="Arial" pitchFamily="34" charset="0"/>
                <a:cs typeface="Arial" pitchFamily="34" charset="0"/>
              </a:rPr>
              <a:t>25</a:t>
            </a:r>
          </a:p>
          <a:p>
            <a:pPr>
              <a:spcBef>
                <a:spcPct val="50000"/>
              </a:spcBef>
            </a:pPr>
            <a:endParaRPr lang="en-US" sz="1200" b="1" dirty="0">
              <a:solidFill>
                <a:prstClr val="black"/>
              </a:solidFill>
              <a:latin typeface="Arial" pitchFamily="34" charset="0"/>
              <a:cs typeface="Arial" pitchFamily="34" charset="0"/>
            </a:endParaRPr>
          </a:p>
          <a:p>
            <a:pPr>
              <a:spcBef>
                <a:spcPct val="50000"/>
              </a:spcBef>
            </a:pPr>
            <a:r>
              <a:rPr lang="en-US" sz="1200" b="1" dirty="0">
                <a:solidFill>
                  <a:prstClr val="black"/>
                </a:solidFill>
                <a:latin typeface="Arial" pitchFamily="34" charset="0"/>
                <a:cs typeface="Arial" pitchFamily="34" charset="0"/>
              </a:rPr>
              <a:t>20</a:t>
            </a:r>
          </a:p>
          <a:p>
            <a:pPr>
              <a:spcBef>
                <a:spcPct val="50000"/>
              </a:spcBef>
            </a:pPr>
            <a:endParaRPr lang="en-US" sz="1200" b="1" dirty="0">
              <a:solidFill>
                <a:prstClr val="black"/>
              </a:solidFill>
              <a:latin typeface="Arial" pitchFamily="34" charset="0"/>
              <a:cs typeface="Arial" pitchFamily="34" charset="0"/>
            </a:endParaRPr>
          </a:p>
          <a:p>
            <a:pPr>
              <a:lnSpc>
                <a:spcPct val="120000"/>
              </a:lnSpc>
              <a:spcBef>
                <a:spcPct val="50000"/>
              </a:spcBef>
            </a:pPr>
            <a:r>
              <a:rPr lang="en-US" sz="1200" b="1" dirty="0">
                <a:solidFill>
                  <a:prstClr val="black"/>
                </a:solidFill>
                <a:latin typeface="Arial" pitchFamily="34" charset="0"/>
                <a:cs typeface="Arial" pitchFamily="34" charset="0"/>
              </a:rPr>
              <a:t>15</a:t>
            </a:r>
          </a:p>
          <a:p>
            <a:pPr>
              <a:spcBef>
                <a:spcPct val="50000"/>
              </a:spcBef>
            </a:pPr>
            <a:endParaRPr lang="en-US" sz="1200" b="1" dirty="0">
              <a:solidFill>
                <a:prstClr val="black"/>
              </a:solidFill>
              <a:latin typeface="Arial" pitchFamily="34" charset="0"/>
              <a:cs typeface="Arial" pitchFamily="34" charset="0"/>
            </a:endParaRPr>
          </a:p>
          <a:p>
            <a:pPr>
              <a:lnSpc>
                <a:spcPct val="130000"/>
              </a:lnSpc>
              <a:spcBef>
                <a:spcPct val="50000"/>
              </a:spcBef>
            </a:pPr>
            <a:r>
              <a:rPr lang="en-US" sz="1200" b="1" dirty="0">
                <a:solidFill>
                  <a:prstClr val="black"/>
                </a:solidFill>
                <a:latin typeface="Arial" pitchFamily="34" charset="0"/>
                <a:cs typeface="Arial" pitchFamily="34" charset="0"/>
              </a:rPr>
              <a:t>10</a:t>
            </a:r>
          </a:p>
          <a:p>
            <a:pPr>
              <a:lnSpc>
                <a:spcPct val="130000"/>
              </a:lnSpc>
              <a:spcBef>
                <a:spcPct val="50000"/>
              </a:spcBef>
            </a:pPr>
            <a:endParaRPr lang="en-US" sz="1200" b="1" dirty="0">
              <a:solidFill>
                <a:prstClr val="black"/>
              </a:solidFill>
              <a:latin typeface="Arial" pitchFamily="34" charset="0"/>
              <a:cs typeface="Arial" pitchFamily="34" charset="0"/>
            </a:endParaRPr>
          </a:p>
          <a:p>
            <a:pPr>
              <a:spcBef>
                <a:spcPct val="50000"/>
              </a:spcBef>
            </a:pPr>
            <a:r>
              <a:rPr lang="en-US" sz="1200" b="1" dirty="0">
                <a:solidFill>
                  <a:prstClr val="black"/>
                </a:solidFill>
                <a:latin typeface="Arial" pitchFamily="34" charset="0"/>
                <a:cs typeface="Arial" pitchFamily="34" charset="0"/>
              </a:rPr>
              <a:t> 5</a:t>
            </a:r>
          </a:p>
        </p:txBody>
      </p:sp>
      <p:sp>
        <p:nvSpPr>
          <p:cNvPr id="40999" name="Text Box 39"/>
          <p:cNvSpPr txBox="1">
            <a:spLocks noChangeArrowheads="1"/>
          </p:cNvSpPr>
          <p:nvPr/>
        </p:nvSpPr>
        <p:spPr bwMode="auto">
          <a:xfrm>
            <a:off x="685800" y="5840700"/>
            <a:ext cx="8458200" cy="636857"/>
          </a:xfrm>
          <a:prstGeom prst="rect">
            <a:avLst/>
          </a:prstGeom>
          <a:noFill/>
          <a:ln w="9525">
            <a:noFill/>
            <a:miter lim="800000"/>
            <a:headEnd/>
            <a:tailEnd/>
          </a:ln>
        </p:spPr>
        <p:txBody>
          <a:bodyPr lIns="82058" tIns="41029" rIns="82058" bIns="41029">
            <a:spAutoFit/>
          </a:bodyPr>
          <a:lstStyle/>
          <a:p>
            <a:pPr>
              <a:spcBef>
                <a:spcPct val="50000"/>
              </a:spcBef>
            </a:pPr>
            <a:r>
              <a:rPr lang="en-US" sz="2000" b="1" dirty="0">
                <a:solidFill>
                  <a:prstClr val="black"/>
                </a:solidFill>
                <a:latin typeface="Arial" pitchFamily="34" charset="0"/>
                <a:cs typeface="Arial" pitchFamily="34" charset="0"/>
              </a:rPr>
              <a:t>     Requirement     Design       Code    Test    System            User               </a:t>
            </a:r>
          </a:p>
          <a:p>
            <a:pPr>
              <a:lnSpc>
                <a:spcPct val="30000"/>
              </a:lnSpc>
              <a:spcBef>
                <a:spcPct val="50000"/>
              </a:spcBef>
            </a:pPr>
            <a:r>
              <a:rPr lang="en-US" sz="2000" b="1" dirty="0">
                <a:solidFill>
                  <a:prstClr val="black"/>
                </a:solidFill>
                <a:latin typeface="Arial" pitchFamily="34" charset="0"/>
                <a:cs typeface="Arial" pitchFamily="34" charset="0"/>
              </a:rPr>
              <a:t>       Analysis                                                    Implement    Acceptance                           </a:t>
            </a:r>
          </a:p>
        </p:txBody>
      </p:sp>
      <p:sp>
        <p:nvSpPr>
          <p:cNvPr id="41000" name="Line 40"/>
          <p:cNvSpPr>
            <a:spLocks noChangeShapeType="1"/>
          </p:cNvSpPr>
          <p:nvPr/>
        </p:nvSpPr>
        <p:spPr bwMode="auto">
          <a:xfrm>
            <a:off x="1371600" y="3178181"/>
            <a:ext cx="6858000" cy="0"/>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1001" name="Line 41"/>
          <p:cNvSpPr>
            <a:spLocks noChangeShapeType="1"/>
          </p:cNvSpPr>
          <p:nvPr/>
        </p:nvSpPr>
        <p:spPr bwMode="auto">
          <a:xfrm>
            <a:off x="4800600" y="1625045"/>
            <a:ext cx="0" cy="3845859"/>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1002" name="Text Box 42"/>
          <p:cNvSpPr txBox="1">
            <a:spLocks noChangeArrowheads="1"/>
          </p:cNvSpPr>
          <p:nvPr/>
        </p:nvSpPr>
        <p:spPr bwMode="auto">
          <a:xfrm>
            <a:off x="1295400" y="1477128"/>
            <a:ext cx="3886200" cy="1937213"/>
          </a:xfrm>
          <a:prstGeom prst="rect">
            <a:avLst/>
          </a:prstGeom>
          <a:noFill/>
          <a:ln w="9525">
            <a:noFill/>
            <a:miter lim="800000"/>
            <a:headEnd/>
            <a:tailEnd/>
          </a:ln>
        </p:spPr>
        <p:txBody>
          <a:bodyPr lIns="82058" tIns="41029" rIns="82058" bIns="41029">
            <a:spAutoFit/>
          </a:bodyPr>
          <a:lstStyle/>
          <a:p>
            <a:pPr>
              <a:spcBef>
                <a:spcPct val="50000"/>
              </a:spcBef>
            </a:pPr>
            <a:r>
              <a:rPr lang="en-US" sz="2000" b="1" i="1" dirty="0">
                <a:solidFill>
                  <a:srgbClr val="FF0000"/>
                </a:solidFill>
                <a:latin typeface="Arial" pitchFamily="34" charset="0"/>
                <a:cs typeface="Arial" pitchFamily="34" charset="0"/>
              </a:rPr>
              <a:t>Primary importance is </a:t>
            </a:r>
            <a:r>
              <a:rPr lang="en-US" sz="2000" b="1" i="1" u="sng" dirty="0">
                <a:solidFill>
                  <a:srgbClr val="FF0000"/>
                </a:solidFill>
                <a:latin typeface="Arial" pitchFamily="34" charset="0"/>
                <a:cs typeface="Arial" pitchFamily="34" charset="0"/>
              </a:rPr>
              <a:t>managing to the value delivered</a:t>
            </a:r>
            <a:r>
              <a:rPr lang="en-US" sz="2000" b="1" i="1" dirty="0">
                <a:solidFill>
                  <a:srgbClr val="FF0000"/>
                </a:solidFill>
                <a:latin typeface="Arial" pitchFamily="34" charset="0"/>
                <a:cs typeface="Arial" pitchFamily="34" charset="0"/>
              </a:rPr>
              <a:t>, with respect to the costs incurred.</a:t>
            </a:r>
            <a:r>
              <a:rPr lang="en-US" i="1" dirty="0">
                <a:solidFill>
                  <a:srgbClr val="DD8047"/>
                </a:solidFill>
                <a:latin typeface="Arial" pitchFamily="34" charset="0"/>
                <a:cs typeface="Arial" pitchFamily="34" charset="0"/>
              </a:rPr>
              <a:t>                                          </a:t>
            </a:r>
          </a:p>
          <a:p>
            <a:pPr>
              <a:spcBef>
                <a:spcPct val="50000"/>
              </a:spcBef>
            </a:pPr>
            <a:r>
              <a:rPr lang="en-US" sz="2700" dirty="0">
                <a:solidFill>
                  <a:prstClr val="black"/>
                </a:solidFill>
                <a:latin typeface="Arial" pitchFamily="34" charset="0"/>
                <a:cs typeface="Arial" pitchFamily="34" charset="0"/>
              </a:rPr>
              <a:t>  </a:t>
            </a:r>
          </a:p>
        </p:txBody>
      </p:sp>
      <p:sp>
        <p:nvSpPr>
          <p:cNvPr id="485419" name="Text Box 43"/>
          <p:cNvSpPr txBox="1">
            <a:spLocks noChangeArrowheads="1"/>
          </p:cNvSpPr>
          <p:nvPr/>
        </p:nvSpPr>
        <p:spPr bwMode="auto">
          <a:xfrm>
            <a:off x="5638800" y="3104222"/>
            <a:ext cx="3352800" cy="1744853"/>
          </a:xfrm>
          <a:prstGeom prst="rect">
            <a:avLst/>
          </a:prstGeom>
          <a:solidFill>
            <a:schemeClr val="bg1"/>
          </a:solidFill>
          <a:ln w="9525">
            <a:noFill/>
            <a:miter lim="800000"/>
            <a:headEnd/>
            <a:tailEnd/>
          </a:ln>
        </p:spPr>
        <p:txBody>
          <a:bodyPr lIns="82058" tIns="41029" rIns="82058" bIns="41029">
            <a:spAutoFit/>
          </a:bodyPr>
          <a:lstStyle/>
          <a:p>
            <a:r>
              <a:rPr lang="en-US" i="1" u="sng" dirty="0">
                <a:solidFill>
                  <a:srgbClr val="008000"/>
                </a:solidFill>
                <a:latin typeface="Arial" pitchFamily="34" charset="0"/>
                <a:cs typeface="Arial" pitchFamily="34" charset="0"/>
              </a:rPr>
              <a:t>BCWP is performance</a:t>
            </a:r>
            <a:r>
              <a:rPr lang="en-US" i="1" dirty="0">
                <a:solidFill>
                  <a:srgbClr val="008000"/>
                </a:solidFill>
                <a:latin typeface="Arial" pitchFamily="34" charset="0"/>
                <a:cs typeface="Arial" pitchFamily="34" charset="0"/>
              </a:rPr>
              <a:t>.              When did I provide…to the level of acceptable performance or specification… the deliverable that I agreed to provide?                                     </a:t>
            </a:r>
            <a:endParaRPr lang="en-US" sz="20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84110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002"/>
                                        </p:tgtEl>
                                        <p:attrNameLst>
                                          <p:attrName>style.visibility</p:attrName>
                                        </p:attrNameLst>
                                      </p:cBhvr>
                                      <p:to>
                                        <p:strVal val="visible"/>
                                      </p:to>
                                    </p:set>
                                    <p:animEffect transition="in" filter="fade">
                                      <p:cBhvr>
                                        <p:cTn id="7" dur="1000"/>
                                        <p:tgtEl>
                                          <p:spTgt spid="41002"/>
                                        </p:tgtEl>
                                      </p:cBhvr>
                                    </p:animEffect>
                                    <p:anim calcmode="lin" valueType="num">
                                      <p:cBhvr>
                                        <p:cTn id="8" dur="1000" fill="hold"/>
                                        <p:tgtEl>
                                          <p:spTgt spid="41002"/>
                                        </p:tgtEl>
                                        <p:attrNameLst>
                                          <p:attrName>ppt_x</p:attrName>
                                        </p:attrNameLst>
                                      </p:cBhvr>
                                      <p:tavLst>
                                        <p:tav tm="0">
                                          <p:val>
                                            <p:strVal val="#ppt_x"/>
                                          </p:val>
                                        </p:tav>
                                        <p:tav tm="100000">
                                          <p:val>
                                            <p:strVal val="#ppt_x"/>
                                          </p:val>
                                        </p:tav>
                                      </p:tavLst>
                                    </p:anim>
                                    <p:anim calcmode="lin" valueType="num">
                                      <p:cBhvr>
                                        <p:cTn id="9" dur="1000" fill="hold"/>
                                        <p:tgtEl>
                                          <p:spTgt spid="410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966"/>
                                        </p:tgtEl>
                                        <p:attrNameLst>
                                          <p:attrName>style.visibility</p:attrName>
                                        </p:attrNameLst>
                                      </p:cBhvr>
                                      <p:to>
                                        <p:strVal val="visible"/>
                                      </p:to>
                                    </p:set>
                                    <p:animEffect transition="in" filter="fade">
                                      <p:cBhvr>
                                        <p:cTn id="12" dur="1000"/>
                                        <p:tgtEl>
                                          <p:spTgt spid="40966"/>
                                        </p:tgtEl>
                                      </p:cBhvr>
                                    </p:animEffect>
                                    <p:anim calcmode="lin" valueType="num">
                                      <p:cBhvr>
                                        <p:cTn id="13" dur="1000" fill="hold"/>
                                        <p:tgtEl>
                                          <p:spTgt spid="40966"/>
                                        </p:tgtEl>
                                        <p:attrNameLst>
                                          <p:attrName>ppt_x</p:attrName>
                                        </p:attrNameLst>
                                      </p:cBhvr>
                                      <p:tavLst>
                                        <p:tav tm="0">
                                          <p:val>
                                            <p:strVal val="#ppt_x"/>
                                          </p:val>
                                        </p:tav>
                                        <p:tav tm="100000">
                                          <p:val>
                                            <p:strVal val="#ppt_x"/>
                                          </p:val>
                                        </p:tav>
                                      </p:tavLst>
                                    </p:anim>
                                    <p:anim calcmode="lin" valueType="num">
                                      <p:cBhvr>
                                        <p:cTn id="14" dur="1000" fill="hold"/>
                                        <p:tgtEl>
                                          <p:spTgt spid="4096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0973"/>
                                        </p:tgtEl>
                                        <p:attrNameLst>
                                          <p:attrName>style.visibility</p:attrName>
                                        </p:attrNameLst>
                                      </p:cBhvr>
                                      <p:to>
                                        <p:strVal val="visible"/>
                                      </p:to>
                                    </p:set>
                                    <p:animEffect transition="in" filter="fade">
                                      <p:cBhvr>
                                        <p:cTn id="17" dur="1000"/>
                                        <p:tgtEl>
                                          <p:spTgt spid="40973"/>
                                        </p:tgtEl>
                                      </p:cBhvr>
                                    </p:animEffect>
                                    <p:anim calcmode="lin" valueType="num">
                                      <p:cBhvr>
                                        <p:cTn id="18" dur="1000" fill="hold"/>
                                        <p:tgtEl>
                                          <p:spTgt spid="40973"/>
                                        </p:tgtEl>
                                        <p:attrNameLst>
                                          <p:attrName>ppt_x</p:attrName>
                                        </p:attrNameLst>
                                      </p:cBhvr>
                                      <p:tavLst>
                                        <p:tav tm="0">
                                          <p:val>
                                            <p:strVal val="#ppt_x"/>
                                          </p:val>
                                        </p:tav>
                                        <p:tav tm="100000">
                                          <p:val>
                                            <p:strVal val="#ppt_x"/>
                                          </p:val>
                                        </p:tav>
                                      </p:tavLst>
                                    </p:anim>
                                    <p:anim calcmode="lin" valueType="num">
                                      <p:cBhvr>
                                        <p:cTn id="19" dur="1000" fill="hold"/>
                                        <p:tgtEl>
                                          <p:spTgt spid="4097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0967"/>
                                        </p:tgtEl>
                                        <p:attrNameLst>
                                          <p:attrName>style.visibility</p:attrName>
                                        </p:attrNameLst>
                                      </p:cBhvr>
                                      <p:to>
                                        <p:strVal val="visible"/>
                                      </p:to>
                                    </p:set>
                                    <p:animEffect transition="in" filter="fade">
                                      <p:cBhvr>
                                        <p:cTn id="24" dur="1000"/>
                                        <p:tgtEl>
                                          <p:spTgt spid="40967"/>
                                        </p:tgtEl>
                                      </p:cBhvr>
                                    </p:animEffect>
                                    <p:anim calcmode="lin" valueType="num">
                                      <p:cBhvr>
                                        <p:cTn id="25" dur="1000" fill="hold"/>
                                        <p:tgtEl>
                                          <p:spTgt spid="40967"/>
                                        </p:tgtEl>
                                        <p:attrNameLst>
                                          <p:attrName>ppt_x</p:attrName>
                                        </p:attrNameLst>
                                      </p:cBhvr>
                                      <p:tavLst>
                                        <p:tav tm="0">
                                          <p:val>
                                            <p:strVal val="#ppt_x"/>
                                          </p:val>
                                        </p:tav>
                                        <p:tav tm="100000">
                                          <p:val>
                                            <p:strVal val="#ppt_x"/>
                                          </p:val>
                                        </p:tav>
                                      </p:tavLst>
                                    </p:anim>
                                    <p:anim calcmode="lin" valueType="num">
                                      <p:cBhvr>
                                        <p:cTn id="26" dur="1000" fill="hold"/>
                                        <p:tgtEl>
                                          <p:spTgt spid="4096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85419"/>
                                        </p:tgtEl>
                                        <p:attrNameLst>
                                          <p:attrName>style.visibility</p:attrName>
                                        </p:attrNameLst>
                                      </p:cBhvr>
                                      <p:to>
                                        <p:strVal val="visible"/>
                                      </p:to>
                                    </p:set>
                                    <p:animEffect transition="in" filter="fade">
                                      <p:cBhvr>
                                        <p:cTn id="29" dur="1000"/>
                                        <p:tgtEl>
                                          <p:spTgt spid="485419"/>
                                        </p:tgtEl>
                                      </p:cBhvr>
                                    </p:animEffect>
                                    <p:anim calcmode="lin" valueType="num">
                                      <p:cBhvr>
                                        <p:cTn id="30" dur="1000" fill="hold"/>
                                        <p:tgtEl>
                                          <p:spTgt spid="485419"/>
                                        </p:tgtEl>
                                        <p:attrNameLst>
                                          <p:attrName>ppt_x</p:attrName>
                                        </p:attrNameLst>
                                      </p:cBhvr>
                                      <p:tavLst>
                                        <p:tav tm="0">
                                          <p:val>
                                            <p:strVal val="#ppt_x"/>
                                          </p:val>
                                        </p:tav>
                                        <p:tav tm="100000">
                                          <p:val>
                                            <p:strVal val="#ppt_x"/>
                                          </p:val>
                                        </p:tav>
                                      </p:tavLst>
                                    </p:anim>
                                    <p:anim calcmode="lin" valueType="num">
                                      <p:cBhvr>
                                        <p:cTn id="31" dur="1000" fill="hold"/>
                                        <p:tgtEl>
                                          <p:spTgt spid="4854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0974"/>
                                        </p:tgtEl>
                                        <p:attrNameLst>
                                          <p:attrName>style.visibility</p:attrName>
                                        </p:attrNameLst>
                                      </p:cBhvr>
                                      <p:to>
                                        <p:strVal val="visible"/>
                                      </p:to>
                                    </p:set>
                                    <p:animEffect transition="in" filter="fade">
                                      <p:cBhvr>
                                        <p:cTn id="34" dur="1000"/>
                                        <p:tgtEl>
                                          <p:spTgt spid="40974"/>
                                        </p:tgtEl>
                                      </p:cBhvr>
                                    </p:animEffect>
                                    <p:anim calcmode="lin" valueType="num">
                                      <p:cBhvr>
                                        <p:cTn id="35" dur="1000" fill="hold"/>
                                        <p:tgtEl>
                                          <p:spTgt spid="40974"/>
                                        </p:tgtEl>
                                        <p:attrNameLst>
                                          <p:attrName>ppt_x</p:attrName>
                                        </p:attrNameLst>
                                      </p:cBhvr>
                                      <p:tavLst>
                                        <p:tav tm="0">
                                          <p:val>
                                            <p:strVal val="#ppt_x"/>
                                          </p:val>
                                        </p:tav>
                                        <p:tav tm="100000">
                                          <p:val>
                                            <p:strVal val="#ppt_x"/>
                                          </p:val>
                                        </p:tav>
                                      </p:tavLst>
                                    </p:anim>
                                    <p:anim calcmode="lin" valueType="num">
                                      <p:cBhvr>
                                        <p:cTn id="36"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animBg="1"/>
      <p:bldP spid="40967" grpId="0" animBg="1"/>
      <p:bldP spid="40973" grpId="0"/>
      <p:bldP spid="40974" grpId="0"/>
      <p:bldP spid="41002" grpId="0"/>
      <p:bldP spid="48541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517340" y="152400"/>
            <a:ext cx="6460671" cy="1143000"/>
          </a:xfrm>
        </p:spPr>
        <p:txBody>
          <a:bodyPr/>
          <a:lstStyle/>
          <a:p>
            <a:r>
              <a:rPr lang="en-US" sz="3600" dirty="0"/>
              <a:t>Earned Value</a:t>
            </a:r>
            <a:br>
              <a:rPr lang="en-US" sz="3600" dirty="0"/>
            </a:br>
            <a:r>
              <a:rPr lang="en-US" sz="3600" dirty="0"/>
              <a:t>“Variances”</a:t>
            </a:r>
          </a:p>
        </p:txBody>
      </p:sp>
      <p:sp>
        <p:nvSpPr>
          <p:cNvPr id="44080" name="Slide Number Placeholder 3"/>
          <p:cNvSpPr>
            <a:spLocks noGrp="1"/>
          </p:cNvSpPr>
          <p:nvPr>
            <p:ph type="sldNum" sz="quarter" idx="4294967295"/>
          </p:nvPr>
        </p:nvSpPr>
        <p:spPr bwMode="auto">
          <a:xfrm flipH="1">
            <a:off x="8686800" y="6535271"/>
            <a:ext cx="457200" cy="221876"/>
          </a:xfrm>
          <a:prstGeom prst="rect">
            <a:avLst/>
          </a:prstGeom>
          <a:noFill/>
          <a:ln>
            <a:miter lim="800000"/>
            <a:headEnd/>
            <a:tailEnd/>
          </a:ln>
        </p:spPr>
        <p:txBody>
          <a:bodyPr vert="horz" wrap="square" lIns="90264" tIns="45132" rIns="90264" bIns="45132" numCol="1" anchor="t" anchorCtr="0" compatLnSpc="1">
            <a:prstTxWarp prst="textNoShape">
              <a:avLst/>
            </a:prstTxWarp>
          </a:bodyPr>
          <a:lstStyle/>
          <a:p>
            <a:pPr fontAlgn="base">
              <a:spcBef>
                <a:spcPct val="0"/>
              </a:spcBef>
              <a:spcAft>
                <a:spcPct val="0"/>
              </a:spcAft>
            </a:pPr>
            <a:fld id="{ADB5A8D3-B192-43A4-925D-057F31FBDEF8}" type="slidenum">
              <a:rPr lang="en-US" sz="1200">
                <a:solidFill>
                  <a:prstClr val="black"/>
                </a:solidFill>
              </a:rPr>
              <a:pPr fontAlgn="base">
                <a:spcBef>
                  <a:spcPct val="0"/>
                </a:spcBef>
                <a:spcAft>
                  <a:spcPct val="0"/>
                </a:spcAft>
              </a:pPr>
              <a:t>108</a:t>
            </a:fld>
            <a:endParaRPr lang="en-US" sz="1200">
              <a:solidFill>
                <a:prstClr val="black"/>
              </a:solidFill>
            </a:endParaRPr>
          </a:p>
        </p:txBody>
      </p:sp>
      <p:sp>
        <p:nvSpPr>
          <p:cNvPr id="44035" name="Line 3"/>
          <p:cNvSpPr>
            <a:spLocks noChangeShapeType="1"/>
          </p:cNvSpPr>
          <p:nvPr/>
        </p:nvSpPr>
        <p:spPr bwMode="auto">
          <a:xfrm>
            <a:off x="1371600" y="1605752"/>
            <a:ext cx="0" cy="3845859"/>
          </a:xfrm>
          <a:prstGeom prst="line">
            <a:avLst/>
          </a:prstGeom>
          <a:noFill/>
          <a:ln w="9525">
            <a:solidFill>
              <a:schemeClr val="tx1"/>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4036" name="Line 4"/>
          <p:cNvSpPr>
            <a:spLocks noChangeShapeType="1"/>
          </p:cNvSpPr>
          <p:nvPr/>
        </p:nvSpPr>
        <p:spPr bwMode="auto">
          <a:xfrm>
            <a:off x="1371600" y="5451611"/>
            <a:ext cx="6858000" cy="0"/>
          </a:xfrm>
          <a:prstGeom prst="line">
            <a:avLst/>
          </a:prstGeom>
          <a:noFill/>
          <a:ln w="9525">
            <a:solidFill>
              <a:schemeClr val="tx1"/>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4037" name="Freeform 5"/>
          <p:cNvSpPr>
            <a:spLocks/>
          </p:cNvSpPr>
          <p:nvPr/>
        </p:nvSpPr>
        <p:spPr bwMode="auto">
          <a:xfrm>
            <a:off x="1371600" y="2271381"/>
            <a:ext cx="6096000" cy="3180229"/>
          </a:xfrm>
          <a:custGeom>
            <a:avLst/>
            <a:gdLst>
              <a:gd name="T0" fmla="*/ 0 w 3984"/>
              <a:gd name="T1" fmla="*/ 2147483647 h 2064"/>
              <a:gd name="T2" fmla="*/ 2147483647 w 3984"/>
              <a:gd name="T3" fmla="*/ 2147483647 h 2064"/>
              <a:gd name="T4" fmla="*/ 2147483647 w 3984"/>
              <a:gd name="T5" fmla="*/ 2147483647 h 2064"/>
              <a:gd name="T6" fmla="*/ 2147483647 w 3984"/>
              <a:gd name="T7" fmla="*/ 2147483647 h 2064"/>
              <a:gd name="T8" fmla="*/ 2147483647 w 3984"/>
              <a:gd name="T9" fmla="*/ 2147483647 h 2064"/>
              <a:gd name="T10" fmla="*/ 2147483647 w 3984"/>
              <a:gd name="T11" fmla="*/ 2147483647 h 2064"/>
              <a:gd name="T12" fmla="*/ 2147483647 w 3984"/>
              <a:gd name="T13" fmla="*/ 2147483647 h 2064"/>
              <a:gd name="T14" fmla="*/ 2147483647 w 3984"/>
              <a:gd name="T15" fmla="*/ 0 h 2064"/>
              <a:gd name="T16" fmla="*/ 0 60000 65536"/>
              <a:gd name="T17" fmla="*/ 0 60000 65536"/>
              <a:gd name="T18" fmla="*/ 0 60000 65536"/>
              <a:gd name="T19" fmla="*/ 0 60000 65536"/>
              <a:gd name="T20" fmla="*/ 0 60000 65536"/>
              <a:gd name="T21" fmla="*/ 0 60000 65536"/>
              <a:gd name="T22" fmla="*/ 0 60000 65536"/>
              <a:gd name="T23" fmla="*/ 0 60000 65536"/>
              <a:gd name="T24" fmla="*/ 0 w 3984"/>
              <a:gd name="T25" fmla="*/ 0 h 2064"/>
              <a:gd name="T26" fmla="*/ 3984 w 3984"/>
              <a:gd name="T27" fmla="*/ 2064 h 20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84" h="2064">
                <a:moveTo>
                  <a:pt x="0" y="2064"/>
                </a:moveTo>
                <a:cubicBezTo>
                  <a:pt x="180" y="2064"/>
                  <a:pt x="360" y="2064"/>
                  <a:pt x="576" y="2016"/>
                </a:cubicBezTo>
                <a:cubicBezTo>
                  <a:pt x="792" y="1968"/>
                  <a:pt x="1064" y="1912"/>
                  <a:pt x="1296" y="1776"/>
                </a:cubicBezTo>
                <a:cubicBezTo>
                  <a:pt x="1528" y="1640"/>
                  <a:pt x="1720" y="1432"/>
                  <a:pt x="1968" y="1200"/>
                </a:cubicBezTo>
                <a:cubicBezTo>
                  <a:pt x="2216" y="968"/>
                  <a:pt x="2584" y="560"/>
                  <a:pt x="2784" y="384"/>
                </a:cubicBezTo>
                <a:cubicBezTo>
                  <a:pt x="2984" y="208"/>
                  <a:pt x="3032" y="200"/>
                  <a:pt x="3168" y="144"/>
                </a:cubicBezTo>
                <a:cubicBezTo>
                  <a:pt x="3304" y="88"/>
                  <a:pt x="3464" y="72"/>
                  <a:pt x="3600" y="48"/>
                </a:cubicBezTo>
                <a:cubicBezTo>
                  <a:pt x="3736" y="24"/>
                  <a:pt x="3860" y="12"/>
                  <a:pt x="3984" y="0"/>
                </a:cubicBezTo>
              </a:path>
            </a:pathLst>
          </a:custGeom>
          <a:noFill/>
          <a:ln w="38100">
            <a:solidFill>
              <a:schemeClr val="tx1"/>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4038" name="Freeform 6"/>
          <p:cNvSpPr>
            <a:spLocks/>
          </p:cNvSpPr>
          <p:nvPr/>
        </p:nvSpPr>
        <p:spPr bwMode="auto">
          <a:xfrm>
            <a:off x="2514600" y="2641175"/>
            <a:ext cx="2819400" cy="2662518"/>
          </a:xfrm>
          <a:custGeom>
            <a:avLst/>
            <a:gdLst>
              <a:gd name="T0" fmla="*/ 0 w 1824"/>
              <a:gd name="T1" fmla="*/ 2147483647 h 1776"/>
              <a:gd name="T2" fmla="*/ 2147483647 w 1824"/>
              <a:gd name="T3" fmla="*/ 2147483647 h 1776"/>
              <a:gd name="T4" fmla="*/ 2147483647 w 1824"/>
              <a:gd name="T5" fmla="*/ 2147483647 h 1776"/>
              <a:gd name="T6" fmla="*/ 2147483647 w 1824"/>
              <a:gd name="T7" fmla="*/ 2147483647 h 1776"/>
              <a:gd name="T8" fmla="*/ 2147483647 w 1824"/>
              <a:gd name="T9" fmla="*/ 2147483647 h 1776"/>
              <a:gd name="T10" fmla="*/ 2147483647 w 1824"/>
              <a:gd name="T11" fmla="*/ 2147483647 h 1776"/>
              <a:gd name="T12" fmla="*/ 2147483647 w 1824"/>
              <a:gd name="T13" fmla="*/ 2147483647 h 1776"/>
              <a:gd name="T14" fmla="*/ 2147483647 w 1824"/>
              <a:gd name="T15" fmla="*/ 0 h 1776"/>
              <a:gd name="T16" fmla="*/ 0 60000 65536"/>
              <a:gd name="T17" fmla="*/ 0 60000 65536"/>
              <a:gd name="T18" fmla="*/ 0 60000 65536"/>
              <a:gd name="T19" fmla="*/ 0 60000 65536"/>
              <a:gd name="T20" fmla="*/ 0 60000 65536"/>
              <a:gd name="T21" fmla="*/ 0 60000 65536"/>
              <a:gd name="T22" fmla="*/ 0 60000 65536"/>
              <a:gd name="T23" fmla="*/ 0 60000 65536"/>
              <a:gd name="T24" fmla="*/ 0 w 1824"/>
              <a:gd name="T25" fmla="*/ 0 h 1776"/>
              <a:gd name="T26" fmla="*/ 1824 w 1824"/>
              <a:gd name="T27" fmla="*/ 1776 h 17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4" h="1776">
                <a:moveTo>
                  <a:pt x="0" y="1776"/>
                </a:moveTo>
                <a:cubicBezTo>
                  <a:pt x="88" y="1740"/>
                  <a:pt x="176" y="1704"/>
                  <a:pt x="288" y="1632"/>
                </a:cubicBezTo>
                <a:cubicBezTo>
                  <a:pt x="400" y="1560"/>
                  <a:pt x="568" y="1440"/>
                  <a:pt x="672" y="1344"/>
                </a:cubicBezTo>
                <a:cubicBezTo>
                  <a:pt x="776" y="1248"/>
                  <a:pt x="832" y="1152"/>
                  <a:pt x="912" y="1056"/>
                </a:cubicBezTo>
                <a:cubicBezTo>
                  <a:pt x="992" y="960"/>
                  <a:pt x="1064" y="872"/>
                  <a:pt x="1152" y="768"/>
                </a:cubicBezTo>
                <a:cubicBezTo>
                  <a:pt x="1240" y="664"/>
                  <a:pt x="1344" y="544"/>
                  <a:pt x="1440" y="432"/>
                </a:cubicBezTo>
                <a:cubicBezTo>
                  <a:pt x="1536" y="320"/>
                  <a:pt x="1664" y="168"/>
                  <a:pt x="1728" y="96"/>
                </a:cubicBezTo>
                <a:cubicBezTo>
                  <a:pt x="1792" y="24"/>
                  <a:pt x="1808" y="12"/>
                  <a:pt x="1824" y="0"/>
                </a:cubicBezTo>
              </a:path>
            </a:pathLst>
          </a:custGeom>
          <a:noFill/>
          <a:ln w="38100">
            <a:solidFill>
              <a:srgbClr val="FF3300"/>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4039" name="Freeform 7"/>
          <p:cNvSpPr>
            <a:spLocks/>
          </p:cNvSpPr>
          <p:nvPr/>
        </p:nvSpPr>
        <p:spPr bwMode="auto">
          <a:xfrm>
            <a:off x="2362200" y="3750557"/>
            <a:ext cx="2971800" cy="1664074"/>
          </a:xfrm>
          <a:custGeom>
            <a:avLst/>
            <a:gdLst>
              <a:gd name="T0" fmla="*/ 0 w 1920"/>
              <a:gd name="T1" fmla="*/ 2147483647 h 1176"/>
              <a:gd name="T2" fmla="*/ 2147483647 w 1920"/>
              <a:gd name="T3" fmla="*/ 2147483647 h 1176"/>
              <a:gd name="T4" fmla="*/ 2147483647 w 1920"/>
              <a:gd name="T5" fmla="*/ 2147483647 h 1176"/>
              <a:gd name="T6" fmla="*/ 2147483647 w 1920"/>
              <a:gd name="T7" fmla="*/ 2147483647 h 1176"/>
              <a:gd name="T8" fmla="*/ 2147483647 w 1920"/>
              <a:gd name="T9" fmla="*/ 2147483647 h 1176"/>
              <a:gd name="T10" fmla="*/ 2147483647 w 1920"/>
              <a:gd name="T11" fmla="*/ 0 h 1176"/>
              <a:gd name="T12" fmla="*/ 0 60000 65536"/>
              <a:gd name="T13" fmla="*/ 0 60000 65536"/>
              <a:gd name="T14" fmla="*/ 0 60000 65536"/>
              <a:gd name="T15" fmla="*/ 0 60000 65536"/>
              <a:gd name="T16" fmla="*/ 0 60000 65536"/>
              <a:gd name="T17" fmla="*/ 0 60000 65536"/>
              <a:gd name="T18" fmla="*/ 0 w 1920"/>
              <a:gd name="T19" fmla="*/ 0 h 1176"/>
              <a:gd name="T20" fmla="*/ 1920 w 1920"/>
              <a:gd name="T21" fmla="*/ 1176 h 1176"/>
            </a:gdLst>
            <a:ahLst/>
            <a:cxnLst>
              <a:cxn ang="T12">
                <a:pos x="T0" y="T1"/>
              </a:cxn>
              <a:cxn ang="T13">
                <a:pos x="T2" y="T3"/>
              </a:cxn>
              <a:cxn ang="T14">
                <a:pos x="T4" y="T5"/>
              </a:cxn>
              <a:cxn ang="T15">
                <a:pos x="T6" y="T7"/>
              </a:cxn>
              <a:cxn ang="T16">
                <a:pos x="T8" y="T9"/>
              </a:cxn>
              <a:cxn ang="T17">
                <a:pos x="T10" y="T11"/>
              </a:cxn>
            </a:cxnLst>
            <a:rect l="T18" t="T19" r="T20" b="T21"/>
            <a:pathLst>
              <a:path w="1920" h="1176">
                <a:moveTo>
                  <a:pt x="0" y="1152"/>
                </a:moveTo>
                <a:cubicBezTo>
                  <a:pt x="84" y="1164"/>
                  <a:pt x="168" y="1176"/>
                  <a:pt x="288" y="1152"/>
                </a:cubicBezTo>
                <a:cubicBezTo>
                  <a:pt x="408" y="1128"/>
                  <a:pt x="576" y="1088"/>
                  <a:pt x="720" y="1008"/>
                </a:cubicBezTo>
                <a:cubicBezTo>
                  <a:pt x="864" y="928"/>
                  <a:pt x="1024" y="784"/>
                  <a:pt x="1152" y="672"/>
                </a:cubicBezTo>
                <a:cubicBezTo>
                  <a:pt x="1280" y="560"/>
                  <a:pt x="1360" y="448"/>
                  <a:pt x="1488" y="336"/>
                </a:cubicBezTo>
                <a:cubicBezTo>
                  <a:pt x="1616" y="224"/>
                  <a:pt x="1848" y="56"/>
                  <a:pt x="1920" y="0"/>
                </a:cubicBezTo>
              </a:path>
            </a:pathLst>
          </a:custGeom>
          <a:noFill/>
          <a:ln w="38100">
            <a:solidFill>
              <a:srgbClr val="008000"/>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4040" name="Line 8"/>
          <p:cNvSpPr>
            <a:spLocks noChangeShapeType="1"/>
          </p:cNvSpPr>
          <p:nvPr/>
        </p:nvSpPr>
        <p:spPr bwMode="auto">
          <a:xfrm>
            <a:off x="1371600" y="2641175"/>
            <a:ext cx="6858000" cy="0"/>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4041" name="Line 9"/>
          <p:cNvSpPr>
            <a:spLocks noChangeShapeType="1"/>
          </p:cNvSpPr>
          <p:nvPr/>
        </p:nvSpPr>
        <p:spPr bwMode="auto">
          <a:xfrm>
            <a:off x="5334000" y="1605752"/>
            <a:ext cx="0" cy="3845859"/>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4042" name="Line 10"/>
          <p:cNvSpPr>
            <a:spLocks noChangeShapeType="1"/>
          </p:cNvSpPr>
          <p:nvPr/>
        </p:nvSpPr>
        <p:spPr bwMode="auto">
          <a:xfrm>
            <a:off x="1371600" y="3750558"/>
            <a:ext cx="6858000" cy="0"/>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4043" name="Text Box 11"/>
          <p:cNvSpPr txBox="1">
            <a:spLocks noChangeArrowheads="1"/>
          </p:cNvSpPr>
          <p:nvPr/>
        </p:nvSpPr>
        <p:spPr bwMode="auto">
          <a:xfrm>
            <a:off x="5638800" y="2049506"/>
            <a:ext cx="1295400" cy="498358"/>
          </a:xfrm>
          <a:prstGeom prst="rect">
            <a:avLst/>
          </a:prstGeom>
          <a:noFill/>
          <a:ln w="9525">
            <a:noFill/>
            <a:miter lim="800000"/>
            <a:headEnd/>
            <a:tailEnd/>
          </a:ln>
        </p:spPr>
        <p:txBody>
          <a:bodyPr lIns="82058" tIns="41029" rIns="82058" bIns="41029">
            <a:spAutoFit/>
          </a:bodyPr>
          <a:lstStyle/>
          <a:p>
            <a:pPr>
              <a:spcBef>
                <a:spcPct val="50000"/>
              </a:spcBef>
            </a:pPr>
            <a:r>
              <a:rPr lang="en-US" sz="2700" b="1">
                <a:solidFill>
                  <a:prstClr val="black"/>
                </a:solidFill>
                <a:latin typeface="Arial" pitchFamily="34" charset="0"/>
                <a:cs typeface="Arial" pitchFamily="34" charset="0"/>
              </a:rPr>
              <a:t>BCWS  </a:t>
            </a:r>
          </a:p>
        </p:txBody>
      </p:sp>
      <p:sp>
        <p:nvSpPr>
          <p:cNvPr id="44045" name="Text Box 13"/>
          <p:cNvSpPr txBox="1">
            <a:spLocks noChangeArrowheads="1"/>
          </p:cNvSpPr>
          <p:nvPr/>
        </p:nvSpPr>
        <p:spPr bwMode="auto">
          <a:xfrm>
            <a:off x="2285999" y="4288958"/>
            <a:ext cx="1349827" cy="498358"/>
          </a:xfrm>
          <a:prstGeom prst="rect">
            <a:avLst/>
          </a:prstGeom>
          <a:noFill/>
          <a:ln w="9525">
            <a:noFill/>
            <a:miter lim="800000"/>
            <a:headEnd/>
            <a:tailEnd/>
          </a:ln>
        </p:spPr>
        <p:txBody>
          <a:bodyPr wrap="square" lIns="82058" tIns="41029" rIns="82058" bIns="41029">
            <a:spAutoFit/>
          </a:bodyPr>
          <a:lstStyle/>
          <a:p>
            <a:pPr>
              <a:spcBef>
                <a:spcPct val="50000"/>
              </a:spcBef>
            </a:pPr>
            <a:r>
              <a:rPr lang="en-US" sz="2700" b="1" dirty="0">
                <a:solidFill>
                  <a:srgbClr val="FF3300"/>
                </a:solidFill>
                <a:latin typeface="Arial" pitchFamily="34" charset="0"/>
                <a:cs typeface="Arial" pitchFamily="34" charset="0"/>
              </a:rPr>
              <a:t>ACWP</a:t>
            </a:r>
          </a:p>
        </p:txBody>
      </p:sp>
      <p:sp>
        <p:nvSpPr>
          <p:cNvPr id="44046" name="Text Box 14"/>
          <p:cNvSpPr txBox="1">
            <a:spLocks noChangeArrowheads="1"/>
          </p:cNvSpPr>
          <p:nvPr/>
        </p:nvSpPr>
        <p:spPr bwMode="auto">
          <a:xfrm>
            <a:off x="3657600" y="5007859"/>
            <a:ext cx="1600200" cy="498358"/>
          </a:xfrm>
          <a:prstGeom prst="rect">
            <a:avLst/>
          </a:prstGeom>
          <a:noFill/>
          <a:ln w="9525">
            <a:noFill/>
            <a:miter lim="800000"/>
            <a:headEnd/>
            <a:tailEnd/>
          </a:ln>
        </p:spPr>
        <p:txBody>
          <a:bodyPr lIns="82058" tIns="41029" rIns="82058" bIns="41029">
            <a:spAutoFit/>
          </a:bodyPr>
          <a:lstStyle/>
          <a:p>
            <a:pPr>
              <a:spcBef>
                <a:spcPct val="50000"/>
              </a:spcBef>
            </a:pPr>
            <a:r>
              <a:rPr lang="en-US" sz="2700" b="1" dirty="0">
                <a:solidFill>
                  <a:srgbClr val="008000"/>
                </a:solidFill>
                <a:latin typeface="Arial" pitchFamily="34" charset="0"/>
                <a:cs typeface="Arial" pitchFamily="34" charset="0"/>
              </a:rPr>
              <a:t>BCWP</a:t>
            </a:r>
          </a:p>
        </p:txBody>
      </p:sp>
      <p:sp>
        <p:nvSpPr>
          <p:cNvPr id="44047" name="Text Box 15"/>
          <p:cNvSpPr txBox="1">
            <a:spLocks noChangeArrowheads="1"/>
          </p:cNvSpPr>
          <p:nvPr/>
        </p:nvSpPr>
        <p:spPr bwMode="auto">
          <a:xfrm>
            <a:off x="2362201" y="2850445"/>
            <a:ext cx="2340426" cy="913856"/>
          </a:xfrm>
          <a:prstGeom prst="rect">
            <a:avLst/>
          </a:prstGeom>
          <a:noFill/>
          <a:ln w="9525">
            <a:noFill/>
            <a:miter lim="800000"/>
            <a:headEnd/>
            <a:tailEnd/>
          </a:ln>
        </p:spPr>
        <p:txBody>
          <a:bodyPr wrap="square" lIns="82058" tIns="41029" rIns="82058" bIns="41029">
            <a:spAutoFit/>
          </a:bodyPr>
          <a:lstStyle/>
          <a:p>
            <a:r>
              <a:rPr lang="en-US" b="1" dirty="0">
                <a:solidFill>
                  <a:srgbClr val="FF0000"/>
                </a:solidFill>
                <a:latin typeface="Arial" pitchFamily="34" charset="0"/>
                <a:cs typeface="Arial" pitchFamily="34" charset="0"/>
              </a:rPr>
              <a:t>Cost Variance = </a:t>
            </a:r>
          </a:p>
          <a:p>
            <a:r>
              <a:rPr lang="en-US" b="1" dirty="0">
                <a:solidFill>
                  <a:srgbClr val="FF0000"/>
                </a:solidFill>
                <a:latin typeface="Arial" pitchFamily="34" charset="0"/>
                <a:cs typeface="Arial" pitchFamily="34" charset="0"/>
              </a:rPr>
              <a:t>BCWP – ACWP</a:t>
            </a:r>
          </a:p>
          <a:p>
            <a:r>
              <a:rPr lang="en-US" b="1" dirty="0">
                <a:solidFill>
                  <a:srgbClr val="FF0000"/>
                </a:solidFill>
                <a:latin typeface="Arial" pitchFamily="34" charset="0"/>
                <a:cs typeface="Arial" pitchFamily="34" charset="0"/>
              </a:rPr>
              <a:t>15 – 25 = -10</a:t>
            </a:r>
          </a:p>
        </p:txBody>
      </p:sp>
      <p:sp>
        <p:nvSpPr>
          <p:cNvPr id="44048" name="Text Box 16"/>
          <p:cNvSpPr txBox="1">
            <a:spLocks noChangeArrowheads="1"/>
          </p:cNvSpPr>
          <p:nvPr/>
        </p:nvSpPr>
        <p:spPr bwMode="auto">
          <a:xfrm>
            <a:off x="5747676" y="3119908"/>
            <a:ext cx="2824824" cy="913856"/>
          </a:xfrm>
          <a:prstGeom prst="rect">
            <a:avLst/>
          </a:prstGeom>
          <a:noFill/>
          <a:ln w="9525">
            <a:noFill/>
            <a:miter lim="800000"/>
            <a:headEnd/>
            <a:tailEnd/>
          </a:ln>
        </p:spPr>
        <p:txBody>
          <a:bodyPr wrap="square" lIns="82058" tIns="41029" rIns="82058" bIns="41029">
            <a:spAutoFit/>
          </a:bodyPr>
          <a:lstStyle/>
          <a:p>
            <a:r>
              <a:rPr lang="en-US" b="1" dirty="0">
                <a:solidFill>
                  <a:srgbClr val="008000"/>
                </a:solidFill>
                <a:latin typeface="Arial" pitchFamily="34" charset="0"/>
                <a:cs typeface="Arial" pitchFamily="34" charset="0"/>
              </a:rPr>
              <a:t>Schedule Variance = </a:t>
            </a:r>
          </a:p>
          <a:p>
            <a:r>
              <a:rPr lang="en-US" b="1" dirty="0">
                <a:solidFill>
                  <a:srgbClr val="008000"/>
                </a:solidFill>
                <a:latin typeface="Arial" pitchFamily="34" charset="0"/>
                <a:cs typeface="Arial" pitchFamily="34" charset="0"/>
              </a:rPr>
              <a:t>BCWP – BCWS</a:t>
            </a:r>
          </a:p>
          <a:p>
            <a:r>
              <a:rPr lang="en-US" b="1" dirty="0">
                <a:solidFill>
                  <a:srgbClr val="008000"/>
                </a:solidFill>
                <a:latin typeface="Arial" pitchFamily="34" charset="0"/>
                <a:cs typeface="Arial" pitchFamily="34" charset="0"/>
              </a:rPr>
              <a:t> 15 – 20 = -5</a:t>
            </a:r>
          </a:p>
        </p:txBody>
      </p:sp>
      <p:sp>
        <p:nvSpPr>
          <p:cNvPr id="44049" name="AutoShape 17"/>
          <p:cNvSpPr>
            <a:spLocks/>
          </p:cNvSpPr>
          <p:nvPr/>
        </p:nvSpPr>
        <p:spPr bwMode="auto">
          <a:xfrm>
            <a:off x="5410200" y="3158887"/>
            <a:ext cx="228600" cy="591671"/>
          </a:xfrm>
          <a:prstGeom prst="rightBrace">
            <a:avLst>
              <a:gd name="adj1" fmla="val 22222"/>
              <a:gd name="adj2" fmla="val 50000"/>
            </a:avLst>
          </a:prstGeom>
          <a:noFill/>
          <a:ln w="57150">
            <a:solidFill>
              <a:srgbClr val="008000"/>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50" name="AutoShape 18"/>
          <p:cNvSpPr>
            <a:spLocks/>
          </p:cNvSpPr>
          <p:nvPr/>
        </p:nvSpPr>
        <p:spPr bwMode="auto">
          <a:xfrm>
            <a:off x="4953000" y="2641175"/>
            <a:ext cx="304800" cy="1109382"/>
          </a:xfrm>
          <a:prstGeom prst="leftBrace">
            <a:avLst>
              <a:gd name="adj1" fmla="val 31250"/>
              <a:gd name="adj2" fmla="val 50000"/>
            </a:avLst>
          </a:prstGeom>
          <a:noFill/>
          <a:ln w="57150">
            <a:solidFill>
              <a:srgbClr val="FF3300"/>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51" name="Text Box 19"/>
          <p:cNvSpPr txBox="1">
            <a:spLocks noChangeArrowheads="1"/>
          </p:cNvSpPr>
          <p:nvPr/>
        </p:nvSpPr>
        <p:spPr bwMode="auto">
          <a:xfrm>
            <a:off x="1447800" y="5599528"/>
            <a:ext cx="7696200" cy="267525"/>
          </a:xfrm>
          <a:prstGeom prst="rect">
            <a:avLst/>
          </a:prstGeom>
          <a:noFill/>
          <a:ln w="9525">
            <a:noFill/>
            <a:miter lim="800000"/>
            <a:headEnd/>
            <a:tailEnd/>
          </a:ln>
        </p:spPr>
        <p:txBody>
          <a:bodyPr lIns="82058" tIns="41029" rIns="82058" bIns="41029">
            <a:spAutoFit/>
          </a:bodyPr>
          <a:lstStyle/>
          <a:p>
            <a:pPr>
              <a:spcBef>
                <a:spcPct val="50000"/>
              </a:spcBef>
            </a:pPr>
            <a:r>
              <a:rPr lang="en-US" sz="1200" b="1" dirty="0">
                <a:solidFill>
                  <a:prstClr val="black"/>
                </a:solidFill>
                <a:latin typeface="Arial" pitchFamily="34" charset="0"/>
                <a:cs typeface="Arial" pitchFamily="34" charset="0"/>
              </a:rPr>
              <a:t>Jan	Feb	Mar	Apr	May	Jun	Jul	Aug</a:t>
            </a:r>
          </a:p>
        </p:txBody>
      </p:sp>
      <p:sp>
        <p:nvSpPr>
          <p:cNvPr id="44052" name="Line 20"/>
          <p:cNvSpPr>
            <a:spLocks noChangeShapeType="1"/>
          </p:cNvSpPr>
          <p:nvPr/>
        </p:nvSpPr>
        <p:spPr bwMode="auto">
          <a:xfrm>
            <a:off x="2057400" y="5451611"/>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53" name="Line 21"/>
          <p:cNvSpPr>
            <a:spLocks noChangeShapeType="1"/>
          </p:cNvSpPr>
          <p:nvPr/>
        </p:nvSpPr>
        <p:spPr bwMode="auto">
          <a:xfrm>
            <a:off x="7543800" y="5451611"/>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54" name="Line 22"/>
          <p:cNvSpPr>
            <a:spLocks noChangeShapeType="1"/>
          </p:cNvSpPr>
          <p:nvPr/>
        </p:nvSpPr>
        <p:spPr bwMode="auto">
          <a:xfrm>
            <a:off x="5791200" y="5451611"/>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55" name="Line 23"/>
          <p:cNvSpPr>
            <a:spLocks noChangeShapeType="1"/>
          </p:cNvSpPr>
          <p:nvPr/>
        </p:nvSpPr>
        <p:spPr bwMode="auto">
          <a:xfrm>
            <a:off x="4800600" y="5451611"/>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56" name="Line 24"/>
          <p:cNvSpPr>
            <a:spLocks noChangeShapeType="1"/>
          </p:cNvSpPr>
          <p:nvPr/>
        </p:nvSpPr>
        <p:spPr bwMode="auto">
          <a:xfrm>
            <a:off x="3886200" y="5451611"/>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57" name="Line 25"/>
          <p:cNvSpPr>
            <a:spLocks noChangeShapeType="1"/>
          </p:cNvSpPr>
          <p:nvPr/>
        </p:nvSpPr>
        <p:spPr bwMode="auto">
          <a:xfrm>
            <a:off x="6629400" y="5451611"/>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58" name="Line 26"/>
          <p:cNvSpPr>
            <a:spLocks noChangeShapeType="1"/>
          </p:cNvSpPr>
          <p:nvPr/>
        </p:nvSpPr>
        <p:spPr bwMode="auto">
          <a:xfrm>
            <a:off x="2971800" y="5451611"/>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59" name="Line 27"/>
          <p:cNvSpPr>
            <a:spLocks noChangeShapeType="1"/>
          </p:cNvSpPr>
          <p:nvPr/>
        </p:nvSpPr>
        <p:spPr bwMode="auto">
          <a:xfrm>
            <a:off x="1676400" y="5451611"/>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0" name="Line 28"/>
          <p:cNvSpPr>
            <a:spLocks noChangeShapeType="1"/>
          </p:cNvSpPr>
          <p:nvPr/>
        </p:nvSpPr>
        <p:spPr bwMode="auto">
          <a:xfrm>
            <a:off x="5334000" y="5451611"/>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1" name="Line 29"/>
          <p:cNvSpPr>
            <a:spLocks noChangeShapeType="1"/>
          </p:cNvSpPr>
          <p:nvPr/>
        </p:nvSpPr>
        <p:spPr bwMode="auto">
          <a:xfrm>
            <a:off x="4343400" y="5451611"/>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2" name="Line 30"/>
          <p:cNvSpPr>
            <a:spLocks noChangeShapeType="1"/>
          </p:cNvSpPr>
          <p:nvPr/>
        </p:nvSpPr>
        <p:spPr bwMode="auto">
          <a:xfrm>
            <a:off x="3429000" y="5451611"/>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3" name="Line 31"/>
          <p:cNvSpPr>
            <a:spLocks noChangeShapeType="1"/>
          </p:cNvSpPr>
          <p:nvPr/>
        </p:nvSpPr>
        <p:spPr bwMode="auto">
          <a:xfrm>
            <a:off x="2514600" y="5451611"/>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4" name="Line 32"/>
          <p:cNvSpPr>
            <a:spLocks noChangeShapeType="1"/>
          </p:cNvSpPr>
          <p:nvPr/>
        </p:nvSpPr>
        <p:spPr bwMode="auto">
          <a:xfrm>
            <a:off x="8077200" y="5451611"/>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5" name="Line 33"/>
          <p:cNvSpPr>
            <a:spLocks noChangeShapeType="1"/>
          </p:cNvSpPr>
          <p:nvPr/>
        </p:nvSpPr>
        <p:spPr bwMode="auto">
          <a:xfrm>
            <a:off x="7086600" y="5451611"/>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6" name="Line 34"/>
          <p:cNvSpPr>
            <a:spLocks noChangeShapeType="1"/>
          </p:cNvSpPr>
          <p:nvPr/>
        </p:nvSpPr>
        <p:spPr bwMode="auto">
          <a:xfrm>
            <a:off x="6172200" y="5451611"/>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7" name="Line 35"/>
          <p:cNvSpPr>
            <a:spLocks noChangeShapeType="1"/>
          </p:cNvSpPr>
          <p:nvPr/>
        </p:nvSpPr>
        <p:spPr bwMode="auto">
          <a:xfrm flipH="1">
            <a:off x="1143000" y="4933899"/>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8" name="Line 36"/>
          <p:cNvSpPr>
            <a:spLocks noChangeShapeType="1"/>
          </p:cNvSpPr>
          <p:nvPr/>
        </p:nvSpPr>
        <p:spPr bwMode="auto">
          <a:xfrm flipH="1">
            <a:off x="1143000" y="3750558"/>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69" name="Line 37"/>
          <p:cNvSpPr>
            <a:spLocks noChangeShapeType="1"/>
          </p:cNvSpPr>
          <p:nvPr/>
        </p:nvSpPr>
        <p:spPr bwMode="auto">
          <a:xfrm flipH="1">
            <a:off x="1143000" y="3158887"/>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70" name="Line 38"/>
          <p:cNvSpPr>
            <a:spLocks noChangeShapeType="1"/>
          </p:cNvSpPr>
          <p:nvPr/>
        </p:nvSpPr>
        <p:spPr bwMode="auto">
          <a:xfrm flipH="1">
            <a:off x="1143000" y="4342228"/>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71" name="Line 39"/>
          <p:cNvSpPr>
            <a:spLocks noChangeShapeType="1"/>
          </p:cNvSpPr>
          <p:nvPr/>
        </p:nvSpPr>
        <p:spPr bwMode="auto">
          <a:xfrm flipH="1">
            <a:off x="1143000" y="1605752"/>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72" name="Line 40"/>
          <p:cNvSpPr>
            <a:spLocks noChangeShapeType="1"/>
          </p:cNvSpPr>
          <p:nvPr/>
        </p:nvSpPr>
        <p:spPr bwMode="auto">
          <a:xfrm flipH="1">
            <a:off x="1143000" y="2123464"/>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73" name="Line 41"/>
          <p:cNvSpPr>
            <a:spLocks noChangeShapeType="1"/>
          </p:cNvSpPr>
          <p:nvPr/>
        </p:nvSpPr>
        <p:spPr bwMode="auto">
          <a:xfrm flipH="1">
            <a:off x="1143000" y="2641175"/>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074" name="Text Box 42"/>
          <p:cNvSpPr txBox="1">
            <a:spLocks noChangeArrowheads="1"/>
          </p:cNvSpPr>
          <p:nvPr/>
        </p:nvSpPr>
        <p:spPr bwMode="auto">
          <a:xfrm>
            <a:off x="685800" y="1457835"/>
            <a:ext cx="457200" cy="3739245"/>
          </a:xfrm>
          <a:prstGeom prst="rect">
            <a:avLst/>
          </a:prstGeom>
          <a:noFill/>
          <a:ln w="9525">
            <a:noFill/>
            <a:miter lim="800000"/>
            <a:headEnd/>
            <a:tailEnd/>
          </a:ln>
        </p:spPr>
        <p:txBody>
          <a:bodyPr lIns="82058" tIns="41029" rIns="82058" bIns="41029">
            <a:spAutoFit/>
          </a:bodyPr>
          <a:lstStyle/>
          <a:p>
            <a:pPr>
              <a:spcBef>
                <a:spcPct val="50000"/>
              </a:spcBef>
            </a:pPr>
            <a:r>
              <a:rPr lang="en-US" sz="1200" b="1">
                <a:solidFill>
                  <a:prstClr val="black"/>
                </a:solidFill>
                <a:latin typeface="Arial" pitchFamily="34" charset="0"/>
                <a:cs typeface="Arial" pitchFamily="34" charset="0"/>
              </a:rPr>
              <a:t>35</a:t>
            </a:r>
          </a:p>
          <a:p>
            <a:pPr>
              <a:spcBef>
                <a:spcPct val="50000"/>
              </a:spcBef>
            </a:pPr>
            <a:endParaRPr lang="en-US" sz="1200" b="1">
              <a:solidFill>
                <a:prstClr val="black"/>
              </a:solidFill>
              <a:latin typeface="Arial" pitchFamily="34" charset="0"/>
              <a:cs typeface="Arial" pitchFamily="34" charset="0"/>
            </a:endParaRPr>
          </a:p>
          <a:p>
            <a:pPr>
              <a:spcBef>
                <a:spcPct val="50000"/>
              </a:spcBef>
            </a:pPr>
            <a:r>
              <a:rPr lang="en-US" sz="1200" b="1">
                <a:solidFill>
                  <a:prstClr val="black"/>
                </a:solidFill>
                <a:latin typeface="Arial" pitchFamily="34" charset="0"/>
                <a:cs typeface="Arial" pitchFamily="34" charset="0"/>
              </a:rPr>
              <a:t>30</a:t>
            </a:r>
          </a:p>
          <a:p>
            <a:pPr>
              <a:spcBef>
                <a:spcPct val="50000"/>
              </a:spcBef>
            </a:pPr>
            <a:endParaRPr lang="en-US" sz="1200" b="1">
              <a:solidFill>
                <a:prstClr val="black"/>
              </a:solidFill>
              <a:latin typeface="Arial" pitchFamily="34" charset="0"/>
              <a:cs typeface="Arial" pitchFamily="34" charset="0"/>
            </a:endParaRPr>
          </a:p>
          <a:p>
            <a:pPr>
              <a:spcBef>
                <a:spcPct val="50000"/>
              </a:spcBef>
            </a:pPr>
            <a:r>
              <a:rPr lang="en-US" sz="1200" b="1">
                <a:solidFill>
                  <a:prstClr val="black"/>
                </a:solidFill>
                <a:latin typeface="Arial" pitchFamily="34" charset="0"/>
                <a:cs typeface="Arial" pitchFamily="34" charset="0"/>
              </a:rPr>
              <a:t>25</a:t>
            </a:r>
          </a:p>
          <a:p>
            <a:pPr>
              <a:spcBef>
                <a:spcPct val="50000"/>
              </a:spcBef>
            </a:pPr>
            <a:endParaRPr lang="en-US" sz="1200" b="1">
              <a:solidFill>
                <a:prstClr val="black"/>
              </a:solidFill>
              <a:latin typeface="Arial" pitchFamily="34" charset="0"/>
              <a:cs typeface="Arial" pitchFamily="34" charset="0"/>
            </a:endParaRPr>
          </a:p>
          <a:p>
            <a:pPr>
              <a:spcBef>
                <a:spcPct val="50000"/>
              </a:spcBef>
            </a:pPr>
            <a:r>
              <a:rPr lang="en-US" sz="1200" b="1">
                <a:solidFill>
                  <a:prstClr val="black"/>
                </a:solidFill>
                <a:latin typeface="Arial" pitchFamily="34" charset="0"/>
                <a:cs typeface="Arial" pitchFamily="34" charset="0"/>
              </a:rPr>
              <a:t>20</a:t>
            </a:r>
          </a:p>
          <a:p>
            <a:pPr>
              <a:spcBef>
                <a:spcPct val="50000"/>
              </a:spcBef>
            </a:pPr>
            <a:endParaRPr lang="en-US" sz="1200" b="1">
              <a:solidFill>
                <a:prstClr val="black"/>
              </a:solidFill>
              <a:latin typeface="Arial" pitchFamily="34" charset="0"/>
              <a:cs typeface="Arial" pitchFamily="34" charset="0"/>
            </a:endParaRPr>
          </a:p>
          <a:p>
            <a:pPr>
              <a:lnSpc>
                <a:spcPct val="120000"/>
              </a:lnSpc>
              <a:spcBef>
                <a:spcPct val="50000"/>
              </a:spcBef>
            </a:pPr>
            <a:r>
              <a:rPr lang="en-US" sz="1200" b="1">
                <a:solidFill>
                  <a:prstClr val="black"/>
                </a:solidFill>
                <a:latin typeface="Arial" pitchFamily="34" charset="0"/>
                <a:cs typeface="Arial" pitchFamily="34" charset="0"/>
              </a:rPr>
              <a:t>15</a:t>
            </a:r>
          </a:p>
          <a:p>
            <a:pPr>
              <a:spcBef>
                <a:spcPct val="50000"/>
              </a:spcBef>
            </a:pPr>
            <a:endParaRPr lang="en-US" sz="1200" b="1">
              <a:solidFill>
                <a:prstClr val="black"/>
              </a:solidFill>
              <a:latin typeface="Arial" pitchFamily="34" charset="0"/>
              <a:cs typeface="Arial" pitchFamily="34" charset="0"/>
            </a:endParaRPr>
          </a:p>
          <a:p>
            <a:pPr>
              <a:lnSpc>
                <a:spcPct val="130000"/>
              </a:lnSpc>
              <a:spcBef>
                <a:spcPct val="50000"/>
              </a:spcBef>
            </a:pPr>
            <a:r>
              <a:rPr lang="en-US" sz="1200" b="1">
                <a:solidFill>
                  <a:prstClr val="black"/>
                </a:solidFill>
                <a:latin typeface="Arial" pitchFamily="34" charset="0"/>
                <a:cs typeface="Arial" pitchFamily="34" charset="0"/>
              </a:rPr>
              <a:t>10</a:t>
            </a:r>
          </a:p>
          <a:p>
            <a:pPr>
              <a:lnSpc>
                <a:spcPct val="130000"/>
              </a:lnSpc>
              <a:spcBef>
                <a:spcPct val="50000"/>
              </a:spcBef>
            </a:pPr>
            <a:endParaRPr lang="en-US" sz="1200" b="1">
              <a:solidFill>
                <a:prstClr val="black"/>
              </a:solidFill>
              <a:latin typeface="Arial" pitchFamily="34" charset="0"/>
              <a:cs typeface="Arial" pitchFamily="34" charset="0"/>
            </a:endParaRPr>
          </a:p>
          <a:p>
            <a:pPr>
              <a:spcBef>
                <a:spcPct val="50000"/>
              </a:spcBef>
            </a:pPr>
            <a:r>
              <a:rPr lang="en-US" sz="1200" b="1">
                <a:solidFill>
                  <a:prstClr val="black"/>
                </a:solidFill>
                <a:latin typeface="Arial" pitchFamily="34" charset="0"/>
                <a:cs typeface="Arial" pitchFamily="34" charset="0"/>
              </a:rPr>
              <a:t> 5</a:t>
            </a:r>
          </a:p>
        </p:txBody>
      </p:sp>
      <p:sp>
        <p:nvSpPr>
          <p:cNvPr id="44076" name="Line 44"/>
          <p:cNvSpPr>
            <a:spLocks noChangeShapeType="1"/>
          </p:cNvSpPr>
          <p:nvPr/>
        </p:nvSpPr>
        <p:spPr bwMode="auto">
          <a:xfrm>
            <a:off x="1371600" y="3158887"/>
            <a:ext cx="6858000" cy="0"/>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4077" name="Line 45"/>
          <p:cNvSpPr>
            <a:spLocks noChangeShapeType="1"/>
          </p:cNvSpPr>
          <p:nvPr/>
        </p:nvSpPr>
        <p:spPr bwMode="auto">
          <a:xfrm>
            <a:off x="4800600" y="1605752"/>
            <a:ext cx="0" cy="3845859"/>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7" name="Text Box 39"/>
          <p:cNvSpPr txBox="1">
            <a:spLocks noChangeArrowheads="1"/>
          </p:cNvSpPr>
          <p:nvPr/>
        </p:nvSpPr>
        <p:spPr bwMode="auto">
          <a:xfrm>
            <a:off x="685800" y="5821406"/>
            <a:ext cx="8458200" cy="636857"/>
          </a:xfrm>
          <a:prstGeom prst="rect">
            <a:avLst/>
          </a:prstGeom>
          <a:noFill/>
          <a:ln w="9525">
            <a:noFill/>
            <a:miter lim="800000"/>
            <a:headEnd/>
            <a:tailEnd/>
          </a:ln>
        </p:spPr>
        <p:txBody>
          <a:bodyPr lIns="82058" tIns="41029" rIns="82058" bIns="41029">
            <a:spAutoFit/>
          </a:bodyPr>
          <a:lstStyle/>
          <a:p>
            <a:pPr>
              <a:spcBef>
                <a:spcPct val="50000"/>
              </a:spcBef>
            </a:pPr>
            <a:r>
              <a:rPr lang="en-US" sz="2000" b="1" dirty="0">
                <a:solidFill>
                  <a:prstClr val="black"/>
                </a:solidFill>
                <a:latin typeface="Arial" pitchFamily="34" charset="0"/>
                <a:cs typeface="Arial" pitchFamily="34" charset="0"/>
              </a:rPr>
              <a:t>     Requirement     Design       Code    Test    System            User               </a:t>
            </a:r>
          </a:p>
          <a:p>
            <a:pPr>
              <a:lnSpc>
                <a:spcPct val="30000"/>
              </a:lnSpc>
              <a:spcBef>
                <a:spcPct val="50000"/>
              </a:spcBef>
            </a:pPr>
            <a:r>
              <a:rPr lang="en-US" sz="2000" b="1" dirty="0">
                <a:solidFill>
                  <a:prstClr val="black"/>
                </a:solidFill>
                <a:latin typeface="Arial" pitchFamily="34" charset="0"/>
                <a:cs typeface="Arial" pitchFamily="34" charset="0"/>
              </a:rPr>
              <a:t>       Analysis                                                    Implement    Acceptance                           </a:t>
            </a:r>
          </a:p>
        </p:txBody>
      </p:sp>
      <p:sp>
        <p:nvSpPr>
          <p:cNvPr id="48" name="Text Box 12"/>
          <p:cNvSpPr txBox="1">
            <a:spLocks noChangeArrowheads="1"/>
          </p:cNvSpPr>
          <p:nvPr/>
        </p:nvSpPr>
        <p:spPr bwMode="auto">
          <a:xfrm rot="-5390223">
            <a:off x="-1697131" y="3431764"/>
            <a:ext cx="4289612" cy="914935"/>
          </a:xfrm>
          <a:prstGeom prst="rect">
            <a:avLst/>
          </a:prstGeom>
          <a:noFill/>
          <a:ln w="9525">
            <a:noFill/>
            <a:miter lim="800000"/>
            <a:headEnd/>
            <a:tailEnd/>
          </a:ln>
        </p:spPr>
        <p:txBody>
          <a:bodyPr lIns="82058" tIns="41029" rIns="82058" bIns="41029">
            <a:spAutoFit/>
          </a:bodyPr>
          <a:lstStyle/>
          <a:p>
            <a:pPr>
              <a:spcBef>
                <a:spcPct val="50000"/>
              </a:spcBef>
            </a:pPr>
            <a:r>
              <a:rPr lang="en-US" sz="2700" b="1" dirty="0">
                <a:solidFill>
                  <a:prstClr val="black"/>
                </a:solidFill>
                <a:latin typeface="Arial" pitchFamily="34" charset="0"/>
                <a:cs typeface="Arial" pitchFamily="34" charset="0"/>
              </a:rPr>
              <a:t>Cumulative Spending (in $ K)</a:t>
            </a:r>
          </a:p>
        </p:txBody>
      </p:sp>
      <p:sp>
        <p:nvSpPr>
          <p:cNvPr id="2" name="TextBox 1"/>
          <p:cNvSpPr txBox="1"/>
          <p:nvPr/>
        </p:nvSpPr>
        <p:spPr>
          <a:xfrm>
            <a:off x="228600" y="6535271"/>
            <a:ext cx="8127931" cy="276999"/>
          </a:xfrm>
          <a:prstGeom prst="rect">
            <a:avLst/>
          </a:prstGeom>
          <a:noFill/>
        </p:spPr>
        <p:txBody>
          <a:bodyPr wrap="none" rtlCol="0">
            <a:spAutoFit/>
          </a:bodyPr>
          <a:lstStyle/>
          <a:p>
            <a:r>
              <a:rPr lang="en-US" sz="1200" dirty="0"/>
              <a:t>BCWS: Budgeted Cost of Work Scheduled	BCWP: Budgeted Cost of Work Performed	ACWP: Actual Cost of Work Performed</a:t>
            </a:r>
          </a:p>
        </p:txBody>
      </p:sp>
    </p:spTree>
    <p:extLst>
      <p:ext uri="{BB962C8B-B14F-4D97-AF65-F5344CB8AC3E}">
        <p14:creationId xmlns:p14="http://schemas.microsoft.com/office/powerpoint/2010/main" val="4003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043"/>
                                        </p:tgtEl>
                                        <p:attrNameLst>
                                          <p:attrName>style.visibility</p:attrName>
                                        </p:attrNameLst>
                                      </p:cBhvr>
                                      <p:to>
                                        <p:strVal val="visible"/>
                                      </p:to>
                                    </p:set>
                                    <p:animEffect transition="in" filter="fade">
                                      <p:cBhvr>
                                        <p:cTn id="7" dur="1000"/>
                                        <p:tgtEl>
                                          <p:spTgt spid="44043"/>
                                        </p:tgtEl>
                                      </p:cBhvr>
                                    </p:animEffect>
                                    <p:anim calcmode="lin" valueType="num">
                                      <p:cBhvr>
                                        <p:cTn id="8" dur="1000" fill="hold"/>
                                        <p:tgtEl>
                                          <p:spTgt spid="44043"/>
                                        </p:tgtEl>
                                        <p:attrNameLst>
                                          <p:attrName>ppt_x</p:attrName>
                                        </p:attrNameLst>
                                      </p:cBhvr>
                                      <p:tavLst>
                                        <p:tav tm="0">
                                          <p:val>
                                            <p:strVal val="#ppt_x"/>
                                          </p:val>
                                        </p:tav>
                                        <p:tav tm="100000">
                                          <p:val>
                                            <p:strVal val="#ppt_x"/>
                                          </p:val>
                                        </p:tav>
                                      </p:tavLst>
                                    </p:anim>
                                    <p:anim calcmode="lin" valueType="num">
                                      <p:cBhvr>
                                        <p:cTn id="9" dur="1000" fill="hold"/>
                                        <p:tgtEl>
                                          <p:spTgt spid="440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037"/>
                                        </p:tgtEl>
                                        <p:attrNameLst>
                                          <p:attrName>style.visibility</p:attrName>
                                        </p:attrNameLst>
                                      </p:cBhvr>
                                      <p:to>
                                        <p:strVal val="visible"/>
                                      </p:to>
                                    </p:set>
                                    <p:animEffect transition="in" filter="fade">
                                      <p:cBhvr>
                                        <p:cTn id="12" dur="1000"/>
                                        <p:tgtEl>
                                          <p:spTgt spid="44037"/>
                                        </p:tgtEl>
                                      </p:cBhvr>
                                    </p:animEffect>
                                    <p:anim calcmode="lin" valueType="num">
                                      <p:cBhvr>
                                        <p:cTn id="13" dur="1000" fill="hold"/>
                                        <p:tgtEl>
                                          <p:spTgt spid="44037"/>
                                        </p:tgtEl>
                                        <p:attrNameLst>
                                          <p:attrName>ppt_x</p:attrName>
                                        </p:attrNameLst>
                                      </p:cBhvr>
                                      <p:tavLst>
                                        <p:tav tm="0">
                                          <p:val>
                                            <p:strVal val="#ppt_x"/>
                                          </p:val>
                                        </p:tav>
                                        <p:tav tm="100000">
                                          <p:val>
                                            <p:strVal val="#ppt_x"/>
                                          </p:val>
                                        </p:tav>
                                      </p:tavLst>
                                    </p:anim>
                                    <p:anim calcmode="lin" valueType="num">
                                      <p:cBhvr>
                                        <p:cTn id="14" dur="1000" fill="hold"/>
                                        <p:tgtEl>
                                          <p:spTgt spid="440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4046"/>
                                        </p:tgtEl>
                                        <p:attrNameLst>
                                          <p:attrName>style.visibility</p:attrName>
                                        </p:attrNameLst>
                                      </p:cBhvr>
                                      <p:to>
                                        <p:strVal val="visible"/>
                                      </p:to>
                                    </p:set>
                                    <p:animEffect transition="in" filter="fade">
                                      <p:cBhvr>
                                        <p:cTn id="19" dur="1000"/>
                                        <p:tgtEl>
                                          <p:spTgt spid="44046"/>
                                        </p:tgtEl>
                                      </p:cBhvr>
                                    </p:animEffect>
                                    <p:anim calcmode="lin" valueType="num">
                                      <p:cBhvr>
                                        <p:cTn id="20" dur="1000" fill="hold"/>
                                        <p:tgtEl>
                                          <p:spTgt spid="44046"/>
                                        </p:tgtEl>
                                        <p:attrNameLst>
                                          <p:attrName>ppt_x</p:attrName>
                                        </p:attrNameLst>
                                      </p:cBhvr>
                                      <p:tavLst>
                                        <p:tav tm="0">
                                          <p:val>
                                            <p:strVal val="#ppt_x"/>
                                          </p:val>
                                        </p:tav>
                                        <p:tav tm="100000">
                                          <p:val>
                                            <p:strVal val="#ppt_x"/>
                                          </p:val>
                                        </p:tav>
                                      </p:tavLst>
                                    </p:anim>
                                    <p:anim calcmode="lin" valueType="num">
                                      <p:cBhvr>
                                        <p:cTn id="21" dur="1000" fill="hold"/>
                                        <p:tgtEl>
                                          <p:spTgt spid="4404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4039"/>
                                        </p:tgtEl>
                                        <p:attrNameLst>
                                          <p:attrName>style.visibility</p:attrName>
                                        </p:attrNameLst>
                                      </p:cBhvr>
                                      <p:to>
                                        <p:strVal val="visible"/>
                                      </p:to>
                                    </p:set>
                                    <p:animEffect transition="in" filter="fade">
                                      <p:cBhvr>
                                        <p:cTn id="24" dur="1000"/>
                                        <p:tgtEl>
                                          <p:spTgt spid="44039"/>
                                        </p:tgtEl>
                                      </p:cBhvr>
                                    </p:animEffect>
                                    <p:anim calcmode="lin" valueType="num">
                                      <p:cBhvr>
                                        <p:cTn id="25" dur="1000" fill="hold"/>
                                        <p:tgtEl>
                                          <p:spTgt spid="44039"/>
                                        </p:tgtEl>
                                        <p:attrNameLst>
                                          <p:attrName>ppt_x</p:attrName>
                                        </p:attrNameLst>
                                      </p:cBhvr>
                                      <p:tavLst>
                                        <p:tav tm="0">
                                          <p:val>
                                            <p:strVal val="#ppt_x"/>
                                          </p:val>
                                        </p:tav>
                                        <p:tav tm="100000">
                                          <p:val>
                                            <p:strVal val="#ppt_x"/>
                                          </p:val>
                                        </p:tav>
                                      </p:tavLst>
                                    </p:anim>
                                    <p:anim calcmode="lin" valueType="num">
                                      <p:cBhvr>
                                        <p:cTn id="26" dur="1000" fill="hold"/>
                                        <p:tgtEl>
                                          <p:spTgt spid="4403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4045"/>
                                        </p:tgtEl>
                                        <p:attrNameLst>
                                          <p:attrName>style.visibility</p:attrName>
                                        </p:attrNameLst>
                                      </p:cBhvr>
                                      <p:to>
                                        <p:strVal val="visible"/>
                                      </p:to>
                                    </p:set>
                                    <p:animEffect transition="in" filter="fade">
                                      <p:cBhvr>
                                        <p:cTn id="31" dur="1000"/>
                                        <p:tgtEl>
                                          <p:spTgt spid="44045"/>
                                        </p:tgtEl>
                                      </p:cBhvr>
                                    </p:animEffect>
                                    <p:anim calcmode="lin" valueType="num">
                                      <p:cBhvr>
                                        <p:cTn id="32" dur="1000" fill="hold"/>
                                        <p:tgtEl>
                                          <p:spTgt spid="44045"/>
                                        </p:tgtEl>
                                        <p:attrNameLst>
                                          <p:attrName>ppt_x</p:attrName>
                                        </p:attrNameLst>
                                      </p:cBhvr>
                                      <p:tavLst>
                                        <p:tav tm="0">
                                          <p:val>
                                            <p:strVal val="#ppt_x"/>
                                          </p:val>
                                        </p:tav>
                                        <p:tav tm="100000">
                                          <p:val>
                                            <p:strVal val="#ppt_x"/>
                                          </p:val>
                                        </p:tav>
                                      </p:tavLst>
                                    </p:anim>
                                    <p:anim calcmode="lin" valueType="num">
                                      <p:cBhvr>
                                        <p:cTn id="33" dur="1000" fill="hold"/>
                                        <p:tgtEl>
                                          <p:spTgt spid="4404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4038"/>
                                        </p:tgtEl>
                                        <p:attrNameLst>
                                          <p:attrName>style.visibility</p:attrName>
                                        </p:attrNameLst>
                                      </p:cBhvr>
                                      <p:to>
                                        <p:strVal val="visible"/>
                                      </p:to>
                                    </p:set>
                                    <p:animEffect transition="in" filter="fade">
                                      <p:cBhvr>
                                        <p:cTn id="36" dur="1000"/>
                                        <p:tgtEl>
                                          <p:spTgt spid="44038"/>
                                        </p:tgtEl>
                                      </p:cBhvr>
                                    </p:animEffect>
                                    <p:anim calcmode="lin" valueType="num">
                                      <p:cBhvr>
                                        <p:cTn id="37" dur="1000" fill="hold"/>
                                        <p:tgtEl>
                                          <p:spTgt spid="44038"/>
                                        </p:tgtEl>
                                        <p:attrNameLst>
                                          <p:attrName>ppt_x</p:attrName>
                                        </p:attrNameLst>
                                      </p:cBhvr>
                                      <p:tavLst>
                                        <p:tav tm="0">
                                          <p:val>
                                            <p:strVal val="#ppt_x"/>
                                          </p:val>
                                        </p:tav>
                                        <p:tav tm="100000">
                                          <p:val>
                                            <p:strVal val="#ppt_x"/>
                                          </p:val>
                                        </p:tav>
                                      </p:tavLst>
                                    </p:anim>
                                    <p:anim calcmode="lin" valueType="num">
                                      <p:cBhvr>
                                        <p:cTn id="38" dur="1000" fill="hold"/>
                                        <p:tgtEl>
                                          <p:spTgt spid="4403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4049"/>
                                        </p:tgtEl>
                                        <p:attrNameLst>
                                          <p:attrName>style.visibility</p:attrName>
                                        </p:attrNameLst>
                                      </p:cBhvr>
                                      <p:to>
                                        <p:strVal val="visible"/>
                                      </p:to>
                                    </p:set>
                                    <p:animEffect transition="in" filter="fade">
                                      <p:cBhvr>
                                        <p:cTn id="43" dur="1000"/>
                                        <p:tgtEl>
                                          <p:spTgt spid="44049"/>
                                        </p:tgtEl>
                                      </p:cBhvr>
                                    </p:animEffect>
                                    <p:anim calcmode="lin" valueType="num">
                                      <p:cBhvr>
                                        <p:cTn id="44" dur="1000" fill="hold"/>
                                        <p:tgtEl>
                                          <p:spTgt spid="44049"/>
                                        </p:tgtEl>
                                        <p:attrNameLst>
                                          <p:attrName>ppt_x</p:attrName>
                                        </p:attrNameLst>
                                      </p:cBhvr>
                                      <p:tavLst>
                                        <p:tav tm="0">
                                          <p:val>
                                            <p:strVal val="#ppt_x"/>
                                          </p:val>
                                        </p:tav>
                                        <p:tav tm="100000">
                                          <p:val>
                                            <p:strVal val="#ppt_x"/>
                                          </p:val>
                                        </p:tav>
                                      </p:tavLst>
                                    </p:anim>
                                    <p:anim calcmode="lin" valueType="num">
                                      <p:cBhvr>
                                        <p:cTn id="45" dur="1000" fill="hold"/>
                                        <p:tgtEl>
                                          <p:spTgt spid="4404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4048"/>
                                        </p:tgtEl>
                                        <p:attrNameLst>
                                          <p:attrName>style.visibility</p:attrName>
                                        </p:attrNameLst>
                                      </p:cBhvr>
                                      <p:to>
                                        <p:strVal val="visible"/>
                                      </p:to>
                                    </p:set>
                                    <p:animEffect transition="in" filter="fade">
                                      <p:cBhvr>
                                        <p:cTn id="48" dur="1000"/>
                                        <p:tgtEl>
                                          <p:spTgt spid="44048"/>
                                        </p:tgtEl>
                                      </p:cBhvr>
                                    </p:animEffect>
                                    <p:anim calcmode="lin" valueType="num">
                                      <p:cBhvr>
                                        <p:cTn id="49" dur="1000" fill="hold"/>
                                        <p:tgtEl>
                                          <p:spTgt spid="44048"/>
                                        </p:tgtEl>
                                        <p:attrNameLst>
                                          <p:attrName>ppt_x</p:attrName>
                                        </p:attrNameLst>
                                      </p:cBhvr>
                                      <p:tavLst>
                                        <p:tav tm="0">
                                          <p:val>
                                            <p:strVal val="#ppt_x"/>
                                          </p:val>
                                        </p:tav>
                                        <p:tav tm="100000">
                                          <p:val>
                                            <p:strVal val="#ppt_x"/>
                                          </p:val>
                                        </p:tav>
                                      </p:tavLst>
                                    </p:anim>
                                    <p:anim calcmode="lin" valueType="num">
                                      <p:cBhvr>
                                        <p:cTn id="50" dur="1000" fill="hold"/>
                                        <p:tgtEl>
                                          <p:spTgt spid="4404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4047"/>
                                        </p:tgtEl>
                                        <p:attrNameLst>
                                          <p:attrName>style.visibility</p:attrName>
                                        </p:attrNameLst>
                                      </p:cBhvr>
                                      <p:to>
                                        <p:strVal val="visible"/>
                                      </p:to>
                                    </p:set>
                                    <p:animEffect transition="in" filter="fade">
                                      <p:cBhvr>
                                        <p:cTn id="55" dur="1000"/>
                                        <p:tgtEl>
                                          <p:spTgt spid="44047"/>
                                        </p:tgtEl>
                                      </p:cBhvr>
                                    </p:animEffect>
                                    <p:anim calcmode="lin" valueType="num">
                                      <p:cBhvr>
                                        <p:cTn id="56" dur="1000" fill="hold"/>
                                        <p:tgtEl>
                                          <p:spTgt spid="44047"/>
                                        </p:tgtEl>
                                        <p:attrNameLst>
                                          <p:attrName>ppt_x</p:attrName>
                                        </p:attrNameLst>
                                      </p:cBhvr>
                                      <p:tavLst>
                                        <p:tav tm="0">
                                          <p:val>
                                            <p:strVal val="#ppt_x"/>
                                          </p:val>
                                        </p:tav>
                                        <p:tav tm="100000">
                                          <p:val>
                                            <p:strVal val="#ppt_x"/>
                                          </p:val>
                                        </p:tav>
                                      </p:tavLst>
                                    </p:anim>
                                    <p:anim calcmode="lin" valueType="num">
                                      <p:cBhvr>
                                        <p:cTn id="57" dur="1000" fill="hold"/>
                                        <p:tgtEl>
                                          <p:spTgt spid="4404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4050"/>
                                        </p:tgtEl>
                                        <p:attrNameLst>
                                          <p:attrName>style.visibility</p:attrName>
                                        </p:attrNameLst>
                                      </p:cBhvr>
                                      <p:to>
                                        <p:strVal val="visible"/>
                                      </p:to>
                                    </p:set>
                                    <p:animEffect transition="in" filter="fade">
                                      <p:cBhvr>
                                        <p:cTn id="60" dur="1000"/>
                                        <p:tgtEl>
                                          <p:spTgt spid="44050"/>
                                        </p:tgtEl>
                                      </p:cBhvr>
                                    </p:animEffect>
                                    <p:anim calcmode="lin" valueType="num">
                                      <p:cBhvr>
                                        <p:cTn id="61" dur="1000" fill="hold"/>
                                        <p:tgtEl>
                                          <p:spTgt spid="44050"/>
                                        </p:tgtEl>
                                        <p:attrNameLst>
                                          <p:attrName>ppt_x</p:attrName>
                                        </p:attrNameLst>
                                      </p:cBhvr>
                                      <p:tavLst>
                                        <p:tav tm="0">
                                          <p:val>
                                            <p:strVal val="#ppt_x"/>
                                          </p:val>
                                        </p:tav>
                                        <p:tav tm="100000">
                                          <p:val>
                                            <p:strVal val="#ppt_x"/>
                                          </p:val>
                                        </p:tav>
                                      </p:tavLst>
                                    </p:anim>
                                    <p:anim calcmode="lin" valueType="num">
                                      <p:cBhvr>
                                        <p:cTn id="62" dur="1000" fill="hold"/>
                                        <p:tgtEl>
                                          <p:spTgt spid="44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nimBg="1"/>
      <p:bldP spid="44038" grpId="0" animBg="1"/>
      <p:bldP spid="44039" grpId="0" animBg="1"/>
      <p:bldP spid="44043" grpId="0"/>
      <p:bldP spid="44045" grpId="0"/>
      <p:bldP spid="44046" grpId="0"/>
      <p:bldP spid="44047" grpId="0"/>
      <p:bldP spid="44048" grpId="0"/>
      <p:bldP spid="44049" grpId="0" animBg="1"/>
      <p:bldP spid="4405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617076" y="152400"/>
            <a:ext cx="6222124" cy="1046630"/>
          </a:xfrm>
        </p:spPr>
        <p:txBody>
          <a:bodyPr/>
          <a:lstStyle/>
          <a:p>
            <a:r>
              <a:rPr lang="en-US" sz="3600" dirty="0"/>
              <a:t>Earned Value</a:t>
            </a:r>
            <a:br>
              <a:rPr lang="en-US" sz="3600" dirty="0"/>
            </a:br>
            <a:r>
              <a:rPr lang="en-US" sz="3600" dirty="0"/>
              <a:t>“Indices”</a:t>
            </a:r>
          </a:p>
        </p:txBody>
      </p:sp>
      <p:sp>
        <p:nvSpPr>
          <p:cNvPr id="45105" name="Slide Number Placeholder 3"/>
          <p:cNvSpPr>
            <a:spLocks noGrp="1"/>
          </p:cNvSpPr>
          <p:nvPr>
            <p:ph type="sldNum" sz="quarter" idx="4294967295"/>
          </p:nvPr>
        </p:nvSpPr>
        <p:spPr bwMode="auto">
          <a:xfrm flipH="1">
            <a:off x="8686800" y="6535271"/>
            <a:ext cx="457200" cy="221876"/>
          </a:xfrm>
          <a:prstGeom prst="rect">
            <a:avLst/>
          </a:prstGeom>
          <a:noFill/>
          <a:ln>
            <a:miter lim="800000"/>
            <a:headEnd/>
            <a:tailEnd/>
          </a:ln>
        </p:spPr>
        <p:txBody>
          <a:bodyPr vert="horz" wrap="square" lIns="90264" tIns="45132" rIns="90264" bIns="45132" numCol="1" anchor="t" anchorCtr="0" compatLnSpc="1">
            <a:prstTxWarp prst="textNoShape">
              <a:avLst/>
            </a:prstTxWarp>
          </a:bodyPr>
          <a:lstStyle/>
          <a:p>
            <a:pPr fontAlgn="base">
              <a:spcBef>
                <a:spcPct val="0"/>
              </a:spcBef>
              <a:spcAft>
                <a:spcPct val="0"/>
              </a:spcAft>
            </a:pPr>
            <a:fld id="{AA31C144-48B8-4C93-B1A8-C7520751C0FB}" type="slidenum">
              <a:rPr lang="en-US" sz="1200">
                <a:solidFill>
                  <a:prstClr val="black"/>
                </a:solidFill>
              </a:rPr>
              <a:pPr fontAlgn="base">
                <a:spcBef>
                  <a:spcPct val="0"/>
                </a:spcBef>
                <a:spcAft>
                  <a:spcPct val="0"/>
                </a:spcAft>
              </a:pPr>
              <a:t>109</a:t>
            </a:fld>
            <a:endParaRPr lang="en-US" sz="1200">
              <a:solidFill>
                <a:prstClr val="black"/>
              </a:solidFill>
            </a:endParaRPr>
          </a:p>
        </p:txBody>
      </p:sp>
      <p:sp>
        <p:nvSpPr>
          <p:cNvPr id="45059" name="Line 3"/>
          <p:cNvSpPr>
            <a:spLocks noChangeShapeType="1"/>
          </p:cNvSpPr>
          <p:nvPr/>
        </p:nvSpPr>
        <p:spPr bwMode="auto">
          <a:xfrm>
            <a:off x="1371600" y="1625045"/>
            <a:ext cx="0" cy="3845859"/>
          </a:xfrm>
          <a:prstGeom prst="line">
            <a:avLst/>
          </a:prstGeom>
          <a:noFill/>
          <a:ln w="9525">
            <a:solidFill>
              <a:schemeClr val="tx1"/>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5060" name="Line 4"/>
          <p:cNvSpPr>
            <a:spLocks noChangeShapeType="1"/>
          </p:cNvSpPr>
          <p:nvPr/>
        </p:nvSpPr>
        <p:spPr bwMode="auto">
          <a:xfrm>
            <a:off x="1371600" y="5470904"/>
            <a:ext cx="6858000" cy="0"/>
          </a:xfrm>
          <a:prstGeom prst="line">
            <a:avLst/>
          </a:prstGeom>
          <a:noFill/>
          <a:ln w="9525">
            <a:solidFill>
              <a:schemeClr val="tx1"/>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5061" name="Freeform 5"/>
          <p:cNvSpPr>
            <a:spLocks/>
          </p:cNvSpPr>
          <p:nvPr/>
        </p:nvSpPr>
        <p:spPr bwMode="auto">
          <a:xfrm>
            <a:off x="1371600" y="2290675"/>
            <a:ext cx="6172200" cy="3180229"/>
          </a:xfrm>
          <a:custGeom>
            <a:avLst/>
            <a:gdLst>
              <a:gd name="T0" fmla="*/ 0 w 3984"/>
              <a:gd name="T1" fmla="*/ 2147483647 h 2064"/>
              <a:gd name="T2" fmla="*/ 2147483647 w 3984"/>
              <a:gd name="T3" fmla="*/ 2147483647 h 2064"/>
              <a:gd name="T4" fmla="*/ 2147483647 w 3984"/>
              <a:gd name="T5" fmla="*/ 2147483647 h 2064"/>
              <a:gd name="T6" fmla="*/ 2147483647 w 3984"/>
              <a:gd name="T7" fmla="*/ 2147483647 h 2064"/>
              <a:gd name="T8" fmla="*/ 2147483647 w 3984"/>
              <a:gd name="T9" fmla="*/ 2147483647 h 2064"/>
              <a:gd name="T10" fmla="*/ 2147483647 w 3984"/>
              <a:gd name="T11" fmla="*/ 2147483647 h 2064"/>
              <a:gd name="T12" fmla="*/ 2147483647 w 3984"/>
              <a:gd name="T13" fmla="*/ 2147483647 h 2064"/>
              <a:gd name="T14" fmla="*/ 2147483647 w 3984"/>
              <a:gd name="T15" fmla="*/ 0 h 2064"/>
              <a:gd name="T16" fmla="*/ 0 60000 65536"/>
              <a:gd name="T17" fmla="*/ 0 60000 65536"/>
              <a:gd name="T18" fmla="*/ 0 60000 65536"/>
              <a:gd name="T19" fmla="*/ 0 60000 65536"/>
              <a:gd name="T20" fmla="*/ 0 60000 65536"/>
              <a:gd name="T21" fmla="*/ 0 60000 65536"/>
              <a:gd name="T22" fmla="*/ 0 60000 65536"/>
              <a:gd name="T23" fmla="*/ 0 60000 65536"/>
              <a:gd name="T24" fmla="*/ 0 w 3984"/>
              <a:gd name="T25" fmla="*/ 0 h 2064"/>
              <a:gd name="T26" fmla="*/ 3984 w 3984"/>
              <a:gd name="T27" fmla="*/ 2064 h 20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84" h="2064">
                <a:moveTo>
                  <a:pt x="0" y="2064"/>
                </a:moveTo>
                <a:cubicBezTo>
                  <a:pt x="180" y="2064"/>
                  <a:pt x="360" y="2064"/>
                  <a:pt x="576" y="2016"/>
                </a:cubicBezTo>
                <a:cubicBezTo>
                  <a:pt x="792" y="1968"/>
                  <a:pt x="1064" y="1912"/>
                  <a:pt x="1296" y="1776"/>
                </a:cubicBezTo>
                <a:cubicBezTo>
                  <a:pt x="1528" y="1640"/>
                  <a:pt x="1720" y="1432"/>
                  <a:pt x="1968" y="1200"/>
                </a:cubicBezTo>
                <a:cubicBezTo>
                  <a:pt x="2216" y="968"/>
                  <a:pt x="2584" y="560"/>
                  <a:pt x="2784" y="384"/>
                </a:cubicBezTo>
                <a:cubicBezTo>
                  <a:pt x="2984" y="208"/>
                  <a:pt x="3032" y="200"/>
                  <a:pt x="3168" y="144"/>
                </a:cubicBezTo>
                <a:cubicBezTo>
                  <a:pt x="3304" y="88"/>
                  <a:pt x="3464" y="72"/>
                  <a:pt x="3600" y="48"/>
                </a:cubicBezTo>
                <a:cubicBezTo>
                  <a:pt x="3736" y="24"/>
                  <a:pt x="3860" y="12"/>
                  <a:pt x="3984" y="0"/>
                </a:cubicBezTo>
              </a:path>
            </a:pathLst>
          </a:custGeom>
          <a:noFill/>
          <a:ln w="38100">
            <a:solidFill>
              <a:schemeClr val="tx1"/>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5062" name="Freeform 6"/>
          <p:cNvSpPr>
            <a:spLocks/>
          </p:cNvSpPr>
          <p:nvPr/>
        </p:nvSpPr>
        <p:spPr bwMode="auto">
          <a:xfrm>
            <a:off x="2438400" y="2660469"/>
            <a:ext cx="2895600" cy="2662518"/>
          </a:xfrm>
          <a:custGeom>
            <a:avLst/>
            <a:gdLst>
              <a:gd name="T0" fmla="*/ 0 w 1824"/>
              <a:gd name="T1" fmla="*/ 2147483647 h 1776"/>
              <a:gd name="T2" fmla="*/ 2147483647 w 1824"/>
              <a:gd name="T3" fmla="*/ 2147483647 h 1776"/>
              <a:gd name="T4" fmla="*/ 2147483647 w 1824"/>
              <a:gd name="T5" fmla="*/ 2147483647 h 1776"/>
              <a:gd name="T6" fmla="*/ 2147483647 w 1824"/>
              <a:gd name="T7" fmla="*/ 2147483647 h 1776"/>
              <a:gd name="T8" fmla="*/ 2147483647 w 1824"/>
              <a:gd name="T9" fmla="*/ 2147483647 h 1776"/>
              <a:gd name="T10" fmla="*/ 2147483647 w 1824"/>
              <a:gd name="T11" fmla="*/ 2147483647 h 1776"/>
              <a:gd name="T12" fmla="*/ 2147483647 w 1824"/>
              <a:gd name="T13" fmla="*/ 2147483647 h 1776"/>
              <a:gd name="T14" fmla="*/ 2147483647 w 1824"/>
              <a:gd name="T15" fmla="*/ 0 h 1776"/>
              <a:gd name="T16" fmla="*/ 0 60000 65536"/>
              <a:gd name="T17" fmla="*/ 0 60000 65536"/>
              <a:gd name="T18" fmla="*/ 0 60000 65536"/>
              <a:gd name="T19" fmla="*/ 0 60000 65536"/>
              <a:gd name="T20" fmla="*/ 0 60000 65536"/>
              <a:gd name="T21" fmla="*/ 0 60000 65536"/>
              <a:gd name="T22" fmla="*/ 0 60000 65536"/>
              <a:gd name="T23" fmla="*/ 0 60000 65536"/>
              <a:gd name="T24" fmla="*/ 0 w 1824"/>
              <a:gd name="T25" fmla="*/ 0 h 1776"/>
              <a:gd name="T26" fmla="*/ 1824 w 1824"/>
              <a:gd name="T27" fmla="*/ 1776 h 17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4" h="1776">
                <a:moveTo>
                  <a:pt x="0" y="1776"/>
                </a:moveTo>
                <a:cubicBezTo>
                  <a:pt x="88" y="1740"/>
                  <a:pt x="176" y="1704"/>
                  <a:pt x="288" y="1632"/>
                </a:cubicBezTo>
                <a:cubicBezTo>
                  <a:pt x="400" y="1560"/>
                  <a:pt x="568" y="1440"/>
                  <a:pt x="672" y="1344"/>
                </a:cubicBezTo>
                <a:cubicBezTo>
                  <a:pt x="776" y="1248"/>
                  <a:pt x="832" y="1152"/>
                  <a:pt x="912" y="1056"/>
                </a:cubicBezTo>
                <a:cubicBezTo>
                  <a:pt x="992" y="960"/>
                  <a:pt x="1064" y="872"/>
                  <a:pt x="1152" y="768"/>
                </a:cubicBezTo>
                <a:cubicBezTo>
                  <a:pt x="1240" y="664"/>
                  <a:pt x="1344" y="544"/>
                  <a:pt x="1440" y="432"/>
                </a:cubicBezTo>
                <a:cubicBezTo>
                  <a:pt x="1536" y="320"/>
                  <a:pt x="1664" y="168"/>
                  <a:pt x="1728" y="96"/>
                </a:cubicBezTo>
                <a:cubicBezTo>
                  <a:pt x="1792" y="24"/>
                  <a:pt x="1808" y="12"/>
                  <a:pt x="1824" y="0"/>
                </a:cubicBezTo>
              </a:path>
            </a:pathLst>
          </a:custGeom>
          <a:noFill/>
          <a:ln w="38100">
            <a:solidFill>
              <a:srgbClr val="FF3300"/>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5063" name="Freeform 7"/>
          <p:cNvSpPr>
            <a:spLocks/>
          </p:cNvSpPr>
          <p:nvPr/>
        </p:nvSpPr>
        <p:spPr bwMode="auto">
          <a:xfrm>
            <a:off x="2286000" y="3769851"/>
            <a:ext cx="3048000" cy="1664074"/>
          </a:xfrm>
          <a:custGeom>
            <a:avLst/>
            <a:gdLst>
              <a:gd name="T0" fmla="*/ 0 w 1920"/>
              <a:gd name="T1" fmla="*/ 2147483647 h 1176"/>
              <a:gd name="T2" fmla="*/ 2147483647 w 1920"/>
              <a:gd name="T3" fmla="*/ 2147483647 h 1176"/>
              <a:gd name="T4" fmla="*/ 2147483647 w 1920"/>
              <a:gd name="T5" fmla="*/ 2147483647 h 1176"/>
              <a:gd name="T6" fmla="*/ 2147483647 w 1920"/>
              <a:gd name="T7" fmla="*/ 2147483647 h 1176"/>
              <a:gd name="T8" fmla="*/ 2147483647 w 1920"/>
              <a:gd name="T9" fmla="*/ 2147483647 h 1176"/>
              <a:gd name="T10" fmla="*/ 2147483647 w 1920"/>
              <a:gd name="T11" fmla="*/ 0 h 1176"/>
              <a:gd name="T12" fmla="*/ 0 60000 65536"/>
              <a:gd name="T13" fmla="*/ 0 60000 65536"/>
              <a:gd name="T14" fmla="*/ 0 60000 65536"/>
              <a:gd name="T15" fmla="*/ 0 60000 65536"/>
              <a:gd name="T16" fmla="*/ 0 60000 65536"/>
              <a:gd name="T17" fmla="*/ 0 60000 65536"/>
              <a:gd name="T18" fmla="*/ 0 w 1920"/>
              <a:gd name="T19" fmla="*/ 0 h 1176"/>
              <a:gd name="T20" fmla="*/ 1920 w 1920"/>
              <a:gd name="T21" fmla="*/ 1176 h 1176"/>
            </a:gdLst>
            <a:ahLst/>
            <a:cxnLst>
              <a:cxn ang="T12">
                <a:pos x="T0" y="T1"/>
              </a:cxn>
              <a:cxn ang="T13">
                <a:pos x="T2" y="T3"/>
              </a:cxn>
              <a:cxn ang="T14">
                <a:pos x="T4" y="T5"/>
              </a:cxn>
              <a:cxn ang="T15">
                <a:pos x="T6" y="T7"/>
              </a:cxn>
              <a:cxn ang="T16">
                <a:pos x="T8" y="T9"/>
              </a:cxn>
              <a:cxn ang="T17">
                <a:pos x="T10" y="T11"/>
              </a:cxn>
            </a:cxnLst>
            <a:rect l="T18" t="T19" r="T20" b="T21"/>
            <a:pathLst>
              <a:path w="1920" h="1176">
                <a:moveTo>
                  <a:pt x="0" y="1152"/>
                </a:moveTo>
                <a:cubicBezTo>
                  <a:pt x="84" y="1164"/>
                  <a:pt x="168" y="1176"/>
                  <a:pt x="288" y="1152"/>
                </a:cubicBezTo>
                <a:cubicBezTo>
                  <a:pt x="408" y="1128"/>
                  <a:pt x="576" y="1088"/>
                  <a:pt x="720" y="1008"/>
                </a:cubicBezTo>
                <a:cubicBezTo>
                  <a:pt x="864" y="928"/>
                  <a:pt x="1024" y="784"/>
                  <a:pt x="1152" y="672"/>
                </a:cubicBezTo>
                <a:cubicBezTo>
                  <a:pt x="1280" y="560"/>
                  <a:pt x="1360" y="448"/>
                  <a:pt x="1488" y="336"/>
                </a:cubicBezTo>
                <a:cubicBezTo>
                  <a:pt x="1616" y="224"/>
                  <a:pt x="1848" y="56"/>
                  <a:pt x="1920" y="0"/>
                </a:cubicBezTo>
              </a:path>
            </a:pathLst>
          </a:custGeom>
          <a:noFill/>
          <a:ln w="38100">
            <a:solidFill>
              <a:srgbClr val="008000"/>
            </a:solidFill>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5064" name="Line 8"/>
          <p:cNvSpPr>
            <a:spLocks noChangeShapeType="1"/>
          </p:cNvSpPr>
          <p:nvPr/>
        </p:nvSpPr>
        <p:spPr bwMode="auto">
          <a:xfrm>
            <a:off x="1371600" y="2660469"/>
            <a:ext cx="6858000" cy="0"/>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5065" name="Line 9"/>
          <p:cNvSpPr>
            <a:spLocks noChangeShapeType="1"/>
          </p:cNvSpPr>
          <p:nvPr/>
        </p:nvSpPr>
        <p:spPr bwMode="auto">
          <a:xfrm>
            <a:off x="5334000" y="1625045"/>
            <a:ext cx="0" cy="3845859"/>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5066" name="Line 10"/>
          <p:cNvSpPr>
            <a:spLocks noChangeShapeType="1"/>
          </p:cNvSpPr>
          <p:nvPr/>
        </p:nvSpPr>
        <p:spPr bwMode="auto">
          <a:xfrm>
            <a:off x="1371600" y="3769851"/>
            <a:ext cx="6858000" cy="0"/>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5067" name="Text Box 11"/>
          <p:cNvSpPr txBox="1">
            <a:spLocks noChangeArrowheads="1"/>
          </p:cNvSpPr>
          <p:nvPr/>
        </p:nvSpPr>
        <p:spPr bwMode="auto">
          <a:xfrm>
            <a:off x="5638800" y="2068800"/>
            <a:ext cx="1295400" cy="498358"/>
          </a:xfrm>
          <a:prstGeom prst="rect">
            <a:avLst/>
          </a:prstGeom>
          <a:noFill/>
          <a:ln w="9525">
            <a:noFill/>
            <a:miter lim="800000"/>
            <a:headEnd/>
            <a:tailEnd/>
          </a:ln>
        </p:spPr>
        <p:txBody>
          <a:bodyPr lIns="82058" tIns="41029" rIns="82058" bIns="41029">
            <a:spAutoFit/>
          </a:bodyPr>
          <a:lstStyle/>
          <a:p>
            <a:pPr>
              <a:spcBef>
                <a:spcPct val="50000"/>
              </a:spcBef>
            </a:pPr>
            <a:r>
              <a:rPr lang="en-US" sz="2700" b="1" dirty="0">
                <a:solidFill>
                  <a:prstClr val="black"/>
                </a:solidFill>
                <a:latin typeface="Arial" pitchFamily="34" charset="0"/>
                <a:cs typeface="Arial" pitchFamily="34" charset="0"/>
              </a:rPr>
              <a:t>BCWS  </a:t>
            </a:r>
          </a:p>
        </p:txBody>
      </p:sp>
      <p:sp>
        <p:nvSpPr>
          <p:cNvPr id="45069" name="Text Box 13"/>
          <p:cNvSpPr txBox="1">
            <a:spLocks noChangeArrowheads="1"/>
          </p:cNvSpPr>
          <p:nvPr/>
        </p:nvSpPr>
        <p:spPr bwMode="auto">
          <a:xfrm>
            <a:off x="2438400" y="4154488"/>
            <a:ext cx="1295401" cy="498358"/>
          </a:xfrm>
          <a:prstGeom prst="rect">
            <a:avLst/>
          </a:prstGeom>
          <a:noFill/>
          <a:ln w="9525">
            <a:noFill/>
            <a:miter lim="800000"/>
            <a:headEnd/>
            <a:tailEnd/>
          </a:ln>
        </p:spPr>
        <p:txBody>
          <a:bodyPr wrap="square" lIns="82058" tIns="41029" rIns="82058" bIns="41029">
            <a:spAutoFit/>
          </a:bodyPr>
          <a:lstStyle/>
          <a:p>
            <a:pPr>
              <a:spcBef>
                <a:spcPct val="50000"/>
              </a:spcBef>
            </a:pPr>
            <a:r>
              <a:rPr lang="en-US" sz="2700" b="1" dirty="0">
                <a:solidFill>
                  <a:srgbClr val="FF3300"/>
                </a:solidFill>
                <a:latin typeface="Arial" pitchFamily="34" charset="0"/>
                <a:cs typeface="Arial" pitchFamily="34" charset="0"/>
              </a:rPr>
              <a:t>ACWP</a:t>
            </a:r>
          </a:p>
        </p:txBody>
      </p:sp>
      <p:sp>
        <p:nvSpPr>
          <p:cNvPr id="45070" name="Text Box 14"/>
          <p:cNvSpPr txBox="1">
            <a:spLocks noChangeArrowheads="1"/>
          </p:cNvSpPr>
          <p:nvPr/>
        </p:nvSpPr>
        <p:spPr bwMode="auto">
          <a:xfrm>
            <a:off x="3657600" y="5027152"/>
            <a:ext cx="1600200" cy="498358"/>
          </a:xfrm>
          <a:prstGeom prst="rect">
            <a:avLst/>
          </a:prstGeom>
          <a:noFill/>
          <a:ln w="9525">
            <a:noFill/>
            <a:miter lim="800000"/>
            <a:headEnd/>
            <a:tailEnd/>
          </a:ln>
        </p:spPr>
        <p:txBody>
          <a:bodyPr lIns="82058" tIns="41029" rIns="82058" bIns="41029">
            <a:spAutoFit/>
          </a:bodyPr>
          <a:lstStyle/>
          <a:p>
            <a:pPr>
              <a:spcBef>
                <a:spcPct val="50000"/>
              </a:spcBef>
            </a:pPr>
            <a:r>
              <a:rPr lang="en-US" sz="2700" b="1" dirty="0">
                <a:solidFill>
                  <a:srgbClr val="008000"/>
                </a:solidFill>
                <a:latin typeface="Arial" pitchFamily="34" charset="0"/>
                <a:cs typeface="Arial" pitchFamily="34" charset="0"/>
              </a:rPr>
              <a:t>BCWP</a:t>
            </a:r>
          </a:p>
        </p:txBody>
      </p:sp>
      <p:sp>
        <p:nvSpPr>
          <p:cNvPr id="45071" name="AutoShape 15"/>
          <p:cNvSpPr>
            <a:spLocks/>
          </p:cNvSpPr>
          <p:nvPr/>
        </p:nvSpPr>
        <p:spPr bwMode="auto">
          <a:xfrm>
            <a:off x="5486400" y="3178180"/>
            <a:ext cx="152400" cy="517712"/>
          </a:xfrm>
          <a:prstGeom prst="rightBrace">
            <a:avLst>
              <a:gd name="adj1" fmla="val 29167"/>
              <a:gd name="adj2" fmla="val 50000"/>
            </a:avLst>
          </a:prstGeom>
          <a:noFill/>
          <a:ln w="57150">
            <a:solidFill>
              <a:srgbClr val="008000"/>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72" name="AutoShape 16"/>
          <p:cNvSpPr>
            <a:spLocks/>
          </p:cNvSpPr>
          <p:nvPr/>
        </p:nvSpPr>
        <p:spPr bwMode="auto">
          <a:xfrm>
            <a:off x="4953000" y="2660469"/>
            <a:ext cx="304800" cy="1035424"/>
          </a:xfrm>
          <a:prstGeom prst="leftBrace">
            <a:avLst>
              <a:gd name="adj1" fmla="val 29167"/>
              <a:gd name="adj2" fmla="val 50000"/>
            </a:avLst>
          </a:prstGeom>
          <a:noFill/>
          <a:ln w="57150">
            <a:solidFill>
              <a:srgbClr val="FF3300"/>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74" name="Text Box 18"/>
          <p:cNvSpPr txBox="1">
            <a:spLocks noChangeArrowheads="1"/>
          </p:cNvSpPr>
          <p:nvPr/>
        </p:nvSpPr>
        <p:spPr bwMode="auto">
          <a:xfrm>
            <a:off x="1447800" y="5618822"/>
            <a:ext cx="7696200" cy="267525"/>
          </a:xfrm>
          <a:prstGeom prst="rect">
            <a:avLst/>
          </a:prstGeom>
          <a:noFill/>
          <a:ln w="9525">
            <a:noFill/>
            <a:miter lim="800000"/>
            <a:headEnd/>
            <a:tailEnd/>
          </a:ln>
        </p:spPr>
        <p:txBody>
          <a:bodyPr lIns="82058" tIns="41029" rIns="82058" bIns="41029">
            <a:spAutoFit/>
          </a:bodyPr>
          <a:lstStyle/>
          <a:p>
            <a:pPr>
              <a:spcBef>
                <a:spcPct val="50000"/>
              </a:spcBef>
            </a:pPr>
            <a:r>
              <a:rPr lang="en-US" sz="1200" b="1" dirty="0">
                <a:solidFill>
                  <a:prstClr val="black"/>
                </a:solidFill>
                <a:latin typeface="Arial" pitchFamily="34" charset="0"/>
                <a:cs typeface="Arial" pitchFamily="34" charset="0"/>
              </a:rPr>
              <a:t>Jan	Feb	Mar	Apr	May	Jun	Jul	Aug</a:t>
            </a:r>
          </a:p>
        </p:txBody>
      </p:sp>
      <p:sp>
        <p:nvSpPr>
          <p:cNvPr id="45075" name="Line 19"/>
          <p:cNvSpPr>
            <a:spLocks noChangeShapeType="1"/>
          </p:cNvSpPr>
          <p:nvPr/>
        </p:nvSpPr>
        <p:spPr bwMode="auto">
          <a:xfrm>
            <a:off x="20574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76" name="Line 20"/>
          <p:cNvSpPr>
            <a:spLocks noChangeShapeType="1"/>
          </p:cNvSpPr>
          <p:nvPr/>
        </p:nvSpPr>
        <p:spPr bwMode="auto">
          <a:xfrm>
            <a:off x="75438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77" name="Line 21"/>
          <p:cNvSpPr>
            <a:spLocks noChangeShapeType="1"/>
          </p:cNvSpPr>
          <p:nvPr/>
        </p:nvSpPr>
        <p:spPr bwMode="auto">
          <a:xfrm>
            <a:off x="57912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78" name="Line 22"/>
          <p:cNvSpPr>
            <a:spLocks noChangeShapeType="1"/>
          </p:cNvSpPr>
          <p:nvPr/>
        </p:nvSpPr>
        <p:spPr bwMode="auto">
          <a:xfrm>
            <a:off x="48006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79" name="Line 23"/>
          <p:cNvSpPr>
            <a:spLocks noChangeShapeType="1"/>
          </p:cNvSpPr>
          <p:nvPr/>
        </p:nvSpPr>
        <p:spPr bwMode="auto">
          <a:xfrm>
            <a:off x="38862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0" name="Line 24"/>
          <p:cNvSpPr>
            <a:spLocks noChangeShapeType="1"/>
          </p:cNvSpPr>
          <p:nvPr/>
        </p:nvSpPr>
        <p:spPr bwMode="auto">
          <a:xfrm>
            <a:off x="66294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1" name="Line 25"/>
          <p:cNvSpPr>
            <a:spLocks noChangeShapeType="1"/>
          </p:cNvSpPr>
          <p:nvPr/>
        </p:nvSpPr>
        <p:spPr bwMode="auto">
          <a:xfrm>
            <a:off x="2971800" y="5470904"/>
            <a:ext cx="0" cy="221876"/>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2" name="Line 26"/>
          <p:cNvSpPr>
            <a:spLocks noChangeShapeType="1"/>
          </p:cNvSpPr>
          <p:nvPr/>
        </p:nvSpPr>
        <p:spPr bwMode="auto">
          <a:xfrm>
            <a:off x="16764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3" name="Line 27"/>
          <p:cNvSpPr>
            <a:spLocks noChangeShapeType="1"/>
          </p:cNvSpPr>
          <p:nvPr/>
        </p:nvSpPr>
        <p:spPr bwMode="auto">
          <a:xfrm>
            <a:off x="53340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4" name="Line 28"/>
          <p:cNvSpPr>
            <a:spLocks noChangeShapeType="1"/>
          </p:cNvSpPr>
          <p:nvPr/>
        </p:nvSpPr>
        <p:spPr bwMode="auto">
          <a:xfrm>
            <a:off x="43434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5" name="Line 29"/>
          <p:cNvSpPr>
            <a:spLocks noChangeShapeType="1"/>
          </p:cNvSpPr>
          <p:nvPr/>
        </p:nvSpPr>
        <p:spPr bwMode="auto">
          <a:xfrm>
            <a:off x="34290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6" name="Line 30"/>
          <p:cNvSpPr>
            <a:spLocks noChangeShapeType="1"/>
          </p:cNvSpPr>
          <p:nvPr/>
        </p:nvSpPr>
        <p:spPr bwMode="auto">
          <a:xfrm>
            <a:off x="25146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7" name="Line 31"/>
          <p:cNvSpPr>
            <a:spLocks noChangeShapeType="1"/>
          </p:cNvSpPr>
          <p:nvPr/>
        </p:nvSpPr>
        <p:spPr bwMode="auto">
          <a:xfrm>
            <a:off x="80772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8" name="Line 32"/>
          <p:cNvSpPr>
            <a:spLocks noChangeShapeType="1"/>
          </p:cNvSpPr>
          <p:nvPr/>
        </p:nvSpPr>
        <p:spPr bwMode="auto">
          <a:xfrm>
            <a:off x="70866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89" name="Line 33"/>
          <p:cNvSpPr>
            <a:spLocks noChangeShapeType="1"/>
          </p:cNvSpPr>
          <p:nvPr/>
        </p:nvSpPr>
        <p:spPr bwMode="auto">
          <a:xfrm>
            <a:off x="6172200" y="5470904"/>
            <a:ext cx="0" cy="73959"/>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90" name="Line 34"/>
          <p:cNvSpPr>
            <a:spLocks noChangeShapeType="1"/>
          </p:cNvSpPr>
          <p:nvPr/>
        </p:nvSpPr>
        <p:spPr bwMode="auto">
          <a:xfrm flipH="1">
            <a:off x="1143000" y="4953192"/>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91" name="Line 35"/>
          <p:cNvSpPr>
            <a:spLocks noChangeShapeType="1"/>
          </p:cNvSpPr>
          <p:nvPr/>
        </p:nvSpPr>
        <p:spPr bwMode="auto">
          <a:xfrm flipH="1">
            <a:off x="1143000" y="3769851"/>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92" name="Line 36"/>
          <p:cNvSpPr>
            <a:spLocks noChangeShapeType="1"/>
          </p:cNvSpPr>
          <p:nvPr/>
        </p:nvSpPr>
        <p:spPr bwMode="auto">
          <a:xfrm flipH="1">
            <a:off x="1143000" y="3178181"/>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93" name="Line 37"/>
          <p:cNvSpPr>
            <a:spLocks noChangeShapeType="1"/>
          </p:cNvSpPr>
          <p:nvPr/>
        </p:nvSpPr>
        <p:spPr bwMode="auto">
          <a:xfrm flipH="1">
            <a:off x="1143000" y="4361522"/>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94" name="Line 38"/>
          <p:cNvSpPr>
            <a:spLocks noChangeShapeType="1"/>
          </p:cNvSpPr>
          <p:nvPr/>
        </p:nvSpPr>
        <p:spPr bwMode="auto">
          <a:xfrm flipH="1">
            <a:off x="1143000" y="1625045"/>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95" name="Line 39"/>
          <p:cNvSpPr>
            <a:spLocks noChangeShapeType="1"/>
          </p:cNvSpPr>
          <p:nvPr/>
        </p:nvSpPr>
        <p:spPr bwMode="auto">
          <a:xfrm flipH="1">
            <a:off x="1143000" y="2142757"/>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96" name="Line 40"/>
          <p:cNvSpPr>
            <a:spLocks noChangeShapeType="1"/>
          </p:cNvSpPr>
          <p:nvPr/>
        </p:nvSpPr>
        <p:spPr bwMode="auto">
          <a:xfrm flipH="1">
            <a:off x="1143000" y="2660469"/>
            <a:ext cx="228600" cy="0"/>
          </a:xfrm>
          <a:prstGeom prst="line">
            <a:avLst/>
          </a:prstGeom>
          <a:noFill/>
          <a:ln w="9525">
            <a:solidFill>
              <a:schemeClr val="tx1"/>
            </a:solidFill>
            <a:round/>
            <a:headEnd/>
            <a:tailEnd/>
          </a:ln>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5097" name="Text Box 41"/>
          <p:cNvSpPr txBox="1">
            <a:spLocks noChangeArrowheads="1"/>
          </p:cNvSpPr>
          <p:nvPr/>
        </p:nvSpPr>
        <p:spPr bwMode="auto">
          <a:xfrm>
            <a:off x="685800" y="1477129"/>
            <a:ext cx="457200" cy="3739245"/>
          </a:xfrm>
          <a:prstGeom prst="rect">
            <a:avLst/>
          </a:prstGeom>
          <a:noFill/>
          <a:ln w="9525">
            <a:noFill/>
            <a:miter lim="800000"/>
            <a:headEnd/>
            <a:tailEnd/>
          </a:ln>
        </p:spPr>
        <p:txBody>
          <a:bodyPr lIns="82058" tIns="41029" rIns="82058" bIns="41029">
            <a:spAutoFit/>
          </a:bodyPr>
          <a:lstStyle/>
          <a:p>
            <a:pPr>
              <a:spcBef>
                <a:spcPct val="50000"/>
              </a:spcBef>
            </a:pPr>
            <a:r>
              <a:rPr lang="en-US" sz="1200" b="1">
                <a:solidFill>
                  <a:prstClr val="black"/>
                </a:solidFill>
                <a:latin typeface="Arial" pitchFamily="34" charset="0"/>
                <a:cs typeface="Arial" pitchFamily="34" charset="0"/>
              </a:rPr>
              <a:t>35</a:t>
            </a:r>
          </a:p>
          <a:p>
            <a:pPr>
              <a:spcBef>
                <a:spcPct val="50000"/>
              </a:spcBef>
            </a:pPr>
            <a:endParaRPr lang="en-US" sz="1200" b="1">
              <a:solidFill>
                <a:prstClr val="black"/>
              </a:solidFill>
              <a:latin typeface="Arial" pitchFamily="34" charset="0"/>
              <a:cs typeface="Arial" pitchFamily="34" charset="0"/>
            </a:endParaRPr>
          </a:p>
          <a:p>
            <a:pPr>
              <a:spcBef>
                <a:spcPct val="50000"/>
              </a:spcBef>
            </a:pPr>
            <a:r>
              <a:rPr lang="en-US" sz="1200" b="1">
                <a:solidFill>
                  <a:prstClr val="black"/>
                </a:solidFill>
                <a:latin typeface="Arial" pitchFamily="34" charset="0"/>
                <a:cs typeface="Arial" pitchFamily="34" charset="0"/>
              </a:rPr>
              <a:t>30</a:t>
            </a:r>
          </a:p>
          <a:p>
            <a:pPr>
              <a:spcBef>
                <a:spcPct val="50000"/>
              </a:spcBef>
            </a:pPr>
            <a:endParaRPr lang="en-US" sz="1200" b="1">
              <a:solidFill>
                <a:prstClr val="black"/>
              </a:solidFill>
              <a:latin typeface="Arial" pitchFamily="34" charset="0"/>
              <a:cs typeface="Arial" pitchFamily="34" charset="0"/>
            </a:endParaRPr>
          </a:p>
          <a:p>
            <a:pPr>
              <a:spcBef>
                <a:spcPct val="50000"/>
              </a:spcBef>
            </a:pPr>
            <a:r>
              <a:rPr lang="en-US" sz="1200" b="1">
                <a:solidFill>
                  <a:prstClr val="black"/>
                </a:solidFill>
                <a:latin typeface="Arial" pitchFamily="34" charset="0"/>
                <a:cs typeface="Arial" pitchFamily="34" charset="0"/>
              </a:rPr>
              <a:t>25</a:t>
            </a:r>
          </a:p>
          <a:p>
            <a:pPr>
              <a:spcBef>
                <a:spcPct val="50000"/>
              </a:spcBef>
            </a:pPr>
            <a:endParaRPr lang="en-US" sz="1200" b="1">
              <a:solidFill>
                <a:prstClr val="black"/>
              </a:solidFill>
              <a:latin typeface="Arial" pitchFamily="34" charset="0"/>
              <a:cs typeface="Arial" pitchFamily="34" charset="0"/>
            </a:endParaRPr>
          </a:p>
          <a:p>
            <a:pPr>
              <a:spcBef>
                <a:spcPct val="50000"/>
              </a:spcBef>
            </a:pPr>
            <a:r>
              <a:rPr lang="en-US" sz="1200" b="1">
                <a:solidFill>
                  <a:prstClr val="black"/>
                </a:solidFill>
                <a:latin typeface="Arial" pitchFamily="34" charset="0"/>
                <a:cs typeface="Arial" pitchFamily="34" charset="0"/>
              </a:rPr>
              <a:t>20</a:t>
            </a:r>
          </a:p>
          <a:p>
            <a:pPr>
              <a:spcBef>
                <a:spcPct val="50000"/>
              </a:spcBef>
            </a:pPr>
            <a:endParaRPr lang="en-US" sz="1200" b="1">
              <a:solidFill>
                <a:prstClr val="black"/>
              </a:solidFill>
              <a:latin typeface="Arial" pitchFamily="34" charset="0"/>
              <a:cs typeface="Arial" pitchFamily="34" charset="0"/>
            </a:endParaRPr>
          </a:p>
          <a:p>
            <a:pPr>
              <a:lnSpc>
                <a:spcPct val="120000"/>
              </a:lnSpc>
              <a:spcBef>
                <a:spcPct val="50000"/>
              </a:spcBef>
            </a:pPr>
            <a:r>
              <a:rPr lang="en-US" sz="1200" b="1">
                <a:solidFill>
                  <a:prstClr val="black"/>
                </a:solidFill>
                <a:latin typeface="Arial" pitchFamily="34" charset="0"/>
                <a:cs typeface="Arial" pitchFamily="34" charset="0"/>
              </a:rPr>
              <a:t>15</a:t>
            </a:r>
          </a:p>
          <a:p>
            <a:pPr>
              <a:spcBef>
                <a:spcPct val="50000"/>
              </a:spcBef>
            </a:pPr>
            <a:endParaRPr lang="en-US" sz="1200" b="1">
              <a:solidFill>
                <a:prstClr val="black"/>
              </a:solidFill>
              <a:latin typeface="Arial" pitchFamily="34" charset="0"/>
              <a:cs typeface="Arial" pitchFamily="34" charset="0"/>
            </a:endParaRPr>
          </a:p>
          <a:p>
            <a:pPr>
              <a:lnSpc>
                <a:spcPct val="130000"/>
              </a:lnSpc>
              <a:spcBef>
                <a:spcPct val="50000"/>
              </a:spcBef>
            </a:pPr>
            <a:r>
              <a:rPr lang="en-US" sz="1200" b="1">
                <a:solidFill>
                  <a:prstClr val="black"/>
                </a:solidFill>
                <a:latin typeface="Arial" pitchFamily="34" charset="0"/>
                <a:cs typeface="Arial" pitchFamily="34" charset="0"/>
              </a:rPr>
              <a:t>10</a:t>
            </a:r>
          </a:p>
          <a:p>
            <a:pPr>
              <a:lnSpc>
                <a:spcPct val="130000"/>
              </a:lnSpc>
              <a:spcBef>
                <a:spcPct val="50000"/>
              </a:spcBef>
            </a:pPr>
            <a:endParaRPr lang="en-US" sz="1200" b="1">
              <a:solidFill>
                <a:prstClr val="black"/>
              </a:solidFill>
              <a:latin typeface="Arial" pitchFamily="34" charset="0"/>
              <a:cs typeface="Arial" pitchFamily="34" charset="0"/>
            </a:endParaRPr>
          </a:p>
          <a:p>
            <a:pPr>
              <a:spcBef>
                <a:spcPct val="50000"/>
              </a:spcBef>
            </a:pPr>
            <a:r>
              <a:rPr lang="en-US" sz="1200" b="1">
                <a:solidFill>
                  <a:prstClr val="black"/>
                </a:solidFill>
                <a:latin typeface="Arial" pitchFamily="34" charset="0"/>
                <a:cs typeface="Arial" pitchFamily="34" charset="0"/>
              </a:rPr>
              <a:t> 5</a:t>
            </a:r>
          </a:p>
        </p:txBody>
      </p:sp>
      <p:sp>
        <p:nvSpPr>
          <p:cNvPr id="45099" name="Line 43"/>
          <p:cNvSpPr>
            <a:spLocks noChangeShapeType="1"/>
          </p:cNvSpPr>
          <p:nvPr/>
        </p:nvSpPr>
        <p:spPr bwMode="auto">
          <a:xfrm>
            <a:off x="1371600" y="3178181"/>
            <a:ext cx="6858000" cy="0"/>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5100" name="Text Box 44"/>
          <p:cNvSpPr txBox="1">
            <a:spLocks noChangeArrowheads="1"/>
          </p:cNvSpPr>
          <p:nvPr/>
        </p:nvSpPr>
        <p:spPr bwMode="auto">
          <a:xfrm>
            <a:off x="5943600" y="3178181"/>
            <a:ext cx="2039630" cy="575302"/>
          </a:xfrm>
          <a:prstGeom prst="rect">
            <a:avLst/>
          </a:prstGeom>
          <a:noFill/>
          <a:ln w="9525">
            <a:noFill/>
            <a:miter lim="800000"/>
            <a:headEnd/>
            <a:tailEnd/>
          </a:ln>
        </p:spPr>
        <p:txBody>
          <a:bodyPr wrap="none" lIns="82058" tIns="41029" rIns="82058" bIns="41029">
            <a:spAutoFit/>
          </a:bodyPr>
          <a:lstStyle/>
          <a:p>
            <a:r>
              <a:rPr lang="en-US" sz="1600" b="1" dirty="0">
                <a:solidFill>
                  <a:srgbClr val="008000"/>
                </a:solidFill>
                <a:latin typeface="Arial" pitchFamily="34" charset="0"/>
                <a:cs typeface="Arial" pitchFamily="34" charset="0"/>
              </a:rPr>
              <a:t>SPI = BCWP/BCWS</a:t>
            </a:r>
          </a:p>
          <a:p>
            <a:r>
              <a:rPr lang="en-US" sz="1600" b="1" dirty="0">
                <a:solidFill>
                  <a:srgbClr val="008000"/>
                </a:solidFill>
                <a:latin typeface="Arial" pitchFamily="34" charset="0"/>
                <a:cs typeface="Arial" pitchFamily="34" charset="0"/>
              </a:rPr>
              <a:t>        15 / 20 = .75</a:t>
            </a:r>
          </a:p>
        </p:txBody>
      </p:sp>
      <p:sp>
        <p:nvSpPr>
          <p:cNvPr id="45101" name="Text Box 45"/>
          <p:cNvSpPr txBox="1">
            <a:spLocks noChangeArrowheads="1"/>
          </p:cNvSpPr>
          <p:nvPr/>
        </p:nvSpPr>
        <p:spPr bwMode="auto">
          <a:xfrm>
            <a:off x="2375337" y="2912950"/>
            <a:ext cx="2050850" cy="575302"/>
          </a:xfrm>
          <a:prstGeom prst="rect">
            <a:avLst/>
          </a:prstGeom>
          <a:noFill/>
          <a:ln w="9525">
            <a:noFill/>
            <a:miter lim="800000"/>
            <a:headEnd/>
            <a:tailEnd/>
          </a:ln>
        </p:spPr>
        <p:txBody>
          <a:bodyPr wrap="none" lIns="82058" tIns="41029" rIns="82058" bIns="41029">
            <a:spAutoFit/>
          </a:bodyPr>
          <a:lstStyle/>
          <a:p>
            <a:r>
              <a:rPr lang="en-US" sz="1600" b="1" dirty="0">
                <a:solidFill>
                  <a:srgbClr val="FF0000"/>
                </a:solidFill>
                <a:latin typeface="Arial" pitchFamily="34" charset="0"/>
                <a:cs typeface="Arial" pitchFamily="34" charset="0"/>
              </a:rPr>
              <a:t>CPI = BCWP/ACWP</a:t>
            </a:r>
          </a:p>
          <a:p>
            <a:r>
              <a:rPr lang="en-US" sz="1600" b="1" dirty="0">
                <a:solidFill>
                  <a:srgbClr val="FF0000"/>
                </a:solidFill>
                <a:latin typeface="Arial" pitchFamily="34" charset="0"/>
                <a:cs typeface="Arial" pitchFamily="34" charset="0"/>
              </a:rPr>
              <a:t>       15 / 25 = .60</a:t>
            </a:r>
          </a:p>
        </p:txBody>
      </p:sp>
      <p:sp>
        <p:nvSpPr>
          <p:cNvPr id="45102" name="Line 46"/>
          <p:cNvSpPr>
            <a:spLocks noChangeShapeType="1"/>
          </p:cNvSpPr>
          <p:nvPr/>
        </p:nvSpPr>
        <p:spPr bwMode="auto">
          <a:xfrm>
            <a:off x="4800600" y="1625045"/>
            <a:ext cx="0" cy="3845859"/>
          </a:xfrm>
          <a:prstGeom prst="line">
            <a:avLst/>
          </a:prstGeom>
          <a:noFill/>
          <a:ln w="9525">
            <a:solidFill>
              <a:schemeClr val="tx1"/>
            </a:solidFill>
            <a:prstDash val="sysDot"/>
            <a:round/>
            <a:headEnd/>
            <a:tailEnd/>
          </a:ln>
        </p:spPr>
        <p:txBody>
          <a:bodyPr lIns="82058" tIns="41029" rIns="82058" bIns="41029"/>
          <a:lstStyle/>
          <a:p>
            <a:endParaRPr lang="en-US" sz="2700">
              <a:solidFill>
                <a:prstClr val="black"/>
              </a:solidFill>
              <a:latin typeface="Arial" pitchFamily="34" charset="0"/>
              <a:cs typeface="Arial" pitchFamily="34" charset="0"/>
            </a:endParaRPr>
          </a:p>
        </p:txBody>
      </p:sp>
      <p:sp>
        <p:nvSpPr>
          <p:cNvPr id="48" name="Text Box 39"/>
          <p:cNvSpPr txBox="1">
            <a:spLocks noChangeArrowheads="1"/>
          </p:cNvSpPr>
          <p:nvPr/>
        </p:nvSpPr>
        <p:spPr bwMode="auto">
          <a:xfrm>
            <a:off x="685800" y="5840700"/>
            <a:ext cx="8458200" cy="636857"/>
          </a:xfrm>
          <a:prstGeom prst="rect">
            <a:avLst/>
          </a:prstGeom>
          <a:noFill/>
          <a:ln w="9525">
            <a:noFill/>
            <a:miter lim="800000"/>
            <a:headEnd/>
            <a:tailEnd/>
          </a:ln>
        </p:spPr>
        <p:txBody>
          <a:bodyPr lIns="82058" tIns="41029" rIns="82058" bIns="41029">
            <a:spAutoFit/>
          </a:bodyPr>
          <a:lstStyle/>
          <a:p>
            <a:pPr>
              <a:spcBef>
                <a:spcPct val="50000"/>
              </a:spcBef>
            </a:pPr>
            <a:r>
              <a:rPr lang="en-US" sz="2000" b="1" dirty="0">
                <a:solidFill>
                  <a:prstClr val="black"/>
                </a:solidFill>
                <a:latin typeface="Arial" pitchFamily="34" charset="0"/>
                <a:cs typeface="Arial" pitchFamily="34" charset="0"/>
              </a:rPr>
              <a:t>     Requirement     Design       Code    Test    System            User               </a:t>
            </a:r>
          </a:p>
          <a:p>
            <a:pPr>
              <a:lnSpc>
                <a:spcPct val="30000"/>
              </a:lnSpc>
              <a:spcBef>
                <a:spcPct val="50000"/>
              </a:spcBef>
            </a:pPr>
            <a:r>
              <a:rPr lang="en-US" sz="2000" b="1" dirty="0">
                <a:solidFill>
                  <a:prstClr val="black"/>
                </a:solidFill>
                <a:latin typeface="Arial" pitchFamily="34" charset="0"/>
                <a:cs typeface="Arial" pitchFamily="34" charset="0"/>
              </a:rPr>
              <a:t>       Analysis                                                    Implement    Acceptance                           </a:t>
            </a:r>
          </a:p>
        </p:txBody>
      </p:sp>
      <p:sp>
        <p:nvSpPr>
          <p:cNvPr id="49" name="Text Box 12"/>
          <p:cNvSpPr txBox="1">
            <a:spLocks noChangeArrowheads="1"/>
          </p:cNvSpPr>
          <p:nvPr/>
        </p:nvSpPr>
        <p:spPr bwMode="auto">
          <a:xfrm rot="-5390223">
            <a:off x="-1697131" y="3451058"/>
            <a:ext cx="4289612" cy="914935"/>
          </a:xfrm>
          <a:prstGeom prst="rect">
            <a:avLst/>
          </a:prstGeom>
          <a:noFill/>
          <a:ln w="9525">
            <a:noFill/>
            <a:miter lim="800000"/>
            <a:headEnd/>
            <a:tailEnd/>
          </a:ln>
        </p:spPr>
        <p:txBody>
          <a:bodyPr lIns="82058" tIns="41029" rIns="82058" bIns="41029">
            <a:spAutoFit/>
          </a:bodyPr>
          <a:lstStyle/>
          <a:p>
            <a:pPr>
              <a:spcBef>
                <a:spcPct val="50000"/>
              </a:spcBef>
            </a:pPr>
            <a:r>
              <a:rPr lang="en-US" sz="2700" b="1" dirty="0">
                <a:solidFill>
                  <a:prstClr val="black"/>
                </a:solidFill>
                <a:latin typeface="Arial" pitchFamily="34" charset="0"/>
                <a:cs typeface="Arial" pitchFamily="34" charset="0"/>
              </a:rPr>
              <a:t>Cumulative Spending (in $ K)</a:t>
            </a:r>
          </a:p>
        </p:txBody>
      </p:sp>
      <p:sp>
        <p:nvSpPr>
          <p:cNvPr id="47" name="TextBox 46"/>
          <p:cNvSpPr txBox="1"/>
          <p:nvPr/>
        </p:nvSpPr>
        <p:spPr>
          <a:xfrm>
            <a:off x="228600" y="6477000"/>
            <a:ext cx="8127931" cy="461665"/>
          </a:xfrm>
          <a:prstGeom prst="rect">
            <a:avLst/>
          </a:prstGeom>
          <a:noFill/>
        </p:spPr>
        <p:txBody>
          <a:bodyPr wrap="none" rtlCol="0">
            <a:spAutoFit/>
          </a:bodyPr>
          <a:lstStyle/>
          <a:p>
            <a:r>
              <a:rPr lang="en-US" sz="1200" dirty="0"/>
              <a:t>BCWS: Budgeted Cost of Work Scheduled	BCWP: Budgeted Cost of Work Performed	ACWP: Actual Cost of Work Performed</a:t>
            </a:r>
          </a:p>
          <a:p>
            <a:r>
              <a:rPr lang="en-US" sz="1200" dirty="0"/>
              <a:t>CPI: Cost Performance Index		SPI: Schedule Performance Index</a:t>
            </a:r>
          </a:p>
        </p:txBody>
      </p:sp>
    </p:spTree>
    <p:extLst>
      <p:ext uri="{BB962C8B-B14F-4D97-AF65-F5344CB8AC3E}">
        <p14:creationId xmlns:p14="http://schemas.microsoft.com/office/powerpoint/2010/main" val="237170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067"/>
                                        </p:tgtEl>
                                        <p:attrNameLst>
                                          <p:attrName>style.visibility</p:attrName>
                                        </p:attrNameLst>
                                      </p:cBhvr>
                                      <p:to>
                                        <p:strVal val="visible"/>
                                      </p:to>
                                    </p:set>
                                    <p:animEffect transition="in" filter="fade">
                                      <p:cBhvr>
                                        <p:cTn id="7" dur="1000"/>
                                        <p:tgtEl>
                                          <p:spTgt spid="45067"/>
                                        </p:tgtEl>
                                      </p:cBhvr>
                                    </p:animEffect>
                                    <p:anim calcmode="lin" valueType="num">
                                      <p:cBhvr>
                                        <p:cTn id="8" dur="1000" fill="hold"/>
                                        <p:tgtEl>
                                          <p:spTgt spid="45067"/>
                                        </p:tgtEl>
                                        <p:attrNameLst>
                                          <p:attrName>ppt_x</p:attrName>
                                        </p:attrNameLst>
                                      </p:cBhvr>
                                      <p:tavLst>
                                        <p:tav tm="0">
                                          <p:val>
                                            <p:strVal val="#ppt_x"/>
                                          </p:val>
                                        </p:tav>
                                        <p:tav tm="100000">
                                          <p:val>
                                            <p:strVal val="#ppt_x"/>
                                          </p:val>
                                        </p:tav>
                                      </p:tavLst>
                                    </p:anim>
                                    <p:anim calcmode="lin" valueType="num">
                                      <p:cBhvr>
                                        <p:cTn id="9" dur="1000" fill="hold"/>
                                        <p:tgtEl>
                                          <p:spTgt spid="4506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5061"/>
                                        </p:tgtEl>
                                        <p:attrNameLst>
                                          <p:attrName>style.visibility</p:attrName>
                                        </p:attrNameLst>
                                      </p:cBhvr>
                                      <p:to>
                                        <p:strVal val="visible"/>
                                      </p:to>
                                    </p:set>
                                    <p:animEffect transition="in" filter="fade">
                                      <p:cBhvr>
                                        <p:cTn id="12" dur="1000"/>
                                        <p:tgtEl>
                                          <p:spTgt spid="45061"/>
                                        </p:tgtEl>
                                      </p:cBhvr>
                                    </p:animEffect>
                                    <p:anim calcmode="lin" valueType="num">
                                      <p:cBhvr>
                                        <p:cTn id="13" dur="1000" fill="hold"/>
                                        <p:tgtEl>
                                          <p:spTgt spid="45061"/>
                                        </p:tgtEl>
                                        <p:attrNameLst>
                                          <p:attrName>ppt_x</p:attrName>
                                        </p:attrNameLst>
                                      </p:cBhvr>
                                      <p:tavLst>
                                        <p:tav tm="0">
                                          <p:val>
                                            <p:strVal val="#ppt_x"/>
                                          </p:val>
                                        </p:tav>
                                        <p:tav tm="100000">
                                          <p:val>
                                            <p:strVal val="#ppt_x"/>
                                          </p:val>
                                        </p:tav>
                                      </p:tavLst>
                                    </p:anim>
                                    <p:anim calcmode="lin" valueType="num">
                                      <p:cBhvr>
                                        <p:cTn id="14" dur="1000" fill="hold"/>
                                        <p:tgtEl>
                                          <p:spTgt spid="450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5070"/>
                                        </p:tgtEl>
                                        <p:attrNameLst>
                                          <p:attrName>style.visibility</p:attrName>
                                        </p:attrNameLst>
                                      </p:cBhvr>
                                      <p:to>
                                        <p:strVal val="visible"/>
                                      </p:to>
                                    </p:set>
                                    <p:animEffect transition="in" filter="fade">
                                      <p:cBhvr>
                                        <p:cTn id="19" dur="1000"/>
                                        <p:tgtEl>
                                          <p:spTgt spid="45070"/>
                                        </p:tgtEl>
                                      </p:cBhvr>
                                    </p:animEffect>
                                    <p:anim calcmode="lin" valueType="num">
                                      <p:cBhvr>
                                        <p:cTn id="20" dur="1000" fill="hold"/>
                                        <p:tgtEl>
                                          <p:spTgt spid="45070"/>
                                        </p:tgtEl>
                                        <p:attrNameLst>
                                          <p:attrName>ppt_x</p:attrName>
                                        </p:attrNameLst>
                                      </p:cBhvr>
                                      <p:tavLst>
                                        <p:tav tm="0">
                                          <p:val>
                                            <p:strVal val="#ppt_x"/>
                                          </p:val>
                                        </p:tav>
                                        <p:tav tm="100000">
                                          <p:val>
                                            <p:strVal val="#ppt_x"/>
                                          </p:val>
                                        </p:tav>
                                      </p:tavLst>
                                    </p:anim>
                                    <p:anim calcmode="lin" valueType="num">
                                      <p:cBhvr>
                                        <p:cTn id="21" dur="1000" fill="hold"/>
                                        <p:tgtEl>
                                          <p:spTgt spid="4507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5063"/>
                                        </p:tgtEl>
                                        <p:attrNameLst>
                                          <p:attrName>style.visibility</p:attrName>
                                        </p:attrNameLst>
                                      </p:cBhvr>
                                      <p:to>
                                        <p:strVal val="visible"/>
                                      </p:to>
                                    </p:set>
                                    <p:animEffect transition="in" filter="fade">
                                      <p:cBhvr>
                                        <p:cTn id="24" dur="1000"/>
                                        <p:tgtEl>
                                          <p:spTgt spid="45063"/>
                                        </p:tgtEl>
                                      </p:cBhvr>
                                    </p:animEffect>
                                    <p:anim calcmode="lin" valueType="num">
                                      <p:cBhvr>
                                        <p:cTn id="25" dur="1000" fill="hold"/>
                                        <p:tgtEl>
                                          <p:spTgt spid="45063"/>
                                        </p:tgtEl>
                                        <p:attrNameLst>
                                          <p:attrName>ppt_x</p:attrName>
                                        </p:attrNameLst>
                                      </p:cBhvr>
                                      <p:tavLst>
                                        <p:tav tm="0">
                                          <p:val>
                                            <p:strVal val="#ppt_x"/>
                                          </p:val>
                                        </p:tav>
                                        <p:tav tm="100000">
                                          <p:val>
                                            <p:strVal val="#ppt_x"/>
                                          </p:val>
                                        </p:tav>
                                      </p:tavLst>
                                    </p:anim>
                                    <p:anim calcmode="lin" valueType="num">
                                      <p:cBhvr>
                                        <p:cTn id="26" dur="1000" fill="hold"/>
                                        <p:tgtEl>
                                          <p:spTgt spid="4506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5069"/>
                                        </p:tgtEl>
                                        <p:attrNameLst>
                                          <p:attrName>style.visibility</p:attrName>
                                        </p:attrNameLst>
                                      </p:cBhvr>
                                      <p:to>
                                        <p:strVal val="visible"/>
                                      </p:to>
                                    </p:set>
                                    <p:animEffect transition="in" filter="fade">
                                      <p:cBhvr>
                                        <p:cTn id="31" dur="1000"/>
                                        <p:tgtEl>
                                          <p:spTgt spid="45069"/>
                                        </p:tgtEl>
                                      </p:cBhvr>
                                    </p:animEffect>
                                    <p:anim calcmode="lin" valueType="num">
                                      <p:cBhvr>
                                        <p:cTn id="32" dur="1000" fill="hold"/>
                                        <p:tgtEl>
                                          <p:spTgt spid="45069"/>
                                        </p:tgtEl>
                                        <p:attrNameLst>
                                          <p:attrName>ppt_x</p:attrName>
                                        </p:attrNameLst>
                                      </p:cBhvr>
                                      <p:tavLst>
                                        <p:tav tm="0">
                                          <p:val>
                                            <p:strVal val="#ppt_x"/>
                                          </p:val>
                                        </p:tav>
                                        <p:tav tm="100000">
                                          <p:val>
                                            <p:strVal val="#ppt_x"/>
                                          </p:val>
                                        </p:tav>
                                      </p:tavLst>
                                    </p:anim>
                                    <p:anim calcmode="lin" valueType="num">
                                      <p:cBhvr>
                                        <p:cTn id="33" dur="1000" fill="hold"/>
                                        <p:tgtEl>
                                          <p:spTgt spid="4506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5062"/>
                                        </p:tgtEl>
                                        <p:attrNameLst>
                                          <p:attrName>style.visibility</p:attrName>
                                        </p:attrNameLst>
                                      </p:cBhvr>
                                      <p:to>
                                        <p:strVal val="visible"/>
                                      </p:to>
                                    </p:set>
                                    <p:animEffect transition="in" filter="fade">
                                      <p:cBhvr>
                                        <p:cTn id="36" dur="1000"/>
                                        <p:tgtEl>
                                          <p:spTgt spid="45062"/>
                                        </p:tgtEl>
                                      </p:cBhvr>
                                    </p:animEffect>
                                    <p:anim calcmode="lin" valueType="num">
                                      <p:cBhvr>
                                        <p:cTn id="37" dur="1000" fill="hold"/>
                                        <p:tgtEl>
                                          <p:spTgt spid="45062"/>
                                        </p:tgtEl>
                                        <p:attrNameLst>
                                          <p:attrName>ppt_x</p:attrName>
                                        </p:attrNameLst>
                                      </p:cBhvr>
                                      <p:tavLst>
                                        <p:tav tm="0">
                                          <p:val>
                                            <p:strVal val="#ppt_x"/>
                                          </p:val>
                                        </p:tav>
                                        <p:tav tm="100000">
                                          <p:val>
                                            <p:strVal val="#ppt_x"/>
                                          </p:val>
                                        </p:tav>
                                      </p:tavLst>
                                    </p:anim>
                                    <p:anim calcmode="lin" valueType="num">
                                      <p:cBhvr>
                                        <p:cTn id="38" dur="1000" fill="hold"/>
                                        <p:tgtEl>
                                          <p:spTgt spid="4506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5071"/>
                                        </p:tgtEl>
                                        <p:attrNameLst>
                                          <p:attrName>style.visibility</p:attrName>
                                        </p:attrNameLst>
                                      </p:cBhvr>
                                      <p:to>
                                        <p:strVal val="visible"/>
                                      </p:to>
                                    </p:set>
                                    <p:animEffect transition="in" filter="fade">
                                      <p:cBhvr>
                                        <p:cTn id="43" dur="1000"/>
                                        <p:tgtEl>
                                          <p:spTgt spid="45071"/>
                                        </p:tgtEl>
                                      </p:cBhvr>
                                    </p:animEffect>
                                    <p:anim calcmode="lin" valueType="num">
                                      <p:cBhvr>
                                        <p:cTn id="44" dur="1000" fill="hold"/>
                                        <p:tgtEl>
                                          <p:spTgt spid="45071"/>
                                        </p:tgtEl>
                                        <p:attrNameLst>
                                          <p:attrName>ppt_x</p:attrName>
                                        </p:attrNameLst>
                                      </p:cBhvr>
                                      <p:tavLst>
                                        <p:tav tm="0">
                                          <p:val>
                                            <p:strVal val="#ppt_x"/>
                                          </p:val>
                                        </p:tav>
                                        <p:tav tm="100000">
                                          <p:val>
                                            <p:strVal val="#ppt_x"/>
                                          </p:val>
                                        </p:tav>
                                      </p:tavLst>
                                    </p:anim>
                                    <p:anim calcmode="lin" valueType="num">
                                      <p:cBhvr>
                                        <p:cTn id="45" dur="1000" fill="hold"/>
                                        <p:tgtEl>
                                          <p:spTgt spid="4507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5100"/>
                                        </p:tgtEl>
                                        <p:attrNameLst>
                                          <p:attrName>style.visibility</p:attrName>
                                        </p:attrNameLst>
                                      </p:cBhvr>
                                      <p:to>
                                        <p:strVal val="visible"/>
                                      </p:to>
                                    </p:set>
                                    <p:animEffect transition="in" filter="fade">
                                      <p:cBhvr>
                                        <p:cTn id="48" dur="1000"/>
                                        <p:tgtEl>
                                          <p:spTgt spid="45100"/>
                                        </p:tgtEl>
                                      </p:cBhvr>
                                    </p:animEffect>
                                    <p:anim calcmode="lin" valueType="num">
                                      <p:cBhvr>
                                        <p:cTn id="49" dur="1000" fill="hold"/>
                                        <p:tgtEl>
                                          <p:spTgt spid="45100"/>
                                        </p:tgtEl>
                                        <p:attrNameLst>
                                          <p:attrName>ppt_x</p:attrName>
                                        </p:attrNameLst>
                                      </p:cBhvr>
                                      <p:tavLst>
                                        <p:tav tm="0">
                                          <p:val>
                                            <p:strVal val="#ppt_x"/>
                                          </p:val>
                                        </p:tav>
                                        <p:tav tm="100000">
                                          <p:val>
                                            <p:strVal val="#ppt_x"/>
                                          </p:val>
                                        </p:tav>
                                      </p:tavLst>
                                    </p:anim>
                                    <p:anim calcmode="lin" valueType="num">
                                      <p:cBhvr>
                                        <p:cTn id="50" dur="1000" fill="hold"/>
                                        <p:tgtEl>
                                          <p:spTgt spid="4510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5072"/>
                                        </p:tgtEl>
                                        <p:attrNameLst>
                                          <p:attrName>style.visibility</p:attrName>
                                        </p:attrNameLst>
                                      </p:cBhvr>
                                      <p:to>
                                        <p:strVal val="visible"/>
                                      </p:to>
                                    </p:set>
                                    <p:animEffect transition="in" filter="fade">
                                      <p:cBhvr>
                                        <p:cTn id="55" dur="1000"/>
                                        <p:tgtEl>
                                          <p:spTgt spid="45072"/>
                                        </p:tgtEl>
                                      </p:cBhvr>
                                    </p:animEffect>
                                    <p:anim calcmode="lin" valueType="num">
                                      <p:cBhvr>
                                        <p:cTn id="56" dur="1000" fill="hold"/>
                                        <p:tgtEl>
                                          <p:spTgt spid="45072"/>
                                        </p:tgtEl>
                                        <p:attrNameLst>
                                          <p:attrName>ppt_x</p:attrName>
                                        </p:attrNameLst>
                                      </p:cBhvr>
                                      <p:tavLst>
                                        <p:tav tm="0">
                                          <p:val>
                                            <p:strVal val="#ppt_x"/>
                                          </p:val>
                                        </p:tav>
                                        <p:tav tm="100000">
                                          <p:val>
                                            <p:strVal val="#ppt_x"/>
                                          </p:val>
                                        </p:tav>
                                      </p:tavLst>
                                    </p:anim>
                                    <p:anim calcmode="lin" valueType="num">
                                      <p:cBhvr>
                                        <p:cTn id="57" dur="1000" fill="hold"/>
                                        <p:tgtEl>
                                          <p:spTgt spid="4507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101"/>
                                        </p:tgtEl>
                                        <p:attrNameLst>
                                          <p:attrName>style.visibility</p:attrName>
                                        </p:attrNameLst>
                                      </p:cBhvr>
                                      <p:to>
                                        <p:strVal val="visible"/>
                                      </p:to>
                                    </p:set>
                                    <p:animEffect transition="in" filter="fade">
                                      <p:cBhvr>
                                        <p:cTn id="60" dur="1000"/>
                                        <p:tgtEl>
                                          <p:spTgt spid="45101"/>
                                        </p:tgtEl>
                                      </p:cBhvr>
                                    </p:animEffect>
                                    <p:anim calcmode="lin" valueType="num">
                                      <p:cBhvr>
                                        <p:cTn id="61" dur="1000" fill="hold"/>
                                        <p:tgtEl>
                                          <p:spTgt spid="45101"/>
                                        </p:tgtEl>
                                        <p:attrNameLst>
                                          <p:attrName>ppt_x</p:attrName>
                                        </p:attrNameLst>
                                      </p:cBhvr>
                                      <p:tavLst>
                                        <p:tav tm="0">
                                          <p:val>
                                            <p:strVal val="#ppt_x"/>
                                          </p:val>
                                        </p:tav>
                                        <p:tav tm="100000">
                                          <p:val>
                                            <p:strVal val="#ppt_x"/>
                                          </p:val>
                                        </p:tav>
                                      </p:tavLst>
                                    </p:anim>
                                    <p:anim calcmode="lin" valueType="num">
                                      <p:cBhvr>
                                        <p:cTn id="62" dur="1000" fill="hold"/>
                                        <p:tgtEl>
                                          <p:spTgt spid="45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nimBg="1"/>
      <p:bldP spid="45062" grpId="0" animBg="1"/>
      <p:bldP spid="45063" grpId="0" animBg="1"/>
      <p:bldP spid="45067" grpId="0"/>
      <p:bldP spid="45069" grpId="0"/>
      <p:bldP spid="45070" grpId="0"/>
      <p:bldP spid="45071" grpId="0" animBg="1"/>
      <p:bldP spid="45072" grpId="0" animBg="1"/>
      <p:bldP spid="45100" grpId="0"/>
      <p:bldP spid="451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567543" y="304800"/>
            <a:ext cx="7543800" cy="1143000"/>
          </a:xfrm>
        </p:spPr>
        <p:txBody>
          <a:bodyPr/>
          <a:lstStyle/>
          <a:p>
            <a:pPr>
              <a:lnSpc>
                <a:spcPct val="90000"/>
              </a:lnSpc>
            </a:pPr>
            <a:r>
              <a:rPr lang="en-US" sz="3600" b="1" i="1" dirty="0">
                <a:cs typeface="Arial" pitchFamily="34" charset="0"/>
              </a:rPr>
              <a:t>Program Management</a:t>
            </a:r>
            <a:br>
              <a:rPr lang="en-US" sz="3600" b="1" i="1" dirty="0">
                <a:cs typeface="Arial" pitchFamily="34" charset="0"/>
              </a:rPr>
            </a:br>
            <a:r>
              <a:rPr lang="en-US" sz="3600" b="1" i="1" dirty="0">
                <a:cs typeface="Arial" pitchFamily="34" charset="0"/>
              </a:rPr>
              <a:t> Course Design</a:t>
            </a:r>
          </a:p>
        </p:txBody>
      </p:sp>
      <p:sp>
        <p:nvSpPr>
          <p:cNvPr id="3" name="Content Placeholder 2"/>
          <p:cNvSpPr>
            <a:spLocks noGrp="1"/>
          </p:cNvSpPr>
          <p:nvPr>
            <p:ph sz="quarter" idx="13"/>
          </p:nvPr>
        </p:nvSpPr>
        <p:spPr>
          <a:xfrm>
            <a:off x="838200" y="2809472"/>
            <a:ext cx="7315200" cy="3474720"/>
          </a:xfrm>
        </p:spPr>
        <p:txBody>
          <a:bodyPr>
            <a:normAutofit fontScale="77500" lnSpcReduction="20000"/>
          </a:bodyPr>
          <a:lstStyle/>
          <a:p>
            <a:pPr marL="457200" lvl="1" indent="-457200">
              <a:spcBef>
                <a:spcPts val="0"/>
              </a:spcBef>
              <a:spcAft>
                <a:spcPts val="600"/>
              </a:spcAft>
              <a:buFont typeface="Arial" panose="020B0604020202020204" pitchFamily="34" charset="0"/>
              <a:buChar char="*"/>
            </a:pPr>
            <a:r>
              <a:rPr lang="en-US" b="1" dirty="0">
                <a:effectLst>
                  <a:outerShdw blurRad="38100" dist="38100" dir="2700000" algn="tl">
                    <a:srgbClr val="000000">
                      <a:alpha val="43137"/>
                    </a:srgbClr>
                  </a:outerShdw>
                </a:effectLst>
              </a:rPr>
              <a:t>Program Management</a:t>
            </a:r>
          </a:p>
          <a:p>
            <a:pPr marL="857250" lvl="2" indent="-457200">
              <a:lnSpc>
                <a:spcPct val="90000"/>
              </a:lnSpc>
              <a:spcBef>
                <a:spcPts val="0"/>
              </a:spcBef>
              <a:spcAft>
                <a:spcPts val="600"/>
              </a:spcAft>
            </a:pPr>
            <a:r>
              <a:rPr lang="en-US" b="1" dirty="0">
                <a:effectLst/>
              </a:rPr>
              <a:t>Triple Constraint</a:t>
            </a:r>
          </a:p>
          <a:p>
            <a:pPr marL="857250" lvl="2" indent="-457200">
              <a:lnSpc>
                <a:spcPct val="90000"/>
              </a:lnSpc>
              <a:spcBef>
                <a:spcPts val="0"/>
              </a:spcBef>
              <a:spcAft>
                <a:spcPts val="600"/>
              </a:spcAft>
            </a:pPr>
            <a:r>
              <a:rPr lang="en-US" b="1" dirty="0">
                <a:effectLst/>
              </a:rPr>
              <a:t>Risk Management</a:t>
            </a:r>
          </a:p>
          <a:p>
            <a:pPr marL="857250" lvl="2" indent="-457200">
              <a:lnSpc>
                <a:spcPct val="90000"/>
              </a:lnSpc>
              <a:spcBef>
                <a:spcPts val="0"/>
              </a:spcBef>
              <a:spcAft>
                <a:spcPts val="600"/>
              </a:spcAft>
            </a:pPr>
            <a:r>
              <a:rPr lang="en-US" b="1" dirty="0">
                <a:effectLst/>
              </a:rPr>
              <a:t>Program Phasing</a:t>
            </a:r>
            <a:endParaRPr lang="en-US" sz="2400" b="1" dirty="0">
              <a:effectLst/>
            </a:endParaRPr>
          </a:p>
          <a:p>
            <a:pPr marL="457200" lvl="1" indent="-457200">
              <a:spcBef>
                <a:spcPts val="0"/>
              </a:spcBef>
              <a:spcAft>
                <a:spcPts val="600"/>
              </a:spcAft>
              <a:buFont typeface="Arial" panose="020B0604020202020204" pitchFamily="34" charset="0"/>
              <a:buChar char="*"/>
            </a:pPr>
            <a:r>
              <a:rPr lang="en-US" b="1" dirty="0">
                <a:effectLst>
                  <a:outerShdw blurRad="38100" dist="38100" dir="2700000" algn="tl">
                    <a:srgbClr val="000000">
                      <a:alpha val="43137"/>
                    </a:srgbClr>
                  </a:outerShdw>
                </a:effectLst>
              </a:rPr>
              <a:t>Functional Disciplines</a:t>
            </a:r>
          </a:p>
          <a:p>
            <a:pPr marL="857250" lvl="2" indent="-457200">
              <a:lnSpc>
                <a:spcPct val="90000"/>
              </a:lnSpc>
              <a:spcBef>
                <a:spcPts val="0"/>
              </a:spcBef>
              <a:spcAft>
                <a:spcPts val="600"/>
              </a:spcAft>
            </a:pPr>
            <a:r>
              <a:rPr lang="en-US" b="1" dirty="0">
                <a:effectLst/>
              </a:rPr>
              <a:t>Financial Management</a:t>
            </a:r>
          </a:p>
          <a:p>
            <a:pPr marL="857250" lvl="2" indent="-457200">
              <a:lnSpc>
                <a:spcPct val="90000"/>
              </a:lnSpc>
              <a:spcBef>
                <a:spcPts val="0"/>
              </a:spcBef>
              <a:spcAft>
                <a:spcPts val="600"/>
              </a:spcAft>
            </a:pPr>
            <a:r>
              <a:rPr lang="en-US" b="1" dirty="0">
                <a:effectLst/>
              </a:rPr>
              <a:t>Engineering Management</a:t>
            </a:r>
          </a:p>
          <a:p>
            <a:pPr marL="857250" lvl="2" indent="-457200">
              <a:lnSpc>
                <a:spcPct val="90000"/>
              </a:lnSpc>
              <a:spcBef>
                <a:spcPts val="0"/>
              </a:spcBef>
              <a:spcAft>
                <a:spcPts val="600"/>
              </a:spcAft>
            </a:pPr>
            <a:r>
              <a:rPr lang="en-US" b="1" dirty="0">
                <a:effectLst/>
              </a:rPr>
              <a:t>Acquisition Logistics</a:t>
            </a:r>
          </a:p>
          <a:p>
            <a:pPr marL="857250" lvl="2" indent="-457200">
              <a:lnSpc>
                <a:spcPct val="90000"/>
              </a:lnSpc>
              <a:spcBef>
                <a:spcPts val="0"/>
              </a:spcBef>
              <a:spcAft>
                <a:spcPts val="600"/>
              </a:spcAft>
            </a:pPr>
            <a:r>
              <a:rPr lang="en-US" b="1" dirty="0">
                <a:effectLst/>
              </a:rPr>
              <a:t>Contracting</a:t>
            </a:r>
          </a:p>
          <a:p>
            <a:pPr marL="457200" lvl="1" indent="-457200">
              <a:spcBef>
                <a:spcPts val="0"/>
              </a:spcBef>
              <a:spcAft>
                <a:spcPts val="600"/>
              </a:spcAft>
              <a:buFont typeface="Arial" panose="020B0604020202020204" pitchFamily="34" charset="0"/>
              <a:buChar char="*"/>
            </a:pPr>
            <a:r>
              <a:rPr lang="en-US" b="1" dirty="0">
                <a:effectLst>
                  <a:outerShdw blurRad="38100" dist="38100" dir="2700000" algn="tl">
                    <a:srgbClr val="000000">
                      <a:alpha val="43137"/>
                    </a:srgbClr>
                  </a:outerShdw>
                </a:effectLst>
              </a:rPr>
              <a:t>Industry’s Role</a:t>
            </a:r>
          </a:p>
          <a:p>
            <a:pPr marL="457200" lvl="1" indent="-457200">
              <a:spcBef>
                <a:spcPts val="0"/>
              </a:spcBef>
              <a:spcAft>
                <a:spcPts val="600"/>
              </a:spcAft>
              <a:buFont typeface="Arial" panose="020B0604020202020204" pitchFamily="34" charset="0"/>
              <a:buChar char="*"/>
            </a:pPr>
            <a:r>
              <a:rPr lang="en-US" b="1" dirty="0">
                <a:effectLst>
                  <a:outerShdw blurRad="38100" dist="38100" dir="2700000" algn="tl">
                    <a:srgbClr val="000000">
                      <a:alpha val="43137"/>
                    </a:srgbClr>
                  </a:outerShdw>
                </a:effectLst>
              </a:rPr>
              <a:t>Technical Reviews</a:t>
            </a:r>
          </a:p>
          <a:p>
            <a:pPr marL="457200" lvl="1" indent="-457200">
              <a:spcBef>
                <a:spcPts val="0"/>
              </a:spcBef>
              <a:spcAft>
                <a:spcPts val="600"/>
              </a:spcAft>
              <a:buFont typeface="Arial" panose="020B0604020202020204" pitchFamily="34" charset="0"/>
              <a:buChar char="*"/>
            </a:pPr>
            <a:r>
              <a:rPr lang="en-US" b="1" dirty="0">
                <a:solidFill>
                  <a:schemeClr val="bg1">
                    <a:lumMod val="75000"/>
                  </a:schemeClr>
                </a:solidFill>
                <a:effectLst>
                  <a:outerShdw blurRad="38100" dist="38100" dir="2700000" algn="tl">
                    <a:srgbClr val="000000">
                      <a:alpha val="43137"/>
                    </a:srgbClr>
                  </a:outerShdw>
                </a:effectLst>
              </a:rPr>
              <a:t>Source Selection*</a:t>
            </a:r>
          </a:p>
        </p:txBody>
      </p:sp>
      <p:sp>
        <p:nvSpPr>
          <p:cNvPr id="7" name="Rectangle 6"/>
          <p:cNvSpPr/>
          <p:nvPr/>
        </p:nvSpPr>
        <p:spPr>
          <a:xfrm>
            <a:off x="838200" y="1676400"/>
            <a:ext cx="7772400" cy="1089529"/>
          </a:xfrm>
          <a:prstGeom prst="rect">
            <a:avLst/>
          </a:prstGeom>
        </p:spPr>
        <p:txBody>
          <a:bodyPr wrap="square">
            <a:spAutoFit/>
          </a:bodyPr>
          <a:lstStyle/>
          <a:p>
            <a:pPr>
              <a:lnSpc>
                <a:spcPct val="90000"/>
              </a:lnSpc>
              <a:spcAft>
                <a:spcPts val="600"/>
              </a:spcAft>
            </a:pPr>
            <a:r>
              <a:rPr lang="en-US" sz="3600" b="1" dirty="0">
                <a:effectLst>
                  <a:outerShdw blurRad="38100" dist="38100" dir="2700000" algn="tl">
                    <a:srgbClr val="000000">
                      <a:alpha val="43137"/>
                    </a:srgbClr>
                  </a:outerShdw>
                </a:effectLst>
              </a:rPr>
              <a:t>The curriculum is divided into modules that emphasize:</a:t>
            </a:r>
          </a:p>
        </p:txBody>
      </p:sp>
      <p:pic>
        <p:nvPicPr>
          <p:cNvPr id="2050" name="Picture 2" descr="http://httpd-garage.sourceforge.net/httpd-modu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882" y="4114800"/>
            <a:ext cx="2842372" cy="2543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6289" y="6473309"/>
            <a:ext cx="9165266" cy="276999"/>
          </a:xfrm>
          <a:prstGeom prst="rect">
            <a:avLst/>
          </a:prstGeom>
          <a:noFill/>
        </p:spPr>
        <p:txBody>
          <a:bodyPr wrap="none" rtlCol="0">
            <a:spAutoFit/>
          </a:bodyPr>
          <a:lstStyle/>
          <a:p>
            <a:r>
              <a:rPr lang="en-US" sz="1200" dirty="0"/>
              <a:t>* Summarized but not addressed in detail, Space and Missile Systems Center University (SMCU) has a separate course for “Technical Evaluations”</a:t>
            </a:r>
          </a:p>
        </p:txBody>
      </p:sp>
    </p:spTree>
    <p:extLst>
      <p:ext uri="{BB962C8B-B14F-4D97-AF65-F5344CB8AC3E}">
        <p14:creationId xmlns:p14="http://schemas.microsoft.com/office/powerpoint/2010/main" val="27162575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ChangeArrowheads="1"/>
          </p:cNvSpPr>
          <p:nvPr/>
        </p:nvSpPr>
        <p:spPr bwMode="auto">
          <a:xfrm>
            <a:off x="609601" y="1506071"/>
            <a:ext cx="7065963" cy="388284"/>
          </a:xfrm>
          <a:prstGeom prst="rect">
            <a:avLst/>
          </a:prstGeom>
          <a:solidFill>
            <a:srgbClr val="CCECFF"/>
          </a:solidFill>
          <a:ln w="12700">
            <a:solidFill>
              <a:schemeClr val="tx1"/>
            </a:solidFill>
            <a:miter lim="800000"/>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71" name="Rectangle 3"/>
          <p:cNvSpPr>
            <a:spLocks noChangeArrowheads="1"/>
          </p:cNvSpPr>
          <p:nvPr/>
        </p:nvSpPr>
        <p:spPr bwMode="auto">
          <a:xfrm>
            <a:off x="603251" y="1506071"/>
            <a:ext cx="7100888" cy="362447"/>
          </a:xfrm>
          <a:prstGeom prst="rect">
            <a:avLst/>
          </a:prstGeom>
          <a:noFill/>
          <a:ln w="12700">
            <a:noFill/>
            <a:miter lim="800000"/>
            <a:headEnd/>
            <a:tailEnd/>
          </a:ln>
          <a:effectLst/>
        </p:spPr>
        <p:txBody>
          <a:bodyPr lIns="84623" tIns="42311" rIns="84623" bIns="42311">
            <a:spAutoFit/>
          </a:bodyPr>
          <a:lstStyle/>
          <a:p>
            <a:pPr algn="ctr" defTabSz="399607"/>
            <a:r>
              <a:rPr lang="en-US" b="1">
                <a:solidFill>
                  <a:prstClr val="black"/>
                </a:solidFill>
                <a:latin typeface="Arial" pitchFamily="34" charset="0"/>
                <a:cs typeface="Arial" pitchFamily="34" charset="0"/>
              </a:rPr>
              <a:t>Management Reserve</a:t>
            </a:r>
          </a:p>
        </p:txBody>
      </p:sp>
      <p:sp>
        <p:nvSpPr>
          <p:cNvPr id="442372" name="Rectangle 4"/>
          <p:cNvSpPr>
            <a:spLocks noChangeArrowheads="1"/>
          </p:cNvSpPr>
          <p:nvPr/>
        </p:nvSpPr>
        <p:spPr bwMode="auto">
          <a:xfrm>
            <a:off x="1090613" y="4868116"/>
            <a:ext cx="1228881" cy="500947"/>
          </a:xfrm>
          <a:prstGeom prst="rect">
            <a:avLst/>
          </a:prstGeom>
          <a:noFill/>
          <a:ln w="12700">
            <a:noFill/>
            <a:miter lim="800000"/>
            <a:headEnd/>
            <a:tailEnd/>
          </a:ln>
          <a:effectLst/>
        </p:spPr>
        <p:txBody>
          <a:bodyPr wrap="none" lIns="84623" tIns="42311" rIns="84623" bIns="42311">
            <a:spAutoFit/>
          </a:bodyPr>
          <a:lstStyle/>
          <a:p>
            <a:pPr defTabSz="399607"/>
            <a:r>
              <a:rPr lang="en-US" sz="2700" b="1" dirty="0">
                <a:solidFill>
                  <a:srgbClr val="FF0000"/>
                </a:solidFill>
                <a:latin typeface="Arial" pitchFamily="34" charset="0"/>
                <a:cs typeface="Arial" pitchFamily="34" charset="0"/>
              </a:rPr>
              <a:t>ACWP</a:t>
            </a:r>
            <a:endParaRPr lang="en-US" b="1" baseline="-25000" dirty="0">
              <a:solidFill>
                <a:prstClr val="black"/>
              </a:solidFill>
              <a:latin typeface="Arial" pitchFamily="34" charset="0"/>
              <a:cs typeface="Arial" pitchFamily="34" charset="0"/>
            </a:endParaRPr>
          </a:p>
        </p:txBody>
      </p:sp>
      <p:sp>
        <p:nvSpPr>
          <p:cNvPr id="442373" name="Rectangle 5"/>
          <p:cNvSpPr>
            <a:spLocks noChangeArrowheads="1"/>
          </p:cNvSpPr>
          <p:nvPr/>
        </p:nvSpPr>
        <p:spPr bwMode="auto">
          <a:xfrm>
            <a:off x="4084638" y="4994463"/>
            <a:ext cx="1228881" cy="500947"/>
          </a:xfrm>
          <a:prstGeom prst="rect">
            <a:avLst/>
          </a:prstGeom>
          <a:noFill/>
          <a:ln w="12700">
            <a:noFill/>
            <a:miter lim="800000"/>
            <a:headEnd/>
            <a:tailEnd/>
          </a:ln>
          <a:effectLst/>
        </p:spPr>
        <p:txBody>
          <a:bodyPr wrap="none" lIns="84623" tIns="42311" rIns="84623" bIns="42311">
            <a:spAutoFit/>
          </a:bodyPr>
          <a:lstStyle/>
          <a:p>
            <a:pPr defTabSz="399607"/>
            <a:r>
              <a:rPr lang="en-US" sz="2700" b="1" dirty="0">
                <a:solidFill>
                  <a:prstClr val="black"/>
                </a:solidFill>
                <a:latin typeface="Arial" pitchFamily="34" charset="0"/>
                <a:cs typeface="Arial" pitchFamily="34" charset="0"/>
              </a:rPr>
              <a:t>BCWP</a:t>
            </a:r>
            <a:endParaRPr lang="en-US" b="1" baseline="-25000" dirty="0">
              <a:solidFill>
                <a:prstClr val="black"/>
              </a:solidFill>
              <a:latin typeface="Arial" pitchFamily="34" charset="0"/>
              <a:cs typeface="Arial" pitchFamily="34" charset="0"/>
            </a:endParaRPr>
          </a:p>
        </p:txBody>
      </p:sp>
      <p:sp>
        <p:nvSpPr>
          <p:cNvPr id="442374" name="Rectangle 6"/>
          <p:cNvSpPr>
            <a:spLocks noChangeArrowheads="1"/>
          </p:cNvSpPr>
          <p:nvPr/>
        </p:nvSpPr>
        <p:spPr bwMode="auto">
          <a:xfrm>
            <a:off x="1781176" y="4102334"/>
            <a:ext cx="1228881" cy="500947"/>
          </a:xfrm>
          <a:prstGeom prst="rect">
            <a:avLst/>
          </a:prstGeom>
          <a:noFill/>
          <a:ln w="12700">
            <a:noFill/>
            <a:miter lim="800000"/>
            <a:headEnd/>
            <a:tailEnd/>
          </a:ln>
          <a:effectLst/>
        </p:spPr>
        <p:txBody>
          <a:bodyPr wrap="none" lIns="84623" tIns="42311" rIns="84623" bIns="42311">
            <a:spAutoFit/>
          </a:bodyPr>
          <a:lstStyle/>
          <a:p>
            <a:pPr defTabSz="399607"/>
            <a:r>
              <a:rPr lang="en-US" sz="2700" b="1" dirty="0">
                <a:solidFill>
                  <a:srgbClr val="DD8047"/>
                </a:solidFill>
                <a:latin typeface="Arial" pitchFamily="34" charset="0"/>
                <a:cs typeface="Arial" pitchFamily="34" charset="0"/>
              </a:rPr>
              <a:t>BCWS</a:t>
            </a:r>
            <a:endParaRPr lang="en-US" b="1" baseline="-25000" dirty="0">
              <a:solidFill>
                <a:prstClr val="black"/>
              </a:solidFill>
              <a:latin typeface="Arial" pitchFamily="34" charset="0"/>
              <a:cs typeface="Arial" pitchFamily="34" charset="0"/>
            </a:endParaRPr>
          </a:p>
        </p:txBody>
      </p:sp>
      <p:sp>
        <p:nvSpPr>
          <p:cNvPr id="442375" name="Freeform 7"/>
          <p:cNvSpPr>
            <a:spLocks/>
          </p:cNvSpPr>
          <p:nvPr/>
        </p:nvSpPr>
        <p:spPr bwMode="auto">
          <a:xfrm>
            <a:off x="2065339" y="5197848"/>
            <a:ext cx="684212" cy="167949"/>
          </a:xfrm>
          <a:custGeom>
            <a:avLst/>
            <a:gdLst/>
            <a:ahLst/>
            <a:cxnLst>
              <a:cxn ang="0">
                <a:pos x="0" y="0"/>
              </a:cxn>
              <a:cxn ang="0">
                <a:pos x="114" y="29"/>
              </a:cxn>
              <a:cxn ang="0">
                <a:pos x="65" y="29"/>
              </a:cxn>
              <a:cxn ang="0">
                <a:pos x="73" y="5"/>
              </a:cxn>
              <a:cxn ang="0">
                <a:pos x="107" y="28"/>
              </a:cxn>
            </a:cxnLst>
            <a:rect l="0" t="0" r="r" b="b"/>
            <a:pathLst>
              <a:path w="115" h="30">
                <a:moveTo>
                  <a:pt x="0" y="0"/>
                </a:moveTo>
                <a:lnTo>
                  <a:pt x="114" y="29"/>
                </a:lnTo>
                <a:lnTo>
                  <a:pt x="65" y="29"/>
                </a:lnTo>
                <a:lnTo>
                  <a:pt x="73" y="5"/>
                </a:lnTo>
                <a:lnTo>
                  <a:pt x="107" y="28"/>
                </a:lnTo>
              </a:path>
            </a:pathLst>
          </a:custGeom>
          <a:solidFill>
            <a:schemeClr val="tx1"/>
          </a:solidFill>
          <a:ln w="12700" cap="rnd" cmpd="sng">
            <a:solidFill>
              <a:schemeClr val="tx1"/>
            </a:solidFill>
            <a:prstDash val="solid"/>
            <a:round/>
            <a:headEnd type="none" w="med" len="med"/>
            <a:tailEnd type="none" w="med" len="med"/>
          </a:ln>
          <a:effectLst/>
        </p:spPr>
        <p:txBody>
          <a:bodyPr lIns="82058" tIns="41029" rIns="82058" bIns="41029"/>
          <a:lstStyle/>
          <a:p>
            <a:endParaRPr lang="en-US" sz="2700">
              <a:solidFill>
                <a:prstClr val="black"/>
              </a:solidFill>
              <a:latin typeface="Arial" pitchFamily="34" charset="0"/>
              <a:cs typeface="Arial" pitchFamily="34" charset="0"/>
            </a:endParaRPr>
          </a:p>
        </p:txBody>
      </p:sp>
      <p:sp>
        <p:nvSpPr>
          <p:cNvPr id="442376" name="Freeform 8"/>
          <p:cNvSpPr>
            <a:spLocks/>
          </p:cNvSpPr>
          <p:nvPr/>
        </p:nvSpPr>
        <p:spPr bwMode="auto">
          <a:xfrm>
            <a:off x="608013" y="3960580"/>
            <a:ext cx="4603750" cy="2012297"/>
          </a:xfrm>
          <a:custGeom>
            <a:avLst/>
            <a:gdLst/>
            <a:ahLst/>
            <a:cxnLst>
              <a:cxn ang="0">
                <a:pos x="0" y="363"/>
              </a:cxn>
              <a:cxn ang="0">
                <a:pos x="73" y="357"/>
              </a:cxn>
              <a:cxn ang="0">
                <a:pos x="155" y="344"/>
              </a:cxn>
              <a:cxn ang="0">
                <a:pos x="238" y="328"/>
              </a:cxn>
              <a:cxn ang="0">
                <a:pos x="334" y="305"/>
              </a:cxn>
              <a:cxn ang="0">
                <a:pos x="407" y="282"/>
              </a:cxn>
              <a:cxn ang="0">
                <a:pos x="483" y="248"/>
              </a:cxn>
              <a:cxn ang="0">
                <a:pos x="539" y="219"/>
              </a:cxn>
              <a:cxn ang="0">
                <a:pos x="610" y="173"/>
              </a:cxn>
              <a:cxn ang="0">
                <a:pos x="656" y="138"/>
              </a:cxn>
              <a:cxn ang="0">
                <a:pos x="694" y="102"/>
              </a:cxn>
              <a:cxn ang="0">
                <a:pos x="723" y="69"/>
              </a:cxn>
              <a:cxn ang="0">
                <a:pos x="748" y="38"/>
              </a:cxn>
              <a:cxn ang="0">
                <a:pos x="773" y="0"/>
              </a:cxn>
            </a:cxnLst>
            <a:rect l="0" t="0" r="r" b="b"/>
            <a:pathLst>
              <a:path w="774" h="364">
                <a:moveTo>
                  <a:pt x="0" y="363"/>
                </a:moveTo>
                <a:lnTo>
                  <a:pt x="73" y="357"/>
                </a:lnTo>
                <a:lnTo>
                  <a:pt x="155" y="344"/>
                </a:lnTo>
                <a:lnTo>
                  <a:pt x="238" y="328"/>
                </a:lnTo>
                <a:lnTo>
                  <a:pt x="334" y="305"/>
                </a:lnTo>
                <a:lnTo>
                  <a:pt x="407" y="282"/>
                </a:lnTo>
                <a:lnTo>
                  <a:pt x="483" y="248"/>
                </a:lnTo>
                <a:lnTo>
                  <a:pt x="539" y="219"/>
                </a:lnTo>
                <a:lnTo>
                  <a:pt x="610" y="173"/>
                </a:lnTo>
                <a:lnTo>
                  <a:pt x="656" y="138"/>
                </a:lnTo>
                <a:lnTo>
                  <a:pt x="694" y="102"/>
                </a:lnTo>
                <a:lnTo>
                  <a:pt x="723" y="69"/>
                </a:lnTo>
                <a:lnTo>
                  <a:pt x="748" y="38"/>
                </a:lnTo>
                <a:lnTo>
                  <a:pt x="773" y="0"/>
                </a:lnTo>
              </a:path>
            </a:pathLst>
          </a:custGeom>
          <a:noFill/>
          <a:ln w="57150" cap="flat" cmpd="sng">
            <a:solidFill>
              <a:schemeClr val="tx2"/>
            </a:solidFill>
            <a:prstDash val="solid"/>
            <a:round/>
            <a:headEnd type="none" w="med" len="med"/>
            <a:tailEnd type="none" w="med" len="med"/>
          </a:ln>
          <a:effectLst/>
        </p:spPr>
        <p:txBody>
          <a:bodyPr lIns="82058" tIns="41029" rIns="82058" bIns="41029"/>
          <a:lstStyle/>
          <a:p>
            <a:endParaRPr lang="en-US" sz="2700">
              <a:solidFill>
                <a:prstClr val="black"/>
              </a:solidFill>
              <a:latin typeface="Arial" pitchFamily="34" charset="0"/>
              <a:cs typeface="Arial" pitchFamily="34" charset="0"/>
            </a:endParaRPr>
          </a:p>
        </p:txBody>
      </p:sp>
      <p:sp>
        <p:nvSpPr>
          <p:cNvPr id="442377" name="Freeform 9"/>
          <p:cNvSpPr>
            <a:spLocks/>
          </p:cNvSpPr>
          <p:nvPr/>
        </p:nvSpPr>
        <p:spPr bwMode="auto">
          <a:xfrm>
            <a:off x="638175" y="3287246"/>
            <a:ext cx="4633913" cy="2668681"/>
          </a:xfrm>
          <a:custGeom>
            <a:avLst/>
            <a:gdLst/>
            <a:ahLst/>
            <a:cxnLst>
              <a:cxn ang="0">
                <a:pos x="0" y="482"/>
              </a:cxn>
              <a:cxn ang="0">
                <a:pos x="90" y="472"/>
              </a:cxn>
              <a:cxn ang="0">
                <a:pos x="169" y="453"/>
              </a:cxn>
              <a:cxn ang="0">
                <a:pos x="247" y="431"/>
              </a:cxn>
              <a:cxn ang="0">
                <a:pos x="326" y="400"/>
              </a:cxn>
              <a:cxn ang="0">
                <a:pos x="418" y="346"/>
              </a:cxn>
              <a:cxn ang="0">
                <a:pos x="480" y="304"/>
              </a:cxn>
              <a:cxn ang="0">
                <a:pos x="539" y="256"/>
              </a:cxn>
              <a:cxn ang="0">
                <a:pos x="599" y="204"/>
              </a:cxn>
              <a:cxn ang="0">
                <a:pos x="658" y="145"/>
              </a:cxn>
              <a:cxn ang="0">
                <a:pos x="700" y="99"/>
              </a:cxn>
              <a:cxn ang="0">
                <a:pos x="748" y="45"/>
              </a:cxn>
              <a:cxn ang="0">
                <a:pos x="778" y="0"/>
              </a:cxn>
            </a:cxnLst>
            <a:rect l="0" t="0" r="r" b="b"/>
            <a:pathLst>
              <a:path w="779" h="483">
                <a:moveTo>
                  <a:pt x="0" y="482"/>
                </a:moveTo>
                <a:lnTo>
                  <a:pt x="90" y="472"/>
                </a:lnTo>
                <a:lnTo>
                  <a:pt x="169" y="453"/>
                </a:lnTo>
                <a:lnTo>
                  <a:pt x="247" y="431"/>
                </a:lnTo>
                <a:lnTo>
                  <a:pt x="326" y="400"/>
                </a:lnTo>
                <a:lnTo>
                  <a:pt x="418" y="346"/>
                </a:lnTo>
                <a:lnTo>
                  <a:pt x="480" y="304"/>
                </a:lnTo>
                <a:lnTo>
                  <a:pt x="539" y="256"/>
                </a:lnTo>
                <a:lnTo>
                  <a:pt x="599" y="204"/>
                </a:lnTo>
                <a:lnTo>
                  <a:pt x="658" y="145"/>
                </a:lnTo>
                <a:lnTo>
                  <a:pt x="700" y="99"/>
                </a:lnTo>
                <a:lnTo>
                  <a:pt x="748" y="45"/>
                </a:lnTo>
                <a:lnTo>
                  <a:pt x="778" y="0"/>
                </a:lnTo>
              </a:path>
            </a:pathLst>
          </a:custGeom>
          <a:noFill/>
          <a:ln w="57150" cap="flat" cmpd="sng">
            <a:solidFill>
              <a:srgbClr val="FF0000"/>
            </a:solidFill>
            <a:prstDash val="solid"/>
            <a:round/>
            <a:headEnd type="none" w="med" len="med"/>
            <a:tailEnd type="none" w="med" len="med"/>
          </a:ln>
          <a:effectLst/>
        </p:spPr>
        <p:txBody>
          <a:bodyPr lIns="82058" tIns="41029" rIns="82058" bIns="41029"/>
          <a:lstStyle/>
          <a:p>
            <a:endParaRPr lang="en-US" sz="2700">
              <a:solidFill>
                <a:prstClr val="black"/>
              </a:solidFill>
              <a:latin typeface="Arial" pitchFamily="34" charset="0"/>
              <a:cs typeface="Arial" pitchFamily="34" charset="0"/>
            </a:endParaRPr>
          </a:p>
        </p:txBody>
      </p:sp>
      <p:sp>
        <p:nvSpPr>
          <p:cNvPr id="442378" name="Line 10"/>
          <p:cNvSpPr>
            <a:spLocks noChangeShapeType="1"/>
          </p:cNvSpPr>
          <p:nvPr/>
        </p:nvSpPr>
        <p:spPr bwMode="auto">
          <a:xfrm>
            <a:off x="461964" y="5977499"/>
            <a:ext cx="7265987" cy="6163"/>
          </a:xfrm>
          <a:prstGeom prst="line">
            <a:avLst/>
          </a:prstGeom>
          <a:noFill/>
          <a:ln w="28575">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79" name="Freeform 11"/>
          <p:cNvSpPr>
            <a:spLocks/>
          </p:cNvSpPr>
          <p:nvPr/>
        </p:nvSpPr>
        <p:spPr bwMode="auto">
          <a:xfrm>
            <a:off x="609600" y="1828800"/>
            <a:ext cx="7097712" cy="4100092"/>
          </a:xfrm>
          <a:custGeom>
            <a:avLst/>
            <a:gdLst/>
            <a:ahLst/>
            <a:cxnLst>
              <a:cxn ang="0">
                <a:pos x="0" y="741"/>
              </a:cxn>
              <a:cxn ang="0">
                <a:pos x="128" y="708"/>
              </a:cxn>
              <a:cxn ang="0">
                <a:pos x="231" y="675"/>
              </a:cxn>
              <a:cxn ang="0">
                <a:pos x="332" y="636"/>
              </a:cxn>
              <a:cxn ang="0">
                <a:pos x="389" y="599"/>
              </a:cxn>
              <a:cxn ang="0">
                <a:pos x="446" y="556"/>
              </a:cxn>
              <a:cxn ang="0">
                <a:pos x="491" y="512"/>
              </a:cxn>
              <a:cxn ang="0">
                <a:pos x="534" y="459"/>
              </a:cxn>
              <a:cxn ang="0">
                <a:pos x="581" y="399"/>
              </a:cxn>
              <a:cxn ang="0">
                <a:pos x="624" y="344"/>
              </a:cxn>
              <a:cxn ang="0">
                <a:pos x="675" y="281"/>
              </a:cxn>
              <a:cxn ang="0">
                <a:pos x="736" y="207"/>
              </a:cxn>
              <a:cxn ang="0">
                <a:pos x="800" y="150"/>
              </a:cxn>
              <a:cxn ang="0">
                <a:pos x="858" y="112"/>
              </a:cxn>
              <a:cxn ang="0">
                <a:pos x="918" y="80"/>
              </a:cxn>
              <a:cxn ang="0">
                <a:pos x="967" y="62"/>
              </a:cxn>
              <a:cxn ang="0">
                <a:pos x="1013" y="46"/>
              </a:cxn>
              <a:cxn ang="0">
                <a:pos x="1070" y="29"/>
              </a:cxn>
              <a:cxn ang="0">
                <a:pos x="1135" y="13"/>
              </a:cxn>
              <a:cxn ang="0">
                <a:pos x="1196" y="0"/>
              </a:cxn>
            </a:cxnLst>
            <a:rect l="0" t="0" r="r" b="b"/>
            <a:pathLst>
              <a:path w="1197" h="742">
                <a:moveTo>
                  <a:pt x="0" y="741"/>
                </a:moveTo>
                <a:lnTo>
                  <a:pt x="128" y="708"/>
                </a:lnTo>
                <a:lnTo>
                  <a:pt x="231" y="675"/>
                </a:lnTo>
                <a:lnTo>
                  <a:pt x="332" y="636"/>
                </a:lnTo>
                <a:lnTo>
                  <a:pt x="389" y="599"/>
                </a:lnTo>
                <a:lnTo>
                  <a:pt x="446" y="556"/>
                </a:lnTo>
                <a:lnTo>
                  <a:pt x="491" y="512"/>
                </a:lnTo>
                <a:lnTo>
                  <a:pt x="534" y="459"/>
                </a:lnTo>
                <a:lnTo>
                  <a:pt x="581" y="399"/>
                </a:lnTo>
                <a:lnTo>
                  <a:pt x="624" y="344"/>
                </a:lnTo>
                <a:lnTo>
                  <a:pt x="675" y="281"/>
                </a:lnTo>
                <a:lnTo>
                  <a:pt x="736" y="207"/>
                </a:lnTo>
                <a:lnTo>
                  <a:pt x="800" y="150"/>
                </a:lnTo>
                <a:lnTo>
                  <a:pt x="858" y="112"/>
                </a:lnTo>
                <a:lnTo>
                  <a:pt x="918" y="80"/>
                </a:lnTo>
                <a:lnTo>
                  <a:pt x="967" y="62"/>
                </a:lnTo>
                <a:lnTo>
                  <a:pt x="1013" y="46"/>
                </a:lnTo>
                <a:lnTo>
                  <a:pt x="1070" y="29"/>
                </a:lnTo>
                <a:lnTo>
                  <a:pt x="1135" y="13"/>
                </a:lnTo>
                <a:lnTo>
                  <a:pt x="1196" y="0"/>
                </a:lnTo>
              </a:path>
            </a:pathLst>
          </a:custGeom>
          <a:noFill/>
          <a:ln w="57150" cap="rnd" cmpd="sng">
            <a:solidFill>
              <a:schemeClr val="accent2"/>
            </a:solidFill>
            <a:prstDash val="solid"/>
            <a:round/>
            <a:headEnd type="none" w="med" len="med"/>
            <a:tailEnd type="none" w="med" len="med"/>
          </a:ln>
          <a:effectLst/>
        </p:spPr>
        <p:txBody>
          <a:bodyPr lIns="82058" tIns="41029" rIns="82058" bIns="41029"/>
          <a:lstStyle/>
          <a:p>
            <a:endParaRPr lang="en-US" sz="2700">
              <a:solidFill>
                <a:prstClr val="black"/>
              </a:solidFill>
              <a:latin typeface="Arial" pitchFamily="34" charset="0"/>
              <a:cs typeface="Arial" pitchFamily="34" charset="0"/>
            </a:endParaRPr>
          </a:p>
        </p:txBody>
      </p:sp>
      <p:sp>
        <p:nvSpPr>
          <p:cNvPr id="442380" name="Line 12"/>
          <p:cNvSpPr>
            <a:spLocks noChangeShapeType="1"/>
          </p:cNvSpPr>
          <p:nvPr/>
        </p:nvSpPr>
        <p:spPr bwMode="auto">
          <a:xfrm flipV="1">
            <a:off x="1828800" y="5869642"/>
            <a:ext cx="7938" cy="183356"/>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81" name="Line 13"/>
          <p:cNvSpPr>
            <a:spLocks noChangeShapeType="1"/>
          </p:cNvSpPr>
          <p:nvPr/>
        </p:nvSpPr>
        <p:spPr bwMode="auto">
          <a:xfrm flipV="1">
            <a:off x="609601" y="5869642"/>
            <a:ext cx="4763" cy="183356"/>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82" name="Line 14"/>
          <p:cNvSpPr>
            <a:spLocks noChangeShapeType="1"/>
          </p:cNvSpPr>
          <p:nvPr/>
        </p:nvSpPr>
        <p:spPr bwMode="auto">
          <a:xfrm flipV="1">
            <a:off x="3124201" y="5869642"/>
            <a:ext cx="4763" cy="183356"/>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83" name="Line 15"/>
          <p:cNvSpPr>
            <a:spLocks noChangeShapeType="1"/>
          </p:cNvSpPr>
          <p:nvPr/>
        </p:nvSpPr>
        <p:spPr bwMode="auto">
          <a:xfrm flipV="1">
            <a:off x="4572001" y="5869642"/>
            <a:ext cx="4763" cy="183356"/>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84" name="Rectangle 16"/>
          <p:cNvSpPr>
            <a:spLocks noChangeArrowheads="1"/>
          </p:cNvSpPr>
          <p:nvPr/>
        </p:nvSpPr>
        <p:spPr bwMode="auto">
          <a:xfrm>
            <a:off x="174625" y="3407428"/>
            <a:ext cx="192360" cy="415498"/>
          </a:xfrm>
          <a:prstGeom prst="rect">
            <a:avLst/>
          </a:prstGeom>
          <a:noFill/>
          <a:ln w="12700">
            <a:noFill/>
            <a:miter lim="800000"/>
            <a:headEnd/>
            <a:tailEnd/>
          </a:ln>
          <a:effectLst/>
        </p:spPr>
        <p:txBody>
          <a:bodyPr wrap="none" lIns="0" tIns="0" rIns="0" bIns="0">
            <a:spAutoFit/>
          </a:bodyPr>
          <a:lstStyle/>
          <a:p>
            <a:pPr defTabSz="985697"/>
            <a:r>
              <a:rPr lang="en-US" sz="2700" b="1">
                <a:solidFill>
                  <a:srgbClr val="000000"/>
                </a:solidFill>
                <a:latin typeface="Arial" pitchFamily="34" charset="0"/>
                <a:cs typeface="Arial" pitchFamily="34" charset="0"/>
              </a:rPr>
              <a:t>$</a:t>
            </a:r>
            <a:endParaRPr lang="en-US" b="1">
              <a:solidFill>
                <a:srgbClr val="000000"/>
              </a:solidFill>
              <a:latin typeface="Arial" pitchFamily="34" charset="0"/>
              <a:cs typeface="Arial" pitchFamily="34" charset="0"/>
            </a:endParaRPr>
          </a:p>
        </p:txBody>
      </p:sp>
      <p:sp>
        <p:nvSpPr>
          <p:cNvPr id="442385" name="Line 17"/>
          <p:cNvSpPr>
            <a:spLocks noChangeShapeType="1"/>
          </p:cNvSpPr>
          <p:nvPr/>
        </p:nvSpPr>
        <p:spPr bwMode="auto">
          <a:xfrm flipV="1">
            <a:off x="593726" y="1506071"/>
            <a:ext cx="15875" cy="4594692"/>
          </a:xfrm>
          <a:prstGeom prst="line">
            <a:avLst/>
          </a:prstGeom>
          <a:noFill/>
          <a:ln w="28575">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86" name="Line 18"/>
          <p:cNvSpPr>
            <a:spLocks noChangeShapeType="1"/>
          </p:cNvSpPr>
          <p:nvPr/>
        </p:nvSpPr>
        <p:spPr bwMode="auto">
          <a:xfrm>
            <a:off x="514350" y="3270298"/>
            <a:ext cx="71438" cy="6163"/>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87" name="Line 19"/>
          <p:cNvSpPr>
            <a:spLocks noChangeShapeType="1"/>
          </p:cNvSpPr>
          <p:nvPr/>
        </p:nvSpPr>
        <p:spPr bwMode="auto">
          <a:xfrm>
            <a:off x="514350" y="2362761"/>
            <a:ext cx="71438" cy="6163"/>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88" name="Line 20"/>
          <p:cNvSpPr>
            <a:spLocks noChangeShapeType="1"/>
          </p:cNvSpPr>
          <p:nvPr/>
        </p:nvSpPr>
        <p:spPr bwMode="auto">
          <a:xfrm>
            <a:off x="514350" y="1458306"/>
            <a:ext cx="71438" cy="4622"/>
          </a:xfrm>
          <a:prstGeom prst="line">
            <a:avLst/>
          </a:prstGeom>
          <a:noFill/>
          <a:ln w="12700">
            <a:solidFill>
              <a:schemeClr val="tx1"/>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89" name="Line 21"/>
          <p:cNvSpPr>
            <a:spLocks noChangeShapeType="1"/>
          </p:cNvSpPr>
          <p:nvPr/>
        </p:nvSpPr>
        <p:spPr bwMode="auto">
          <a:xfrm>
            <a:off x="514350" y="4165507"/>
            <a:ext cx="71438" cy="4623"/>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90" name="Line 22"/>
          <p:cNvSpPr>
            <a:spLocks noChangeShapeType="1"/>
          </p:cNvSpPr>
          <p:nvPr/>
        </p:nvSpPr>
        <p:spPr bwMode="auto">
          <a:xfrm flipH="1">
            <a:off x="609600" y="1506071"/>
            <a:ext cx="0" cy="73959"/>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91" name="Line 23"/>
          <p:cNvSpPr>
            <a:spLocks noChangeShapeType="1"/>
          </p:cNvSpPr>
          <p:nvPr/>
        </p:nvSpPr>
        <p:spPr bwMode="auto">
          <a:xfrm>
            <a:off x="531814" y="5022197"/>
            <a:ext cx="65087" cy="6163"/>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92" name="Line 24"/>
          <p:cNvSpPr>
            <a:spLocks noChangeShapeType="1"/>
          </p:cNvSpPr>
          <p:nvPr/>
        </p:nvSpPr>
        <p:spPr bwMode="auto">
          <a:xfrm flipV="1">
            <a:off x="5224464" y="1506071"/>
            <a:ext cx="33337" cy="4511488"/>
          </a:xfrm>
          <a:prstGeom prst="line">
            <a:avLst/>
          </a:prstGeom>
          <a:noFill/>
          <a:ln w="38100">
            <a:solidFill>
              <a:srgbClr val="0066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sp>
        <p:nvSpPr>
          <p:cNvPr id="442393" name="Rectangle 25"/>
          <p:cNvSpPr>
            <a:spLocks noChangeArrowheads="1"/>
          </p:cNvSpPr>
          <p:nvPr/>
        </p:nvSpPr>
        <p:spPr bwMode="auto">
          <a:xfrm>
            <a:off x="3922713" y="6123875"/>
            <a:ext cx="2633662" cy="470898"/>
          </a:xfrm>
          <a:prstGeom prst="rect">
            <a:avLst/>
          </a:prstGeom>
          <a:noFill/>
          <a:ln w="12700">
            <a:noFill/>
            <a:miter lim="800000"/>
            <a:headEnd/>
            <a:tailEnd/>
          </a:ln>
          <a:effectLst/>
        </p:spPr>
        <p:txBody>
          <a:bodyPr lIns="0" tIns="0" rIns="0" bIns="0">
            <a:spAutoFit/>
          </a:bodyPr>
          <a:lstStyle/>
          <a:p>
            <a:pPr algn="ctr" defTabSz="399607">
              <a:lnSpc>
                <a:spcPct val="85000"/>
              </a:lnSpc>
            </a:pPr>
            <a:r>
              <a:rPr lang="en-US" b="1">
                <a:solidFill>
                  <a:srgbClr val="006600"/>
                </a:solidFill>
                <a:latin typeface="Arial" pitchFamily="34" charset="0"/>
                <a:cs typeface="Arial" pitchFamily="34" charset="0"/>
              </a:rPr>
              <a:t>Time</a:t>
            </a:r>
          </a:p>
          <a:p>
            <a:pPr algn="ctr" defTabSz="399607">
              <a:lnSpc>
                <a:spcPct val="85000"/>
              </a:lnSpc>
            </a:pPr>
            <a:r>
              <a:rPr lang="en-US" b="1">
                <a:solidFill>
                  <a:srgbClr val="006600"/>
                </a:solidFill>
                <a:latin typeface="Arial" pitchFamily="34" charset="0"/>
                <a:cs typeface="Arial" pitchFamily="34" charset="0"/>
              </a:rPr>
              <a:t>Now</a:t>
            </a:r>
            <a:endParaRPr lang="en-US" b="1">
              <a:solidFill>
                <a:prstClr val="black"/>
              </a:solidFill>
              <a:latin typeface="Arial" pitchFamily="34" charset="0"/>
              <a:cs typeface="Arial" pitchFamily="34" charset="0"/>
            </a:endParaRPr>
          </a:p>
        </p:txBody>
      </p:sp>
      <p:sp>
        <p:nvSpPr>
          <p:cNvPr id="442394" name="Freeform 26"/>
          <p:cNvSpPr>
            <a:spLocks/>
          </p:cNvSpPr>
          <p:nvPr/>
        </p:nvSpPr>
        <p:spPr bwMode="auto">
          <a:xfrm>
            <a:off x="2809875" y="4407414"/>
            <a:ext cx="684213" cy="172571"/>
          </a:xfrm>
          <a:custGeom>
            <a:avLst/>
            <a:gdLst/>
            <a:ahLst/>
            <a:cxnLst>
              <a:cxn ang="0">
                <a:pos x="0" y="0"/>
              </a:cxn>
              <a:cxn ang="0">
                <a:pos x="114" y="30"/>
              </a:cxn>
              <a:cxn ang="0">
                <a:pos x="65" y="30"/>
              </a:cxn>
              <a:cxn ang="0">
                <a:pos x="73" y="5"/>
              </a:cxn>
              <a:cxn ang="0">
                <a:pos x="107" y="29"/>
              </a:cxn>
            </a:cxnLst>
            <a:rect l="0" t="0" r="r" b="b"/>
            <a:pathLst>
              <a:path w="115" h="31">
                <a:moveTo>
                  <a:pt x="0" y="0"/>
                </a:moveTo>
                <a:lnTo>
                  <a:pt x="114" y="30"/>
                </a:lnTo>
                <a:lnTo>
                  <a:pt x="65" y="30"/>
                </a:lnTo>
                <a:lnTo>
                  <a:pt x="73" y="5"/>
                </a:lnTo>
                <a:lnTo>
                  <a:pt x="107" y="29"/>
                </a:lnTo>
              </a:path>
            </a:pathLst>
          </a:custGeom>
          <a:solidFill>
            <a:schemeClr val="tx1"/>
          </a:solidFill>
          <a:ln w="12700" cap="rnd" cmpd="sng">
            <a:solidFill>
              <a:schemeClr val="tx1"/>
            </a:solidFill>
            <a:prstDash val="solid"/>
            <a:round/>
            <a:headEnd type="none" w="med" len="med"/>
            <a:tailEnd type="none" w="med" len="med"/>
          </a:ln>
          <a:effectLst/>
        </p:spPr>
        <p:txBody>
          <a:bodyPr lIns="82058" tIns="41029" rIns="82058" bIns="41029"/>
          <a:lstStyle/>
          <a:p>
            <a:endParaRPr lang="en-US" sz="2700">
              <a:solidFill>
                <a:prstClr val="black"/>
              </a:solidFill>
              <a:latin typeface="Arial" pitchFamily="34" charset="0"/>
              <a:cs typeface="Arial" pitchFamily="34" charset="0"/>
            </a:endParaRPr>
          </a:p>
        </p:txBody>
      </p:sp>
      <p:sp>
        <p:nvSpPr>
          <p:cNvPr id="442395" name="Rectangle 27"/>
          <p:cNvSpPr>
            <a:spLocks noChangeArrowheads="1"/>
          </p:cNvSpPr>
          <p:nvPr/>
        </p:nvSpPr>
        <p:spPr bwMode="auto">
          <a:xfrm>
            <a:off x="7010400" y="6313394"/>
            <a:ext cx="1371600" cy="235449"/>
          </a:xfrm>
          <a:prstGeom prst="rect">
            <a:avLst/>
          </a:prstGeom>
          <a:noFill/>
          <a:ln w="12700">
            <a:noFill/>
            <a:miter lim="800000"/>
            <a:headEnd/>
            <a:tailEnd/>
          </a:ln>
          <a:effectLst/>
        </p:spPr>
        <p:txBody>
          <a:bodyPr wrap="square" lIns="0" tIns="0" rIns="0" bIns="0">
            <a:spAutoFit/>
          </a:bodyPr>
          <a:lstStyle/>
          <a:p>
            <a:pPr defTabSz="399607">
              <a:lnSpc>
                <a:spcPct val="85000"/>
              </a:lnSpc>
            </a:pPr>
            <a:r>
              <a:rPr lang="en-US" b="1" dirty="0">
                <a:solidFill>
                  <a:prstClr val="black"/>
                </a:solidFill>
                <a:latin typeface="Arial" pitchFamily="34" charset="0"/>
                <a:cs typeface="Arial" pitchFamily="34" charset="0"/>
              </a:rPr>
              <a:t>Completion</a:t>
            </a:r>
          </a:p>
        </p:txBody>
      </p:sp>
      <p:sp>
        <p:nvSpPr>
          <p:cNvPr id="442396" name="Line 28"/>
          <p:cNvSpPr>
            <a:spLocks noChangeShapeType="1"/>
          </p:cNvSpPr>
          <p:nvPr/>
        </p:nvSpPr>
        <p:spPr bwMode="auto">
          <a:xfrm flipV="1">
            <a:off x="6199189" y="5877346"/>
            <a:ext cx="6350" cy="183356"/>
          </a:xfrm>
          <a:prstGeom prst="line">
            <a:avLst/>
          </a:prstGeom>
          <a:noFill/>
          <a:ln w="12700">
            <a:solidFill>
              <a:srgbClr val="000000"/>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grpSp>
        <p:nvGrpSpPr>
          <p:cNvPr id="442397" name="Group 29"/>
          <p:cNvGrpSpPr>
            <a:grpSpLocks/>
          </p:cNvGrpSpPr>
          <p:nvPr/>
        </p:nvGrpSpPr>
        <p:grpSpPr bwMode="auto">
          <a:xfrm>
            <a:off x="1133475" y="2784943"/>
            <a:ext cx="4078288" cy="1192586"/>
            <a:chOff x="714" y="1742"/>
            <a:chExt cx="2569" cy="774"/>
          </a:xfrm>
        </p:grpSpPr>
        <p:sp>
          <p:nvSpPr>
            <p:cNvPr id="442398" name="Rectangle 30"/>
            <p:cNvSpPr>
              <a:spLocks noChangeArrowheads="1"/>
            </p:cNvSpPr>
            <p:nvPr/>
          </p:nvSpPr>
          <p:spPr bwMode="auto">
            <a:xfrm>
              <a:off x="714" y="1857"/>
              <a:ext cx="1474" cy="242"/>
            </a:xfrm>
            <a:prstGeom prst="rect">
              <a:avLst/>
            </a:prstGeom>
            <a:noFill/>
            <a:ln w="28575">
              <a:noFill/>
              <a:miter lim="800000"/>
              <a:headEnd/>
              <a:tailEnd/>
            </a:ln>
            <a:effectLst/>
          </p:spPr>
          <p:txBody>
            <a:bodyPr wrap="none" lIns="94298" tIns="47148" rIns="94298" bIns="47148">
              <a:spAutoFit/>
            </a:bodyPr>
            <a:lstStyle/>
            <a:p>
              <a:pPr defTabSz="399607"/>
              <a:r>
                <a:rPr lang="en-US" b="1" dirty="0">
                  <a:solidFill>
                    <a:prstClr val="black"/>
                  </a:solidFill>
                  <a:latin typeface="Arial" pitchFamily="34" charset="0"/>
                  <a:cs typeface="Arial" pitchFamily="34" charset="0"/>
                </a:rPr>
                <a:t>Schedule </a:t>
              </a:r>
              <a:r>
                <a:rPr lang="en-US" b="1" dirty="0" err="1">
                  <a:solidFill>
                    <a:prstClr val="black"/>
                  </a:solidFill>
                  <a:latin typeface="Arial" pitchFamily="34" charset="0"/>
                  <a:cs typeface="Arial" pitchFamily="34" charset="0"/>
                </a:rPr>
                <a:t>Variance</a:t>
              </a:r>
              <a:r>
                <a:rPr lang="en-US" b="1" baseline="-25000" dirty="0" err="1">
                  <a:solidFill>
                    <a:prstClr val="black"/>
                  </a:solidFill>
                  <a:latin typeface="Arial" pitchFamily="34" charset="0"/>
                  <a:cs typeface="Arial" pitchFamily="34" charset="0"/>
                </a:rPr>
                <a:t>C</a:t>
              </a:r>
              <a:endParaRPr lang="en-US" b="1" baseline="-25000" dirty="0">
                <a:solidFill>
                  <a:prstClr val="black"/>
                </a:solidFill>
                <a:latin typeface="Arial" pitchFamily="34" charset="0"/>
                <a:cs typeface="Arial" pitchFamily="34" charset="0"/>
              </a:endParaRPr>
            </a:p>
          </p:txBody>
        </p:sp>
        <p:sp>
          <p:nvSpPr>
            <p:cNvPr id="442399" name="Freeform 31"/>
            <p:cNvSpPr>
              <a:spLocks/>
            </p:cNvSpPr>
            <p:nvPr/>
          </p:nvSpPr>
          <p:spPr bwMode="auto">
            <a:xfrm>
              <a:off x="2144" y="2025"/>
              <a:ext cx="394" cy="93"/>
            </a:xfrm>
            <a:custGeom>
              <a:avLst/>
              <a:gdLst/>
              <a:ahLst/>
              <a:cxnLst>
                <a:cxn ang="0">
                  <a:pos x="0" y="0"/>
                </a:cxn>
                <a:cxn ang="0">
                  <a:pos x="104" y="25"/>
                </a:cxn>
                <a:cxn ang="0">
                  <a:pos x="59" y="25"/>
                </a:cxn>
                <a:cxn ang="0">
                  <a:pos x="67" y="4"/>
                </a:cxn>
                <a:cxn ang="0">
                  <a:pos x="97" y="24"/>
                </a:cxn>
              </a:cxnLst>
              <a:rect l="0" t="0" r="r" b="b"/>
              <a:pathLst>
                <a:path w="105" h="26">
                  <a:moveTo>
                    <a:pt x="0" y="0"/>
                  </a:moveTo>
                  <a:lnTo>
                    <a:pt x="104" y="25"/>
                  </a:lnTo>
                  <a:lnTo>
                    <a:pt x="59" y="25"/>
                  </a:lnTo>
                  <a:lnTo>
                    <a:pt x="67" y="4"/>
                  </a:lnTo>
                  <a:lnTo>
                    <a:pt x="97" y="24"/>
                  </a:lnTo>
                </a:path>
              </a:pathLst>
            </a:custGeom>
            <a:solidFill>
              <a:schemeClr val="tx1"/>
            </a:solidFill>
            <a:ln w="28575" cap="rnd" cmpd="sng">
              <a:solidFill>
                <a:schemeClr val="tx1"/>
              </a:solidFill>
              <a:prstDash val="solid"/>
              <a:round/>
              <a:headEnd type="none" w="med" len="med"/>
              <a:tailEnd type="none" w="med" len="med"/>
            </a:ln>
            <a:effectLst/>
          </p:spPr>
          <p:txBody>
            <a:bodyPr/>
            <a:lstStyle/>
            <a:p>
              <a:endParaRPr lang="en-US" sz="2700">
                <a:solidFill>
                  <a:prstClr val="black"/>
                </a:solidFill>
                <a:latin typeface="Arial" pitchFamily="34" charset="0"/>
                <a:cs typeface="Arial" pitchFamily="34" charset="0"/>
              </a:endParaRPr>
            </a:p>
          </p:txBody>
        </p:sp>
        <p:sp>
          <p:nvSpPr>
            <p:cNvPr id="442400" name="Freeform 32"/>
            <p:cNvSpPr>
              <a:spLocks/>
            </p:cNvSpPr>
            <p:nvPr/>
          </p:nvSpPr>
          <p:spPr bwMode="auto">
            <a:xfrm>
              <a:off x="2609" y="1742"/>
              <a:ext cx="674" cy="774"/>
            </a:xfrm>
            <a:custGeom>
              <a:avLst/>
              <a:gdLst/>
              <a:ahLst/>
              <a:cxnLst>
                <a:cxn ang="0">
                  <a:pos x="177" y="0"/>
                </a:cxn>
                <a:cxn ang="0">
                  <a:pos x="50" y="0"/>
                </a:cxn>
                <a:cxn ang="0">
                  <a:pos x="31" y="4"/>
                </a:cxn>
                <a:cxn ang="0">
                  <a:pos x="23" y="13"/>
                </a:cxn>
                <a:cxn ang="0">
                  <a:pos x="23" y="83"/>
                </a:cxn>
                <a:cxn ang="0">
                  <a:pos x="23" y="88"/>
                </a:cxn>
                <a:cxn ang="0">
                  <a:pos x="19" y="94"/>
                </a:cxn>
                <a:cxn ang="0">
                  <a:pos x="15" y="98"/>
                </a:cxn>
                <a:cxn ang="0">
                  <a:pos x="0" y="104"/>
                </a:cxn>
                <a:cxn ang="0">
                  <a:pos x="15" y="111"/>
                </a:cxn>
                <a:cxn ang="0">
                  <a:pos x="23" y="125"/>
                </a:cxn>
                <a:cxn ang="0">
                  <a:pos x="27" y="134"/>
                </a:cxn>
                <a:cxn ang="0">
                  <a:pos x="27" y="202"/>
                </a:cxn>
                <a:cxn ang="0">
                  <a:pos x="33" y="213"/>
                </a:cxn>
                <a:cxn ang="0">
                  <a:pos x="54" y="215"/>
                </a:cxn>
                <a:cxn ang="0">
                  <a:pos x="179" y="215"/>
                </a:cxn>
              </a:cxnLst>
              <a:rect l="0" t="0" r="r" b="b"/>
              <a:pathLst>
                <a:path w="180" h="216">
                  <a:moveTo>
                    <a:pt x="177" y="0"/>
                  </a:moveTo>
                  <a:lnTo>
                    <a:pt x="50" y="0"/>
                  </a:lnTo>
                  <a:lnTo>
                    <a:pt x="31" y="4"/>
                  </a:lnTo>
                  <a:lnTo>
                    <a:pt x="23" y="13"/>
                  </a:lnTo>
                  <a:lnTo>
                    <a:pt x="23" y="83"/>
                  </a:lnTo>
                  <a:lnTo>
                    <a:pt x="23" y="88"/>
                  </a:lnTo>
                  <a:lnTo>
                    <a:pt x="19" y="94"/>
                  </a:lnTo>
                  <a:lnTo>
                    <a:pt x="15" y="98"/>
                  </a:lnTo>
                  <a:lnTo>
                    <a:pt x="0" y="104"/>
                  </a:lnTo>
                  <a:lnTo>
                    <a:pt x="15" y="111"/>
                  </a:lnTo>
                  <a:lnTo>
                    <a:pt x="23" y="125"/>
                  </a:lnTo>
                  <a:lnTo>
                    <a:pt x="27" y="134"/>
                  </a:lnTo>
                  <a:lnTo>
                    <a:pt x="27" y="202"/>
                  </a:lnTo>
                  <a:lnTo>
                    <a:pt x="33" y="213"/>
                  </a:lnTo>
                  <a:lnTo>
                    <a:pt x="54" y="215"/>
                  </a:lnTo>
                  <a:lnTo>
                    <a:pt x="179" y="215"/>
                  </a:lnTo>
                </a:path>
              </a:pathLst>
            </a:custGeom>
            <a:noFill/>
            <a:ln w="28575" cap="rnd" cmpd="sng">
              <a:solidFill>
                <a:schemeClr val="tx1"/>
              </a:solidFill>
              <a:prstDash val="solid"/>
              <a:round/>
              <a:headEnd type="none" w="med" len="med"/>
              <a:tailEnd type="none" w="med" len="med"/>
            </a:ln>
            <a:effectLst/>
          </p:spPr>
          <p:txBody>
            <a:bodyPr/>
            <a:lstStyle/>
            <a:p>
              <a:endParaRPr lang="en-US" sz="2700">
                <a:solidFill>
                  <a:prstClr val="black"/>
                </a:solidFill>
                <a:latin typeface="Arial" pitchFamily="34" charset="0"/>
                <a:cs typeface="Arial" pitchFamily="34" charset="0"/>
              </a:endParaRPr>
            </a:p>
          </p:txBody>
        </p:sp>
      </p:grpSp>
      <p:grpSp>
        <p:nvGrpSpPr>
          <p:cNvPr id="442401" name="Group 33"/>
          <p:cNvGrpSpPr>
            <a:grpSpLocks/>
          </p:cNvGrpSpPr>
          <p:nvPr/>
        </p:nvGrpSpPr>
        <p:grpSpPr bwMode="auto">
          <a:xfrm>
            <a:off x="5187950" y="3287242"/>
            <a:ext cx="2463800" cy="978413"/>
            <a:chOff x="3268" y="2068"/>
            <a:chExt cx="1552" cy="635"/>
          </a:xfrm>
        </p:grpSpPr>
        <p:sp>
          <p:nvSpPr>
            <p:cNvPr id="442402" name="Rectangle 34"/>
            <p:cNvSpPr>
              <a:spLocks noChangeArrowheads="1"/>
            </p:cNvSpPr>
            <p:nvPr/>
          </p:nvSpPr>
          <p:spPr bwMode="auto">
            <a:xfrm>
              <a:off x="3920" y="2433"/>
              <a:ext cx="900" cy="270"/>
            </a:xfrm>
            <a:prstGeom prst="rect">
              <a:avLst/>
            </a:prstGeom>
            <a:noFill/>
            <a:ln w="28575">
              <a:noFill/>
              <a:miter lim="800000"/>
              <a:headEnd/>
              <a:tailEnd/>
            </a:ln>
            <a:effectLst/>
          </p:spPr>
          <p:txBody>
            <a:bodyPr lIns="0" tIns="0" rIns="0" bIns="0">
              <a:spAutoFit/>
            </a:bodyPr>
            <a:lstStyle/>
            <a:p>
              <a:pPr algn="ctr" defTabSz="399607">
                <a:lnSpc>
                  <a:spcPct val="75000"/>
                </a:lnSpc>
              </a:pPr>
              <a:r>
                <a:rPr lang="en-US" b="1" dirty="0">
                  <a:solidFill>
                    <a:prstClr val="black"/>
                  </a:solidFill>
                  <a:latin typeface="Arial" pitchFamily="34" charset="0"/>
                  <a:cs typeface="Arial" pitchFamily="34" charset="0"/>
                </a:rPr>
                <a:t>Cost </a:t>
              </a:r>
              <a:r>
                <a:rPr lang="en-US" b="1" dirty="0" err="1">
                  <a:solidFill>
                    <a:prstClr val="black"/>
                  </a:solidFill>
                  <a:latin typeface="Arial" pitchFamily="34" charset="0"/>
                  <a:cs typeface="Arial" pitchFamily="34" charset="0"/>
                </a:rPr>
                <a:t>Variance</a:t>
              </a:r>
              <a:r>
                <a:rPr lang="en-US" b="1" baseline="-25000" dirty="0" err="1">
                  <a:solidFill>
                    <a:prstClr val="black"/>
                  </a:solidFill>
                  <a:latin typeface="Arial" pitchFamily="34" charset="0"/>
                  <a:cs typeface="Arial" pitchFamily="34" charset="0"/>
                </a:rPr>
                <a:t>C</a:t>
              </a:r>
              <a:endParaRPr lang="en-US" b="1" baseline="-25000" dirty="0">
                <a:solidFill>
                  <a:prstClr val="black"/>
                </a:solidFill>
                <a:latin typeface="Arial" pitchFamily="34" charset="0"/>
                <a:cs typeface="Arial" pitchFamily="34" charset="0"/>
              </a:endParaRPr>
            </a:p>
          </p:txBody>
        </p:sp>
        <p:sp>
          <p:nvSpPr>
            <p:cNvPr id="442403" name="Freeform 35"/>
            <p:cNvSpPr>
              <a:spLocks/>
            </p:cNvSpPr>
            <p:nvPr/>
          </p:nvSpPr>
          <p:spPr bwMode="auto">
            <a:xfrm>
              <a:off x="3660" y="2300"/>
              <a:ext cx="277" cy="176"/>
            </a:xfrm>
            <a:custGeom>
              <a:avLst/>
              <a:gdLst/>
              <a:ahLst/>
              <a:cxnLst>
                <a:cxn ang="0">
                  <a:pos x="73" y="48"/>
                </a:cxn>
                <a:cxn ang="0">
                  <a:pos x="0" y="0"/>
                </a:cxn>
                <a:cxn ang="0">
                  <a:pos x="52" y="13"/>
                </a:cxn>
                <a:cxn ang="0">
                  <a:pos x="33" y="40"/>
                </a:cxn>
                <a:cxn ang="0">
                  <a:pos x="4" y="0"/>
                </a:cxn>
              </a:cxnLst>
              <a:rect l="0" t="0" r="r" b="b"/>
              <a:pathLst>
                <a:path w="74" h="49">
                  <a:moveTo>
                    <a:pt x="73" y="48"/>
                  </a:moveTo>
                  <a:lnTo>
                    <a:pt x="0" y="0"/>
                  </a:lnTo>
                  <a:lnTo>
                    <a:pt x="52" y="13"/>
                  </a:lnTo>
                  <a:lnTo>
                    <a:pt x="33" y="40"/>
                  </a:lnTo>
                  <a:lnTo>
                    <a:pt x="4" y="0"/>
                  </a:lnTo>
                </a:path>
              </a:pathLst>
            </a:custGeom>
            <a:solidFill>
              <a:schemeClr val="tx1"/>
            </a:solidFill>
            <a:ln w="28575" cap="rnd" cmpd="sng">
              <a:solidFill>
                <a:schemeClr val="tx1"/>
              </a:solidFill>
              <a:prstDash val="solid"/>
              <a:round/>
              <a:headEnd type="none" w="med" len="med"/>
              <a:tailEnd type="none" w="med" len="med"/>
            </a:ln>
            <a:effectLst/>
          </p:spPr>
          <p:txBody>
            <a:bodyPr/>
            <a:lstStyle/>
            <a:p>
              <a:endParaRPr lang="en-US" sz="2700">
                <a:solidFill>
                  <a:prstClr val="black"/>
                </a:solidFill>
                <a:latin typeface="Arial" pitchFamily="34" charset="0"/>
                <a:cs typeface="Arial" pitchFamily="34" charset="0"/>
              </a:endParaRPr>
            </a:p>
          </p:txBody>
        </p:sp>
        <p:sp>
          <p:nvSpPr>
            <p:cNvPr id="442404" name="Freeform 36"/>
            <p:cNvSpPr>
              <a:spLocks/>
            </p:cNvSpPr>
            <p:nvPr/>
          </p:nvSpPr>
          <p:spPr bwMode="auto">
            <a:xfrm>
              <a:off x="3268" y="2068"/>
              <a:ext cx="393" cy="448"/>
            </a:xfrm>
            <a:custGeom>
              <a:avLst/>
              <a:gdLst/>
              <a:ahLst/>
              <a:cxnLst>
                <a:cxn ang="0">
                  <a:pos x="1" y="0"/>
                </a:cxn>
                <a:cxn ang="0">
                  <a:pos x="75" y="0"/>
                </a:cxn>
                <a:cxn ang="0">
                  <a:pos x="86" y="2"/>
                </a:cxn>
                <a:cxn ang="0">
                  <a:pos x="91" y="7"/>
                </a:cxn>
                <a:cxn ang="0">
                  <a:pos x="91" y="48"/>
                </a:cxn>
                <a:cxn ang="0">
                  <a:pos x="91" y="51"/>
                </a:cxn>
                <a:cxn ang="0">
                  <a:pos x="93" y="54"/>
                </a:cxn>
                <a:cxn ang="0">
                  <a:pos x="96" y="57"/>
                </a:cxn>
                <a:cxn ang="0">
                  <a:pos x="104" y="60"/>
                </a:cxn>
                <a:cxn ang="0">
                  <a:pos x="96" y="64"/>
                </a:cxn>
                <a:cxn ang="0">
                  <a:pos x="91" y="72"/>
                </a:cxn>
                <a:cxn ang="0">
                  <a:pos x="88" y="77"/>
                </a:cxn>
                <a:cxn ang="0">
                  <a:pos x="88" y="117"/>
                </a:cxn>
                <a:cxn ang="0">
                  <a:pos x="85" y="123"/>
                </a:cxn>
                <a:cxn ang="0">
                  <a:pos x="73" y="124"/>
                </a:cxn>
                <a:cxn ang="0">
                  <a:pos x="0" y="124"/>
                </a:cxn>
              </a:cxnLst>
              <a:rect l="0" t="0" r="r" b="b"/>
              <a:pathLst>
                <a:path w="105" h="125">
                  <a:moveTo>
                    <a:pt x="1" y="0"/>
                  </a:moveTo>
                  <a:lnTo>
                    <a:pt x="75" y="0"/>
                  </a:lnTo>
                  <a:lnTo>
                    <a:pt x="86" y="2"/>
                  </a:lnTo>
                  <a:lnTo>
                    <a:pt x="91" y="7"/>
                  </a:lnTo>
                  <a:lnTo>
                    <a:pt x="91" y="48"/>
                  </a:lnTo>
                  <a:lnTo>
                    <a:pt x="91" y="51"/>
                  </a:lnTo>
                  <a:lnTo>
                    <a:pt x="93" y="54"/>
                  </a:lnTo>
                  <a:lnTo>
                    <a:pt x="96" y="57"/>
                  </a:lnTo>
                  <a:lnTo>
                    <a:pt x="104" y="60"/>
                  </a:lnTo>
                  <a:lnTo>
                    <a:pt x="96" y="64"/>
                  </a:lnTo>
                  <a:lnTo>
                    <a:pt x="91" y="72"/>
                  </a:lnTo>
                  <a:lnTo>
                    <a:pt x="88" y="77"/>
                  </a:lnTo>
                  <a:lnTo>
                    <a:pt x="88" y="117"/>
                  </a:lnTo>
                  <a:lnTo>
                    <a:pt x="85" y="123"/>
                  </a:lnTo>
                  <a:lnTo>
                    <a:pt x="73" y="124"/>
                  </a:lnTo>
                  <a:lnTo>
                    <a:pt x="0" y="124"/>
                  </a:lnTo>
                </a:path>
              </a:pathLst>
            </a:custGeom>
            <a:noFill/>
            <a:ln w="28575" cap="rnd" cmpd="sng">
              <a:solidFill>
                <a:schemeClr val="tx1"/>
              </a:solidFill>
              <a:prstDash val="solid"/>
              <a:round/>
              <a:headEnd type="none" w="med" len="med"/>
              <a:tailEnd type="none" w="med" len="med"/>
            </a:ln>
            <a:effectLst/>
          </p:spPr>
          <p:txBody>
            <a:bodyPr/>
            <a:lstStyle/>
            <a:p>
              <a:endParaRPr lang="en-US" sz="2700">
                <a:solidFill>
                  <a:prstClr val="black"/>
                </a:solidFill>
                <a:latin typeface="Arial" pitchFamily="34" charset="0"/>
                <a:cs typeface="Arial" pitchFamily="34" charset="0"/>
              </a:endParaRPr>
            </a:p>
          </p:txBody>
        </p:sp>
      </p:grpSp>
      <p:grpSp>
        <p:nvGrpSpPr>
          <p:cNvPr id="442405" name="Group 37"/>
          <p:cNvGrpSpPr>
            <a:grpSpLocks/>
          </p:cNvGrpSpPr>
          <p:nvPr/>
        </p:nvGrpSpPr>
        <p:grpSpPr bwMode="auto">
          <a:xfrm>
            <a:off x="7694614" y="1812693"/>
            <a:ext cx="695325" cy="4201786"/>
            <a:chOff x="4847" y="1111"/>
            <a:chExt cx="438" cy="2727"/>
          </a:xfrm>
        </p:grpSpPr>
        <p:sp>
          <p:nvSpPr>
            <p:cNvPr id="442406" name="Rectangle 38" descr="Wide upward diagonal"/>
            <p:cNvSpPr>
              <a:spLocks noChangeArrowheads="1"/>
            </p:cNvSpPr>
            <p:nvPr/>
          </p:nvSpPr>
          <p:spPr bwMode="auto">
            <a:xfrm>
              <a:off x="4847" y="1111"/>
              <a:ext cx="438" cy="2706"/>
            </a:xfrm>
            <a:prstGeom prst="rect">
              <a:avLst/>
            </a:prstGeom>
            <a:pattFill prst="wdUpDiag">
              <a:fgClr>
                <a:srgbClr val="99CCFF"/>
              </a:fgClr>
              <a:bgClr>
                <a:srgbClr val="FFFFFF"/>
              </a:bgClr>
            </a:pattFill>
            <a:ln w="9525">
              <a:noFill/>
              <a:miter lim="800000"/>
              <a:headEnd/>
              <a:tailEnd/>
            </a:ln>
            <a:effectLst/>
          </p:spPr>
          <p:txBody>
            <a:bodyPr wrap="none" anchor="ctr"/>
            <a:lstStyle/>
            <a:p>
              <a:endParaRPr lang="en-US" sz="2700">
                <a:solidFill>
                  <a:prstClr val="black"/>
                </a:solidFill>
                <a:latin typeface="Arial" pitchFamily="34" charset="0"/>
                <a:cs typeface="Arial" pitchFamily="34" charset="0"/>
              </a:endParaRPr>
            </a:p>
          </p:txBody>
        </p:sp>
        <p:sp>
          <p:nvSpPr>
            <p:cNvPr id="442407" name="Rectangle 39" descr="Wide upward diagonal"/>
            <p:cNvSpPr>
              <a:spLocks noChangeArrowheads="1"/>
            </p:cNvSpPr>
            <p:nvPr/>
          </p:nvSpPr>
          <p:spPr bwMode="auto">
            <a:xfrm>
              <a:off x="5023" y="1249"/>
              <a:ext cx="113" cy="2589"/>
            </a:xfrm>
            <a:prstGeom prst="rect">
              <a:avLst/>
            </a:prstGeom>
            <a:pattFill prst="wdUpDiag">
              <a:fgClr>
                <a:srgbClr val="99CCFF"/>
              </a:fgClr>
              <a:bgClr>
                <a:srgbClr val="FFFFFF"/>
              </a:bgClr>
            </a:pattFill>
            <a:ln w="12700">
              <a:noFill/>
              <a:miter lim="800000"/>
              <a:headEnd/>
              <a:tailEnd/>
            </a:ln>
            <a:effectLst/>
          </p:spPr>
          <p:txBody>
            <a:bodyPr wrap="none" lIns="0" tIns="0" rIns="0" bIns="0">
              <a:spAutoFit/>
            </a:bodyPr>
            <a:lstStyle/>
            <a:p>
              <a:pPr defTabSz="272673">
                <a:lnSpc>
                  <a:spcPct val="80000"/>
                </a:lnSpc>
              </a:pPr>
              <a:r>
                <a:rPr lang="en-US" b="1" dirty="0">
                  <a:solidFill>
                    <a:prstClr val="black"/>
                  </a:solidFill>
                  <a:latin typeface="Arial" pitchFamily="34" charset="0"/>
                  <a:cs typeface="Arial" pitchFamily="34" charset="0"/>
                </a:rPr>
                <a:t>P</a:t>
              </a:r>
            </a:p>
            <a:p>
              <a:pPr defTabSz="272673">
                <a:lnSpc>
                  <a:spcPct val="80000"/>
                </a:lnSpc>
              </a:pPr>
              <a:r>
                <a:rPr lang="en-US" b="1" dirty="0">
                  <a:solidFill>
                    <a:prstClr val="black"/>
                  </a:solidFill>
                  <a:latin typeface="Arial" pitchFamily="34" charset="0"/>
                  <a:cs typeface="Arial" pitchFamily="34" charset="0"/>
                </a:rPr>
                <a:t>R</a:t>
              </a:r>
            </a:p>
            <a:p>
              <a:pPr defTabSz="272673">
                <a:lnSpc>
                  <a:spcPct val="80000"/>
                </a:lnSpc>
              </a:pPr>
              <a:r>
                <a:rPr lang="en-US" b="1" dirty="0">
                  <a:solidFill>
                    <a:prstClr val="black"/>
                  </a:solidFill>
                  <a:latin typeface="Arial" pitchFamily="34" charset="0"/>
                  <a:cs typeface="Arial" pitchFamily="34" charset="0"/>
                </a:rPr>
                <a:t>O</a:t>
              </a:r>
            </a:p>
            <a:p>
              <a:pPr defTabSz="272673">
                <a:lnSpc>
                  <a:spcPct val="80000"/>
                </a:lnSpc>
              </a:pPr>
              <a:r>
                <a:rPr lang="en-US" b="1" dirty="0">
                  <a:solidFill>
                    <a:prstClr val="black"/>
                  </a:solidFill>
                  <a:latin typeface="Arial" pitchFamily="34" charset="0"/>
                  <a:cs typeface="Arial" pitchFamily="34" charset="0"/>
                </a:rPr>
                <a:t>J</a:t>
              </a:r>
            </a:p>
            <a:p>
              <a:pPr defTabSz="272673">
                <a:lnSpc>
                  <a:spcPct val="80000"/>
                </a:lnSpc>
              </a:pPr>
              <a:r>
                <a:rPr lang="en-US" b="1" dirty="0">
                  <a:solidFill>
                    <a:prstClr val="black"/>
                  </a:solidFill>
                  <a:latin typeface="Arial" pitchFamily="34" charset="0"/>
                  <a:cs typeface="Arial" pitchFamily="34" charset="0"/>
                </a:rPr>
                <a:t>E</a:t>
              </a:r>
            </a:p>
            <a:p>
              <a:pPr defTabSz="272673">
                <a:lnSpc>
                  <a:spcPct val="80000"/>
                </a:lnSpc>
              </a:pPr>
              <a:r>
                <a:rPr lang="en-US" b="1" dirty="0">
                  <a:solidFill>
                    <a:prstClr val="black"/>
                  </a:solidFill>
                  <a:latin typeface="Arial" pitchFamily="34" charset="0"/>
                  <a:cs typeface="Arial" pitchFamily="34" charset="0"/>
                </a:rPr>
                <a:t>C</a:t>
              </a:r>
            </a:p>
            <a:p>
              <a:pPr defTabSz="272673">
                <a:lnSpc>
                  <a:spcPct val="80000"/>
                </a:lnSpc>
              </a:pPr>
              <a:r>
                <a:rPr lang="en-US" b="1" dirty="0">
                  <a:solidFill>
                    <a:prstClr val="black"/>
                  </a:solidFill>
                  <a:latin typeface="Arial" pitchFamily="34" charset="0"/>
                  <a:cs typeface="Arial" pitchFamily="34" charset="0"/>
                </a:rPr>
                <a:t>T</a:t>
              </a:r>
            </a:p>
            <a:p>
              <a:pPr defTabSz="272673">
                <a:lnSpc>
                  <a:spcPct val="80000"/>
                </a:lnSpc>
              </a:pPr>
              <a:r>
                <a:rPr lang="en-US" b="1" dirty="0">
                  <a:solidFill>
                    <a:prstClr val="black"/>
                  </a:solidFill>
                  <a:latin typeface="Arial" pitchFamily="34" charset="0"/>
                  <a:cs typeface="Arial" pitchFamily="34" charset="0"/>
                </a:rPr>
                <a:t>E</a:t>
              </a:r>
            </a:p>
            <a:p>
              <a:pPr defTabSz="272673">
                <a:lnSpc>
                  <a:spcPct val="80000"/>
                </a:lnSpc>
              </a:pPr>
              <a:r>
                <a:rPr lang="en-US" b="1" dirty="0">
                  <a:solidFill>
                    <a:prstClr val="black"/>
                  </a:solidFill>
                  <a:latin typeface="Arial" pitchFamily="34" charset="0"/>
                  <a:cs typeface="Arial" pitchFamily="34" charset="0"/>
                </a:rPr>
                <a:t>D</a:t>
              </a:r>
            </a:p>
            <a:p>
              <a:pPr defTabSz="272673">
                <a:lnSpc>
                  <a:spcPct val="80000"/>
                </a:lnSpc>
              </a:pPr>
              <a:endParaRPr lang="en-US" b="1" dirty="0">
                <a:solidFill>
                  <a:prstClr val="black"/>
                </a:solidFill>
                <a:latin typeface="Arial" pitchFamily="34" charset="0"/>
                <a:cs typeface="Arial" pitchFamily="34" charset="0"/>
              </a:endParaRPr>
            </a:p>
            <a:p>
              <a:pPr defTabSz="272673">
                <a:lnSpc>
                  <a:spcPct val="80000"/>
                </a:lnSpc>
              </a:pPr>
              <a:r>
                <a:rPr lang="en-US" b="1" dirty="0">
                  <a:solidFill>
                    <a:prstClr val="black"/>
                  </a:solidFill>
                  <a:latin typeface="Arial" pitchFamily="34" charset="0"/>
                  <a:cs typeface="Arial" pitchFamily="34" charset="0"/>
                </a:rPr>
                <a:t>S</a:t>
              </a:r>
            </a:p>
            <a:p>
              <a:pPr defTabSz="272673">
                <a:lnSpc>
                  <a:spcPct val="80000"/>
                </a:lnSpc>
              </a:pPr>
              <a:r>
                <a:rPr lang="en-US" b="1" dirty="0">
                  <a:solidFill>
                    <a:prstClr val="black"/>
                  </a:solidFill>
                  <a:latin typeface="Arial" pitchFamily="34" charset="0"/>
                  <a:cs typeface="Arial" pitchFamily="34" charset="0"/>
                </a:rPr>
                <a:t>L</a:t>
              </a:r>
            </a:p>
            <a:p>
              <a:pPr defTabSz="272673">
                <a:lnSpc>
                  <a:spcPct val="80000"/>
                </a:lnSpc>
              </a:pPr>
              <a:r>
                <a:rPr lang="en-US" b="1" dirty="0">
                  <a:solidFill>
                    <a:prstClr val="black"/>
                  </a:solidFill>
                  <a:latin typeface="Arial" pitchFamily="34" charset="0"/>
                  <a:cs typeface="Arial" pitchFamily="34" charset="0"/>
                </a:rPr>
                <a:t>I</a:t>
              </a:r>
            </a:p>
            <a:p>
              <a:pPr defTabSz="272673">
                <a:lnSpc>
                  <a:spcPct val="80000"/>
                </a:lnSpc>
              </a:pPr>
              <a:r>
                <a:rPr lang="en-US" b="1" dirty="0">
                  <a:solidFill>
                    <a:prstClr val="black"/>
                  </a:solidFill>
                  <a:latin typeface="Arial" pitchFamily="34" charset="0"/>
                  <a:cs typeface="Arial" pitchFamily="34" charset="0"/>
                </a:rPr>
                <a:t>P</a:t>
              </a:r>
            </a:p>
            <a:p>
              <a:pPr defTabSz="272673">
                <a:lnSpc>
                  <a:spcPct val="80000"/>
                </a:lnSpc>
              </a:pPr>
              <a:r>
                <a:rPr lang="en-US" b="1" dirty="0">
                  <a:solidFill>
                    <a:prstClr val="black"/>
                  </a:solidFill>
                  <a:latin typeface="Arial" pitchFamily="34" charset="0"/>
                  <a:cs typeface="Arial" pitchFamily="34" charset="0"/>
                </a:rPr>
                <a:t>P</a:t>
              </a:r>
            </a:p>
            <a:p>
              <a:pPr defTabSz="272673">
                <a:lnSpc>
                  <a:spcPct val="80000"/>
                </a:lnSpc>
              </a:pPr>
              <a:r>
                <a:rPr lang="en-US" b="1" dirty="0">
                  <a:solidFill>
                    <a:prstClr val="black"/>
                  </a:solidFill>
                  <a:latin typeface="Arial" pitchFamily="34" charset="0"/>
                  <a:cs typeface="Arial" pitchFamily="34" charset="0"/>
                </a:rPr>
                <a:t>A</a:t>
              </a:r>
            </a:p>
            <a:p>
              <a:pPr defTabSz="272673">
                <a:lnSpc>
                  <a:spcPct val="80000"/>
                </a:lnSpc>
              </a:pPr>
              <a:r>
                <a:rPr lang="en-US" b="1" dirty="0">
                  <a:solidFill>
                    <a:prstClr val="black"/>
                  </a:solidFill>
                  <a:latin typeface="Arial" pitchFamily="34" charset="0"/>
                  <a:cs typeface="Arial" pitchFamily="34" charset="0"/>
                </a:rPr>
                <a:t>G</a:t>
              </a:r>
            </a:p>
            <a:p>
              <a:pPr defTabSz="272673">
                <a:lnSpc>
                  <a:spcPct val="80000"/>
                </a:lnSpc>
              </a:pPr>
              <a:r>
                <a:rPr lang="en-US" b="1" dirty="0">
                  <a:solidFill>
                    <a:prstClr val="black"/>
                  </a:solidFill>
                  <a:latin typeface="Arial" pitchFamily="34" charset="0"/>
                  <a:cs typeface="Arial" pitchFamily="34" charset="0"/>
                </a:rPr>
                <a:t>E</a:t>
              </a:r>
            </a:p>
          </p:txBody>
        </p:sp>
      </p:grpSp>
      <p:sp>
        <p:nvSpPr>
          <p:cNvPr id="442408" name="Rectangle 40"/>
          <p:cNvSpPr>
            <a:spLocks noChangeArrowheads="1"/>
          </p:cNvSpPr>
          <p:nvPr/>
        </p:nvSpPr>
        <p:spPr bwMode="auto">
          <a:xfrm>
            <a:off x="5421313" y="1969855"/>
            <a:ext cx="769441" cy="415498"/>
          </a:xfrm>
          <a:prstGeom prst="rect">
            <a:avLst/>
          </a:prstGeom>
          <a:noFill/>
          <a:ln w="12700">
            <a:noFill/>
            <a:miter lim="800000"/>
            <a:headEnd/>
            <a:tailEnd/>
          </a:ln>
          <a:effectLst/>
        </p:spPr>
        <p:txBody>
          <a:bodyPr wrap="none" lIns="0" tIns="0" rIns="0" bIns="0">
            <a:spAutoFit/>
          </a:bodyPr>
          <a:lstStyle/>
          <a:p>
            <a:pPr defTabSz="399607"/>
            <a:r>
              <a:rPr lang="en-US" sz="2700" b="1" dirty="0">
                <a:solidFill>
                  <a:srgbClr val="DD8047"/>
                </a:solidFill>
                <a:latin typeface="Arial" pitchFamily="34" charset="0"/>
                <a:cs typeface="Arial" pitchFamily="34" charset="0"/>
              </a:rPr>
              <a:t>PMB</a:t>
            </a:r>
            <a:endParaRPr lang="en-US" b="1" dirty="0">
              <a:solidFill>
                <a:prstClr val="black"/>
              </a:solidFill>
              <a:latin typeface="Arial" pitchFamily="34" charset="0"/>
              <a:cs typeface="Arial" pitchFamily="34" charset="0"/>
            </a:endParaRPr>
          </a:p>
        </p:txBody>
      </p:sp>
      <p:sp>
        <p:nvSpPr>
          <p:cNvPr id="442409" name="Line 41"/>
          <p:cNvSpPr>
            <a:spLocks noChangeShapeType="1"/>
          </p:cNvSpPr>
          <p:nvPr/>
        </p:nvSpPr>
        <p:spPr bwMode="auto">
          <a:xfrm flipV="1">
            <a:off x="7696200" y="1653989"/>
            <a:ext cx="6350" cy="4452938"/>
          </a:xfrm>
          <a:prstGeom prst="line">
            <a:avLst/>
          </a:prstGeom>
          <a:noFill/>
          <a:ln w="12700">
            <a:solidFill>
              <a:schemeClr val="tx1"/>
            </a:solidFill>
            <a:round/>
            <a:headEnd/>
            <a:tailEnd/>
          </a:ln>
          <a:effectLst/>
        </p:spPr>
        <p:txBody>
          <a:bodyPr wrap="none" lIns="82058" tIns="41029" rIns="82058" bIns="41029" anchor="ctr"/>
          <a:lstStyle/>
          <a:p>
            <a:endParaRPr lang="en-US" sz="2700">
              <a:solidFill>
                <a:prstClr val="black"/>
              </a:solidFill>
              <a:latin typeface="Arial" pitchFamily="34" charset="0"/>
              <a:cs typeface="Arial" pitchFamily="34" charset="0"/>
            </a:endParaRPr>
          </a:p>
        </p:txBody>
      </p:sp>
      <p:grpSp>
        <p:nvGrpSpPr>
          <p:cNvPr id="442410" name="Group 42"/>
          <p:cNvGrpSpPr>
            <a:grpSpLocks/>
          </p:cNvGrpSpPr>
          <p:nvPr/>
        </p:nvGrpSpPr>
        <p:grpSpPr bwMode="auto">
          <a:xfrm>
            <a:off x="7656516" y="479893"/>
            <a:ext cx="1373187" cy="1312769"/>
            <a:chOff x="4823" y="246"/>
            <a:chExt cx="865" cy="852"/>
          </a:xfrm>
        </p:grpSpPr>
        <p:sp>
          <p:nvSpPr>
            <p:cNvPr id="442411" name="Rectangle 43"/>
            <p:cNvSpPr>
              <a:spLocks noChangeArrowheads="1"/>
            </p:cNvSpPr>
            <p:nvPr/>
          </p:nvSpPr>
          <p:spPr bwMode="auto">
            <a:xfrm>
              <a:off x="4834" y="348"/>
              <a:ext cx="452" cy="750"/>
            </a:xfrm>
            <a:prstGeom prst="rect">
              <a:avLst/>
            </a:prstGeom>
            <a:solidFill>
              <a:srgbClr val="CCFFCC"/>
            </a:solidFill>
            <a:ln w="9525">
              <a:solidFill>
                <a:schemeClr val="tx1"/>
              </a:solidFill>
              <a:miter lim="800000"/>
              <a:headEnd/>
              <a:tailEnd/>
            </a:ln>
            <a:effectLst/>
          </p:spPr>
          <p:txBody>
            <a:bodyPr wrap="none" anchor="ctr"/>
            <a:lstStyle/>
            <a:p>
              <a:pPr algn="ctr"/>
              <a:r>
                <a:rPr lang="en-US" sz="1600" b="1" dirty="0">
                  <a:solidFill>
                    <a:prstClr val="black"/>
                  </a:solidFill>
                  <a:latin typeface="Arial" pitchFamily="34" charset="0"/>
                  <a:cs typeface="Arial" pitchFamily="34" charset="0"/>
                </a:rPr>
                <a:t>Over</a:t>
              </a:r>
            </a:p>
            <a:p>
              <a:pPr algn="ctr"/>
              <a:r>
                <a:rPr lang="en-US" sz="1600" b="1" dirty="0">
                  <a:solidFill>
                    <a:prstClr val="black"/>
                  </a:solidFill>
                  <a:latin typeface="Arial" pitchFamily="34" charset="0"/>
                  <a:cs typeface="Arial" pitchFamily="34" charset="0"/>
                </a:rPr>
                <a:t>Budget</a:t>
              </a:r>
              <a:endParaRPr lang="en-US" sz="2700" dirty="0">
                <a:solidFill>
                  <a:prstClr val="black"/>
                </a:solidFill>
                <a:latin typeface="Arial" pitchFamily="34" charset="0"/>
                <a:cs typeface="Arial" pitchFamily="34" charset="0"/>
              </a:endParaRPr>
            </a:p>
          </p:txBody>
        </p:sp>
        <p:sp>
          <p:nvSpPr>
            <p:cNvPr id="442412" name="Rectangle 44"/>
            <p:cNvSpPr>
              <a:spLocks noChangeArrowheads="1"/>
            </p:cNvSpPr>
            <p:nvPr/>
          </p:nvSpPr>
          <p:spPr bwMode="auto">
            <a:xfrm>
              <a:off x="5381" y="436"/>
              <a:ext cx="307" cy="180"/>
            </a:xfrm>
            <a:prstGeom prst="rect">
              <a:avLst/>
            </a:prstGeom>
            <a:noFill/>
            <a:ln w="12700">
              <a:noFill/>
              <a:miter lim="800000"/>
              <a:headEnd/>
              <a:tailEnd/>
            </a:ln>
            <a:effectLst/>
          </p:spPr>
          <p:txBody>
            <a:bodyPr wrap="none" lIns="0" tIns="0" rIns="0" bIns="0">
              <a:spAutoFit/>
            </a:bodyPr>
            <a:lstStyle/>
            <a:p>
              <a:pPr defTabSz="399607"/>
              <a:r>
                <a:rPr lang="en-US" b="1" dirty="0">
                  <a:solidFill>
                    <a:prstClr val="white"/>
                  </a:solidFill>
                  <a:latin typeface="Arial" pitchFamily="34" charset="0"/>
                  <a:cs typeface="Arial" pitchFamily="34" charset="0"/>
                </a:rPr>
                <a:t>EAC</a:t>
              </a:r>
            </a:p>
          </p:txBody>
        </p:sp>
        <p:sp>
          <p:nvSpPr>
            <p:cNvPr id="442413" name="Rectangle 45"/>
            <p:cNvSpPr>
              <a:spLocks noChangeArrowheads="1"/>
            </p:cNvSpPr>
            <p:nvPr/>
          </p:nvSpPr>
          <p:spPr bwMode="auto">
            <a:xfrm>
              <a:off x="4823" y="246"/>
              <a:ext cx="495" cy="54"/>
            </a:xfrm>
            <a:prstGeom prst="rect">
              <a:avLst/>
            </a:prstGeom>
            <a:solidFill>
              <a:schemeClr val="bg1"/>
            </a:solidFill>
            <a:ln w="12700">
              <a:solidFill>
                <a:schemeClr val="bg1"/>
              </a:solidFill>
              <a:miter lim="800000"/>
              <a:headEnd/>
              <a:tailEnd/>
            </a:ln>
            <a:effectLst/>
          </p:spPr>
          <p:txBody>
            <a:bodyPr wrap="none" anchor="ctr"/>
            <a:lstStyle/>
            <a:p>
              <a:endParaRPr lang="en-US" sz="2700">
                <a:solidFill>
                  <a:prstClr val="black"/>
                </a:solidFill>
                <a:latin typeface="Arial" pitchFamily="34" charset="0"/>
                <a:cs typeface="Arial" pitchFamily="34" charset="0"/>
              </a:endParaRPr>
            </a:p>
          </p:txBody>
        </p:sp>
      </p:grpSp>
      <p:sp>
        <p:nvSpPr>
          <p:cNvPr id="442414" name="Freeform 46"/>
          <p:cNvSpPr>
            <a:spLocks/>
          </p:cNvSpPr>
          <p:nvPr/>
        </p:nvSpPr>
        <p:spPr bwMode="auto">
          <a:xfrm>
            <a:off x="5230814" y="1875865"/>
            <a:ext cx="3151187" cy="2073929"/>
          </a:xfrm>
          <a:custGeom>
            <a:avLst/>
            <a:gdLst/>
            <a:ahLst/>
            <a:cxnLst>
              <a:cxn ang="0">
                <a:pos x="0" y="391"/>
              </a:cxn>
              <a:cxn ang="0">
                <a:pos x="34" y="352"/>
              </a:cxn>
              <a:cxn ang="0">
                <a:pos x="66" y="320"/>
              </a:cxn>
              <a:cxn ang="0">
                <a:pos x="117" y="271"/>
              </a:cxn>
              <a:cxn ang="0">
                <a:pos x="148" y="240"/>
              </a:cxn>
              <a:cxn ang="0">
                <a:pos x="188" y="203"/>
              </a:cxn>
              <a:cxn ang="0">
                <a:pos x="218" y="177"/>
              </a:cxn>
              <a:cxn ang="0">
                <a:pos x="255" y="144"/>
              </a:cxn>
              <a:cxn ang="0">
                <a:pos x="305" y="105"/>
              </a:cxn>
              <a:cxn ang="0">
                <a:pos x="373" y="61"/>
              </a:cxn>
              <a:cxn ang="0">
                <a:pos x="434" y="30"/>
              </a:cxn>
              <a:cxn ang="0">
                <a:pos x="486" y="12"/>
              </a:cxn>
              <a:cxn ang="0">
                <a:pos x="535" y="0"/>
              </a:cxn>
            </a:cxnLst>
            <a:rect l="0" t="0" r="r" b="b"/>
            <a:pathLst>
              <a:path w="536" h="392">
                <a:moveTo>
                  <a:pt x="0" y="391"/>
                </a:moveTo>
                <a:lnTo>
                  <a:pt x="34" y="352"/>
                </a:lnTo>
                <a:lnTo>
                  <a:pt x="66" y="320"/>
                </a:lnTo>
                <a:lnTo>
                  <a:pt x="117" y="271"/>
                </a:lnTo>
                <a:lnTo>
                  <a:pt x="148" y="240"/>
                </a:lnTo>
                <a:lnTo>
                  <a:pt x="188" y="203"/>
                </a:lnTo>
                <a:lnTo>
                  <a:pt x="218" y="177"/>
                </a:lnTo>
                <a:lnTo>
                  <a:pt x="255" y="144"/>
                </a:lnTo>
                <a:lnTo>
                  <a:pt x="305" y="105"/>
                </a:lnTo>
                <a:lnTo>
                  <a:pt x="373" y="61"/>
                </a:lnTo>
                <a:lnTo>
                  <a:pt x="434" y="30"/>
                </a:lnTo>
                <a:lnTo>
                  <a:pt x="486" y="12"/>
                </a:lnTo>
                <a:lnTo>
                  <a:pt x="535" y="0"/>
                </a:lnTo>
              </a:path>
            </a:pathLst>
          </a:custGeom>
          <a:noFill/>
          <a:ln w="57150" cap="rnd" cmpd="sng">
            <a:solidFill>
              <a:schemeClr val="tx2"/>
            </a:solidFill>
            <a:prstDash val="sysDot"/>
            <a:round/>
            <a:headEnd type="none" w="med" len="med"/>
            <a:tailEnd type="none" w="med" len="med"/>
          </a:ln>
          <a:effectLst/>
        </p:spPr>
        <p:txBody>
          <a:bodyPr lIns="82058" tIns="41029" rIns="82058" bIns="41029"/>
          <a:lstStyle/>
          <a:p>
            <a:endParaRPr lang="en-US" sz="2700">
              <a:solidFill>
                <a:prstClr val="black"/>
              </a:solidFill>
              <a:latin typeface="Arial" pitchFamily="34" charset="0"/>
              <a:cs typeface="Arial" pitchFamily="34" charset="0"/>
            </a:endParaRPr>
          </a:p>
        </p:txBody>
      </p:sp>
      <p:sp>
        <p:nvSpPr>
          <p:cNvPr id="442415" name="Freeform 47"/>
          <p:cNvSpPr>
            <a:spLocks/>
          </p:cNvSpPr>
          <p:nvPr/>
        </p:nvSpPr>
        <p:spPr bwMode="auto">
          <a:xfrm>
            <a:off x="5246688" y="700228"/>
            <a:ext cx="3159125" cy="2580854"/>
          </a:xfrm>
          <a:custGeom>
            <a:avLst/>
            <a:gdLst/>
            <a:ahLst/>
            <a:cxnLst>
              <a:cxn ang="0">
                <a:pos x="0" y="466"/>
              </a:cxn>
              <a:cxn ang="0">
                <a:pos x="80" y="374"/>
              </a:cxn>
              <a:cxn ang="0">
                <a:pos x="170" y="275"/>
              </a:cxn>
              <a:cxn ang="0">
                <a:pos x="232" y="205"/>
              </a:cxn>
              <a:cxn ang="0">
                <a:pos x="304" y="145"/>
              </a:cxn>
              <a:cxn ang="0">
                <a:pos x="369" y="95"/>
              </a:cxn>
              <a:cxn ang="0">
                <a:pos x="459" y="35"/>
              </a:cxn>
              <a:cxn ang="0">
                <a:pos x="530" y="0"/>
              </a:cxn>
            </a:cxnLst>
            <a:rect l="0" t="0" r="r" b="b"/>
            <a:pathLst>
              <a:path w="531" h="467">
                <a:moveTo>
                  <a:pt x="0" y="466"/>
                </a:moveTo>
                <a:lnTo>
                  <a:pt x="80" y="374"/>
                </a:lnTo>
                <a:lnTo>
                  <a:pt x="170" y="275"/>
                </a:lnTo>
                <a:lnTo>
                  <a:pt x="232" y="205"/>
                </a:lnTo>
                <a:lnTo>
                  <a:pt x="304" y="145"/>
                </a:lnTo>
                <a:lnTo>
                  <a:pt x="369" y="95"/>
                </a:lnTo>
                <a:lnTo>
                  <a:pt x="459" y="35"/>
                </a:lnTo>
                <a:lnTo>
                  <a:pt x="530" y="0"/>
                </a:lnTo>
              </a:path>
            </a:pathLst>
          </a:custGeom>
          <a:noFill/>
          <a:ln w="57150" cap="rnd" cmpd="sng">
            <a:solidFill>
              <a:srgbClr val="FF0000"/>
            </a:solidFill>
            <a:prstDash val="sysDot"/>
            <a:round/>
            <a:headEnd type="none" w="med" len="med"/>
            <a:tailEnd type="none" w="med" len="med"/>
          </a:ln>
          <a:effectLst/>
        </p:spPr>
        <p:txBody>
          <a:bodyPr lIns="82058" tIns="41029" rIns="82058" bIns="41029"/>
          <a:lstStyle/>
          <a:p>
            <a:endParaRPr lang="en-US" sz="2700">
              <a:solidFill>
                <a:prstClr val="black"/>
              </a:solidFill>
              <a:latin typeface="Arial" pitchFamily="34" charset="0"/>
              <a:cs typeface="Arial" pitchFamily="34" charset="0"/>
            </a:endParaRPr>
          </a:p>
        </p:txBody>
      </p:sp>
      <p:sp>
        <p:nvSpPr>
          <p:cNvPr id="442416" name="Rectangle 48"/>
          <p:cNvSpPr>
            <a:spLocks noChangeArrowheads="1"/>
          </p:cNvSpPr>
          <p:nvPr/>
        </p:nvSpPr>
        <p:spPr bwMode="auto">
          <a:xfrm>
            <a:off x="1204687" y="-14597"/>
            <a:ext cx="6364514" cy="1282025"/>
          </a:xfrm>
          <a:prstGeom prst="rect">
            <a:avLst/>
          </a:prstGeom>
          <a:noFill/>
          <a:ln w="12700">
            <a:noFill/>
            <a:miter lim="800000"/>
            <a:headEnd/>
            <a:tailEnd/>
          </a:ln>
          <a:effectLst/>
        </p:spPr>
        <p:txBody>
          <a:bodyPr wrap="square" lIns="89325" tIns="43878" rIns="89325" bIns="43878">
            <a:spAutoFit/>
          </a:bodyPr>
          <a:lstStyle/>
          <a:p>
            <a:pPr algn="ctr">
              <a:spcBef>
                <a:spcPct val="50000"/>
              </a:spcBef>
            </a:pPr>
            <a:r>
              <a:rPr lang="en-US" sz="3900" b="1" i="1" dirty="0">
                <a:solidFill>
                  <a:prstClr val="black"/>
                </a:solidFill>
                <a:effectLst>
                  <a:outerShdw blurRad="38100" dist="38100" dir="2700000" algn="tl">
                    <a:srgbClr val="000000">
                      <a:alpha val="43137"/>
                    </a:srgbClr>
                  </a:outerShdw>
                </a:effectLst>
                <a:latin typeface="Cambria"/>
                <a:cs typeface="Arial" pitchFamily="34" charset="0"/>
              </a:rPr>
              <a:t> </a:t>
            </a:r>
            <a:r>
              <a:rPr lang="en-US" sz="3600" b="1" i="1" dirty="0">
                <a:solidFill>
                  <a:prstClr val="white"/>
                </a:solidFill>
                <a:effectLst>
                  <a:outerShdw blurRad="38100" dist="38100" dir="2700000" algn="tl">
                    <a:srgbClr val="000000">
                      <a:alpha val="43137"/>
                    </a:srgbClr>
                  </a:outerShdw>
                </a:effectLst>
                <a:latin typeface="Cambria"/>
                <a:cs typeface="Arial" pitchFamily="34" charset="0"/>
              </a:rPr>
              <a:t>Estimate at Completion (EAC)?</a:t>
            </a:r>
          </a:p>
        </p:txBody>
      </p:sp>
      <p:graphicFrame>
        <p:nvGraphicFramePr>
          <p:cNvPr id="442417" name="Object 49">
            <a:hlinkClick r:id="" action="ppaction://ole?verb=0"/>
          </p:cNvPr>
          <p:cNvGraphicFramePr>
            <a:graphicFrameLocks/>
          </p:cNvGraphicFramePr>
          <p:nvPr/>
        </p:nvGraphicFramePr>
        <p:xfrm>
          <a:off x="8305800" y="100853"/>
          <a:ext cx="838200" cy="739588"/>
        </p:xfrm>
        <a:graphic>
          <a:graphicData uri="http://schemas.openxmlformats.org/presentationml/2006/ole">
            <mc:AlternateContent xmlns:mc="http://schemas.openxmlformats.org/markup-compatibility/2006">
              <mc:Choice xmlns:v="urn:schemas-microsoft-com:vml" Requires="v">
                <p:oleObj spid="_x0000_s3125" name="Clip" r:id="rId3" imgW="3473450" imgH="3473450" progId="">
                  <p:embed/>
                </p:oleObj>
              </mc:Choice>
              <mc:Fallback>
                <p:oleObj name="Clip" r:id="rId3" imgW="3473450" imgH="347345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00853"/>
                        <a:ext cx="838200" cy="73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2419" name="Text Box 51"/>
          <p:cNvSpPr txBox="1">
            <a:spLocks noChangeArrowheads="1"/>
          </p:cNvSpPr>
          <p:nvPr/>
        </p:nvSpPr>
        <p:spPr bwMode="auto">
          <a:xfrm>
            <a:off x="762000" y="6239436"/>
            <a:ext cx="990600" cy="329081"/>
          </a:xfrm>
          <a:prstGeom prst="rect">
            <a:avLst/>
          </a:prstGeom>
          <a:noFill/>
          <a:ln w="9525">
            <a:noFill/>
            <a:miter lim="800000"/>
            <a:headEnd/>
            <a:tailEnd/>
          </a:ln>
          <a:effectLst/>
        </p:spPr>
        <p:txBody>
          <a:bodyPr lIns="82058" tIns="41029" rIns="82058" bIns="41029">
            <a:spAutoFit/>
          </a:bodyPr>
          <a:lstStyle/>
          <a:p>
            <a:pPr>
              <a:spcBef>
                <a:spcPct val="50000"/>
              </a:spcBef>
            </a:pPr>
            <a:r>
              <a:rPr lang="en-US" sz="1600" b="1">
                <a:solidFill>
                  <a:prstClr val="black"/>
                </a:solidFill>
                <a:latin typeface="Arial" pitchFamily="34" charset="0"/>
                <a:cs typeface="Arial" pitchFamily="34" charset="0"/>
              </a:rPr>
              <a:t>YEARS</a:t>
            </a:r>
          </a:p>
        </p:txBody>
      </p:sp>
      <p:sp>
        <p:nvSpPr>
          <p:cNvPr id="442420" name="Text Box 52"/>
          <p:cNvSpPr txBox="1">
            <a:spLocks noChangeArrowheads="1"/>
          </p:cNvSpPr>
          <p:nvPr/>
        </p:nvSpPr>
        <p:spPr bwMode="auto">
          <a:xfrm>
            <a:off x="457200" y="6091518"/>
            <a:ext cx="228600" cy="329081"/>
          </a:xfrm>
          <a:prstGeom prst="rect">
            <a:avLst/>
          </a:prstGeom>
          <a:noFill/>
          <a:ln w="9525">
            <a:noFill/>
            <a:miter lim="800000"/>
            <a:headEnd/>
            <a:tailEnd/>
          </a:ln>
          <a:effectLst/>
        </p:spPr>
        <p:txBody>
          <a:bodyPr lIns="82058" tIns="41029" rIns="82058" bIns="41029">
            <a:spAutoFit/>
          </a:bodyPr>
          <a:lstStyle/>
          <a:p>
            <a:pPr>
              <a:spcBef>
                <a:spcPct val="50000"/>
              </a:spcBef>
            </a:pPr>
            <a:r>
              <a:rPr lang="en-US" sz="1600" b="1">
                <a:solidFill>
                  <a:prstClr val="black"/>
                </a:solidFill>
                <a:latin typeface="Arial" pitchFamily="34" charset="0"/>
                <a:cs typeface="Arial" pitchFamily="34" charset="0"/>
              </a:rPr>
              <a:t>0</a:t>
            </a:r>
          </a:p>
        </p:txBody>
      </p:sp>
      <p:sp>
        <p:nvSpPr>
          <p:cNvPr id="442421" name="Text Box 53"/>
          <p:cNvSpPr txBox="1">
            <a:spLocks noChangeArrowheads="1"/>
          </p:cNvSpPr>
          <p:nvPr/>
        </p:nvSpPr>
        <p:spPr bwMode="auto">
          <a:xfrm>
            <a:off x="1676400" y="6091518"/>
            <a:ext cx="228600" cy="329081"/>
          </a:xfrm>
          <a:prstGeom prst="rect">
            <a:avLst/>
          </a:prstGeom>
          <a:noFill/>
          <a:ln w="9525">
            <a:noFill/>
            <a:miter lim="800000"/>
            <a:headEnd/>
            <a:tailEnd/>
          </a:ln>
          <a:effectLst/>
        </p:spPr>
        <p:txBody>
          <a:bodyPr lIns="82058" tIns="41029" rIns="82058" bIns="41029">
            <a:spAutoFit/>
          </a:bodyPr>
          <a:lstStyle/>
          <a:p>
            <a:pPr>
              <a:spcBef>
                <a:spcPct val="50000"/>
              </a:spcBef>
            </a:pPr>
            <a:r>
              <a:rPr lang="en-US" sz="1600" b="1">
                <a:solidFill>
                  <a:prstClr val="black"/>
                </a:solidFill>
                <a:latin typeface="Arial" pitchFamily="34" charset="0"/>
                <a:cs typeface="Arial" pitchFamily="34" charset="0"/>
              </a:rPr>
              <a:t>1</a:t>
            </a:r>
          </a:p>
        </p:txBody>
      </p:sp>
      <p:sp>
        <p:nvSpPr>
          <p:cNvPr id="442422" name="Text Box 54"/>
          <p:cNvSpPr txBox="1">
            <a:spLocks noChangeArrowheads="1"/>
          </p:cNvSpPr>
          <p:nvPr/>
        </p:nvSpPr>
        <p:spPr bwMode="auto">
          <a:xfrm>
            <a:off x="2971800" y="6091518"/>
            <a:ext cx="228600" cy="329081"/>
          </a:xfrm>
          <a:prstGeom prst="rect">
            <a:avLst/>
          </a:prstGeom>
          <a:noFill/>
          <a:ln w="9525">
            <a:noFill/>
            <a:miter lim="800000"/>
            <a:headEnd/>
            <a:tailEnd/>
          </a:ln>
          <a:effectLst/>
        </p:spPr>
        <p:txBody>
          <a:bodyPr lIns="82058" tIns="41029" rIns="82058" bIns="41029">
            <a:spAutoFit/>
          </a:bodyPr>
          <a:lstStyle/>
          <a:p>
            <a:pPr>
              <a:spcBef>
                <a:spcPct val="50000"/>
              </a:spcBef>
            </a:pPr>
            <a:r>
              <a:rPr lang="en-US" sz="1600" b="1">
                <a:solidFill>
                  <a:prstClr val="black"/>
                </a:solidFill>
                <a:latin typeface="Arial" pitchFamily="34" charset="0"/>
                <a:cs typeface="Arial" pitchFamily="34" charset="0"/>
              </a:rPr>
              <a:t>2</a:t>
            </a:r>
          </a:p>
        </p:txBody>
      </p:sp>
      <p:sp>
        <p:nvSpPr>
          <p:cNvPr id="442423" name="Text Box 55"/>
          <p:cNvSpPr txBox="1">
            <a:spLocks noChangeArrowheads="1"/>
          </p:cNvSpPr>
          <p:nvPr/>
        </p:nvSpPr>
        <p:spPr bwMode="auto">
          <a:xfrm>
            <a:off x="4419600" y="6091518"/>
            <a:ext cx="228600" cy="329081"/>
          </a:xfrm>
          <a:prstGeom prst="rect">
            <a:avLst/>
          </a:prstGeom>
          <a:noFill/>
          <a:ln w="9525">
            <a:noFill/>
            <a:miter lim="800000"/>
            <a:headEnd/>
            <a:tailEnd/>
          </a:ln>
          <a:effectLst/>
        </p:spPr>
        <p:txBody>
          <a:bodyPr lIns="82058" tIns="41029" rIns="82058" bIns="41029">
            <a:spAutoFit/>
          </a:bodyPr>
          <a:lstStyle/>
          <a:p>
            <a:pPr>
              <a:spcBef>
                <a:spcPct val="50000"/>
              </a:spcBef>
            </a:pPr>
            <a:r>
              <a:rPr lang="en-US" sz="1600" b="1">
                <a:solidFill>
                  <a:prstClr val="black"/>
                </a:solidFill>
                <a:latin typeface="Arial" pitchFamily="34" charset="0"/>
                <a:cs typeface="Arial" pitchFamily="34" charset="0"/>
              </a:rPr>
              <a:t>3</a:t>
            </a:r>
          </a:p>
        </p:txBody>
      </p:sp>
      <p:sp>
        <p:nvSpPr>
          <p:cNvPr id="442424" name="Text Box 56"/>
          <p:cNvSpPr txBox="1">
            <a:spLocks noChangeArrowheads="1"/>
          </p:cNvSpPr>
          <p:nvPr/>
        </p:nvSpPr>
        <p:spPr bwMode="auto">
          <a:xfrm>
            <a:off x="6096000" y="6091518"/>
            <a:ext cx="228600" cy="329081"/>
          </a:xfrm>
          <a:prstGeom prst="rect">
            <a:avLst/>
          </a:prstGeom>
          <a:noFill/>
          <a:ln w="9525">
            <a:noFill/>
            <a:miter lim="800000"/>
            <a:headEnd/>
            <a:tailEnd/>
          </a:ln>
          <a:effectLst/>
        </p:spPr>
        <p:txBody>
          <a:bodyPr lIns="82058" tIns="41029" rIns="82058" bIns="41029">
            <a:spAutoFit/>
          </a:bodyPr>
          <a:lstStyle/>
          <a:p>
            <a:pPr>
              <a:spcBef>
                <a:spcPct val="50000"/>
              </a:spcBef>
            </a:pPr>
            <a:r>
              <a:rPr lang="en-US" sz="1600" b="1">
                <a:solidFill>
                  <a:prstClr val="black"/>
                </a:solidFill>
                <a:latin typeface="Arial" pitchFamily="34" charset="0"/>
                <a:cs typeface="Arial" pitchFamily="34" charset="0"/>
              </a:rPr>
              <a:t>4</a:t>
            </a:r>
          </a:p>
        </p:txBody>
      </p:sp>
      <p:sp>
        <p:nvSpPr>
          <p:cNvPr id="442425" name="Text Box 57"/>
          <p:cNvSpPr txBox="1">
            <a:spLocks noChangeArrowheads="1"/>
          </p:cNvSpPr>
          <p:nvPr/>
        </p:nvSpPr>
        <p:spPr bwMode="auto">
          <a:xfrm>
            <a:off x="7620000" y="6091518"/>
            <a:ext cx="228600" cy="329081"/>
          </a:xfrm>
          <a:prstGeom prst="rect">
            <a:avLst/>
          </a:prstGeom>
          <a:noFill/>
          <a:ln w="9525">
            <a:noFill/>
            <a:miter lim="800000"/>
            <a:headEnd/>
            <a:tailEnd/>
          </a:ln>
          <a:effectLst/>
        </p:spPr>
        <p:txBody>
          <a:bodyPr lIns="82058" tIns="41029" rIns="82058" bIns="41029">
            <a:spAutoFit/>
          </a:bodyPr>
          <a:lstStyle/>
          <a:p>
            <a:pPr>
              <a:spcBef>
                <a:spcPct val="50000"/>
              </a:spcBef>
            </a:pPr>
            <a:r>
              <a:rPr lang="en-US" sz="1600" b="1">
                <a:solidFill>
                  <a:prstClr val="black"/>
                </a:solidFill>
                <a:latin typeface="Arial" pitchFamily="34" charset="0"/>
                <a:cs typeface="Arial" pitchFamily="34" charset="0"/>
              </a:rPr>
              <a:t>5</a:t>
            </a:r>
          </a:p>
        </p:txBody>
      </p:sp>
      <p:sp>
        <p:nvSpPr>
          <p:cNvPr id="57" name="TextBox 56"/>
          <p:cNvSpPr txBox="1"/>
          <p:nvPr/>
        </p:nvSpPr>
        <p:spPr>
          <a:xfrm>
            <a:off x="228600" y="6477000"/>
            <a:ext cx="8127931" cy="461665"/>
          </a:xfrm>
          <a:prstGeom prst="rect">
            <a:avLst/>
          </a:prstGeom>
          <a:noFill/>
        </p:spPr>
        <p:txBody>
          <a:bodyPr wrap="none" rtlCol="0">
            <a:spAutoFit/>
          </a:bodyPr>
          <a:lstStyle/>
          <a:p>
            <a:r>
              <a:rPr lang="en-US" sz="1200" dirty="0"/>
              <a:t>BCWS: Budgeted Cost of Work Scheduled	BCWP: Budgeted Cost of Work Performed	ACWP: Actual Cost of Work Performed</a:t>
            </a:r>
          </a:p>
          <a:p>
            <a:r>
              <a:rPr lang="en-US" sz="1200" dirty="0"/>
              <a:t>EAC: Estimate at Complete		PMB: Program Management Baseline</a:t>
            </a:r>
          </a:p>
        </p:txBody>
      </p:sp>
    </p:spTree>
    <p:extLst>
      <p:ext uri="{BB962C8B-B14F-4D97-AF65-F5344CB8AC3E}">
        <p14:creationId xmlns:p14="http://schemas.microsoft.com/office/powerpoint/2010/main" val="64549504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2374"/>
                                        </p:tgtEl>
                                        <p:attrNameLst>
                                          <p:attrName>style.visibility</p:attrName>
                                        </p:attrNameLst>
                                      </p:cBhvr>
                                      <p:to>
                                        <p:strVal val="visible"/>
                                      </p:to>
                                    </p:set>
                                    <p:animEffect transition="in" filter="fade">
                                      <p:cBhvr>
                                        <p:cTn id="7" dur="1000"/>
                                        <p:tgtEl>
                                          <p:spTgt spid="442374"/>
                                        </p:tgtEl>
                                      </p:cBhvr>
                                    </p:animEffect>
                                    <p:anim calcmode="lin" valueType="num">
                                      <p:cBhvr>
                                        <p:cTn id="8" dur="1000" fill="hold"/>
                                        <p:tgtEl>
                                          <p:spTgt spid="442374"/>
                                        </p:tgtEl>
                                        <p:attrNameLst>
                                          <p:attrName>ppt_x</p:attrName>
                                        </p:attrNameLst>
                                      </p:cBhvr>
                                      <p:tavLst>
                                        <p:tav tm="0">
                                          <p:val>
                                            <p:strVal val="#ppt_x"/>
                                          </p:val>
                                        </p:tav>
                                        <p:tav tm="100000">
                                          <p:val>
                                            <p:strVal val="#ppt_x"/>
                                          </p:val>
                                        </p:tav>
                                      </p:tavLst>
                                    </p:anim>
                                    <p:anim calcmode="lin" valueType="num">
                                      <p:cBhvr>
                                        <p:cTn id="9" dur="1000" fill="hold"/>
                                        <p:tgtEl>
                                          <p:spTgt spid="4423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2394"/>
                                        </p:tgtEl>
                                        <p:attrNameLst>
                                          <p:attrName>style.visibility</p:attrName>
                                        </p:attrNameLst>
                                      </p:cBhvr>
                                      <p:to>
                                        <p:strVal val="visible"/>
                                      </p:to>
                                    </p:set>
                                    <p:animEffect transition="in" filter="fade">
                                      <p:cBhvr>
                                        <p:cTn id="12" dur="1000"/>
                                        <p:tgtEl>
                                          <p:spTgt spid="442394"/>
                                        </p:tgtEl>
                                      </p:cBhvr>
                                    </p:animEffect>
                                    <p:anim calcmode="lin" valueType="num">
                                      <p:cBhvr>
                                        <p:cTn id="13" dur="1000" fill="hold"/>
                                        <p:tgtEl>
                                          <p:spTgt spid="442394"/>
                                        </p:tgtEl>
                                        <p:attrNameLst>
                                          <p:attrName>ppt_x</p:attrName>
                                        </p:attrNameLst>
                                      </p:cBhvr>
                                      <p:tavLst>
                                        <p:tav tm="0">
                                          <p:val>
                                            <p:strVal val="#ppt_x"/>
                                          </p:val>
                                        </p:tav>
                                        <p:tav tm="100000">
                                          <p:val>
                                            <p:strVal val="#ppt_x"/>
                                          </p:val>
                                        </p:tav>
                                      </p:tavLst>
                                    </p:anim>
                                    <p:anim calcmode="lin" valueType="num">
                                      <p:cBhvr>
                                        <p:cTn id="14" dur="1000" fill="hold"/>
                                        <p:tgtEl>
                                          <p:spTgt spid="44239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2379"/>
                                        </p:tgtEl>
                                        <p:attrNameLst>
                                          <p:attrName>style.visibility</p:attrName>
                                        </p:attrNameLst>
                                      </p:cBhvr>
                                      <p:to>
                                        <p:strVal val="visible"/>
                                      </p:to>
                                    </p:set>
                                    <p:animEffect transition="in" filter="fade">
                                      <p:cBhvr>
                                        <p:cTn id="17" dur="1000"/>
                                        <p:tgtEl>
                                          <p:spTgt spid="442379"/>
                                        </p:tgtEl>
                                      </p:cBhvr>
                                    </p:animEffect>
                                    <p:anim calcmode="lin" valueType="num">
                                      <p:cBhvr>
                                        <p:cTn id="18" dur="1000" fill="hold"/>
                                        <p:tgtEl>
                                          <p:spTgt spid="442379"/>
                                        </p:tgtEl>
                                        <p:attrNameLst>
                                          <p:attrName>ppt_x</p:attrName>
                                        </p:attrNameLst>
                                      </p:cBhvr>
                                      <p:tavLst>
                                        <p:tav tm="0">
                                          <p:val>
                                            <p:strVal val="#ppt_x"/>
                                          </p:val>
                                        </p:tav>
                                        <p:tav tm="100000">
                                          <p:val>
                                            <p:strVal val="#ppt_x"/>
                                          </p:val>
                                        </p:tav>
                                      </p:tavLst>
                                    </p:anim>
                                    <p:anim calcmode="lin" valueType="num">
                                      <p:cBhvr>
                                        <p:cTn id="19" dur="1000" fill="hold"/>
                                        <p:tgtEl>
                                          <p:spTgt spid="44237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42373"/>
                                        </p:tgtEl>
                                        <p:attrNameLst>
                                          <p:attrName>style.visibility</p:attrName>
                                        </p:attrNameLst>
                                      </p:cBhvr>
                                      <p:to>
                                        <p:strVal val="visible"/>
                                      </p:to>
                                    </p:set>
                                    <p:animEffect transition="in" filter="fade">
                                      <p:cBhvr>
                                        <p:cTn id="24" dur="1000"/>
                                        <p:tgtEl>
                                          <p:spTgt spid="442373"/>
                                        </p:tgtEl>
                                      </p:cBhvr>
                                    </p:animEffect>
                                    <p:anim calcmode="lin" valueType="num">
                                      <p:cBhvr>
                                        <p:cTn id="25" dur="1000" fill="hold"/>
                                        <p:tgtEl>
                                          <p:spTgt spid="442373"/>
                                        </p:tgtEl>
                                        <p:attrNameLst>
                                          <p:attrName>ppt_x</p:attrName>
                                        </p:attrNameLst>
                                      </p:cBhvr>
                                      <p:tavLst>
                                        <p:tav tm="0">
                                          <p:val>
                                            <p:strVal val="#ppt_x"/>
                                          </p:val>
                                        </p:tav>
                                        <p:tav tm="100000">
                                          <p:val>
                                            <p:strVal val="#ppt_x"/>
                                          </p:val>
                                        </p:tav>
                                      </p:tavLst>
                                    </p:anim>
                                    <p:anim calcmode="lin" valueType="num">
                                      <p:cBhvr>
                                        <p:cTn id="26" dur="1000" fill="hold"/>
                                        <p:tgtEl>
                                          <p:spTgt spid="44237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42376"/>
                                        </p:tgtEl>
                                        <p:attrNameLst>
                                          <p:attrName>style.visibility</p:attrName>
                                        </p:attrNameLst>
                                      </p:cBhvr>
                                      <p:to>
                                        <p:strVal val="visible"/>
                                      </p:to>
                                    </p:set>
                                    <p:animEffect transition="in" filter="fade">
                                      <p:cBhvr>
                                        <p:cTn id="29" dur="1000"/>
                                        <p:tgtEl>
                                          <p:spTgt spid="442376"/>
                                        </p:tgtEl>
                                      </p:cBhvr>
                                    </p:animEffect>
                                    <p:anim calcmode="lin" valueType="num">
                                      <p:cBhvr>
                                        <p:cTn id="30" dur="1000" fill="hold"/>
                                        <p:tgtEl>
                                          <p:spTgt spid="442376"/>
                                        </p:tgtEl>
                                        <p:attrNameLst>
                                          <p:attrName>ppt_x</p:attrName>
                                        </p:attrNameLst>
                                      </p:cBhvr>
                                      <p:tavLst>
                                        <p:tav tm="0">
                                          <p:val>
                                            <p:strVal val="#ppt_x"/>
                                          </p:val>
                                        </p:tav>
                                        <p:tav tm="100000">
                                          <p:val>
                                            <p:strVal val="#ppt_x"/>
                                          </p:val>
                                        </p:tav>
                                      </p:tavLst>
                                    </p:anim>
                                    <p:anim calcmode="lin" valueType="num">
                                      <p:cBhvr>
                                        <p:cTn id="31" dur="1000" fill="hold"/>
                                        <p:tgtEl>
                                          <p:spTgt spid="44237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42414"/>
                                        </p:tgtEl>
                                        <p:attrNameLst>
                                          <p:attrName>style.visibility</p:attrName>
                                        </p:attrNameLst>
                                      </p:cBhvr>
                                      <p:to>
                                        <p:strVal val="visible"/>
                                      </p:to>
                                    </p:set>
                                    <p:animEffect transition="in" filter="fade">
                                      <p:cBhvr>
                                        <p:cTn id="34" dur="1000"/>
                                        <p:tgtEl>
                                          <p:spTgt spid="442414"/>
                                        </p:tgtEl>
                                      </p:cBhvr>
                                    </p:animEffect>
                                    <p:anim calcmode="lin" valueType="num">
                                      <p:cBhvr>
                                        <p:cTn id="35" dur="1000" fill="hold"/>
                                        <p:tgtEl>
                                          <p:spTgt spid="442414"/>
                                        </p:tgtEl>
                                        <p:attrNameLst>
                                          <p:attrName>ppt_x</p:attrName>
                                        </p:attrNameLst>
                                      </p:cBhvr>
                                      <p:tavLst>
                                        <p:tav tm="0">
                                          <p:val>
                                            <p:strVal val="#ppt_x"/>
                                          </p:val>
                                        </p:tav>
                                        <p:tav tm="100000">
                                          <p:val>
                                            <p:strVal val="#ppt_x"/>
                                          </p:val>
                                        </p:tav>
                                      </p:tavLst>
                                    </p:anim>
                                    <p:anim calcmode="lin" valueType="num">
                                      <p:cBhvr>
                                        <p:cTn id="36" dur="1000" fill="hold"/>
                                        <p:tgtEl>
                                          <p:spTgt spid="4424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42377"/>
                                        </p:tgtEl>
                                        <p:attrNameLst>
                                          <p:attrName>style.visibility</p:attrName>
                                        </p:attrNameLst>
                                      </p:cBhvr>
                                      <p:to>
                                        <p:strVal val="visible"/>
                                      </p:to>
                                    </p:set>
                                    <p:animEffect transition="in" filter="fade">
                                      <p:cBhvr>
                                        <p:cTn id="41" dur="1000"/>
                                        <p:tgtEl>
                                          <p:spTgt spid="442377"/>
                                        </p:tgtEl>
                                      </p:cBhvr>
                                    </p:animEffect>
                                    <p:anim calcmode="lin" valueType="num">
                                      <p:cBhvr>
                                        <p:cTn id="42" dur="1000" fill="hold"/>
                                        <p:tgtEl>
                                          <p:spTgt spid="442377"/>
                                        </p:tgtEl>
                                        <p:attrNameLst>
                                          <p:attrName>ppt_x</p:attrName>
                                        </p:attrNameLst>
                                      </p:cBhvr>
                                      <p:tavLst>
                                        <p:tav tm="0">
                                          <p:val>
                                            <p:strVal val="#ppt_x"/>
                                          </p:val>
                                        </p:tav>
                                        <p:tav tm="100000">
                                          <p:val>
                                            <p:strVal val="#ppt_x"/>
                                          </p:val>
                                        </p:tav>
                                      </p:tavLst>
                                    </p:anim>
                                    <p:anim calcmode="lin" valueType="num">
                                      <p:cBhvr>
                                        <p:cTn id="43" dur="1000" fill="hold"/>
                                        <p:tgtEl>
                                          <p:spTgt spid="44237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42372"/>
                                        </p:tgtEl>
                                        <p:attrNameLst>
                                          <p:attrName>style.visibility</p:attrName>
                                        </p:attrNameLst>
                                      </p:cBhvr>
                                      <p:to>
                                        <p:strVal val="visible"/>
                                      </p:to>
                                    </p:set>
                                    <p:animEffect transition="in" filter="fade">
                                      <p:cBhvr>
                                        <p:cTn id="46" dur="1000"/>
                                        <p:tgtEl>
                                          <p:spTgt spid="442372"/>
                                        </p:tgtEl>
                                      </p:cBhvr>
                                    </p:animEffect>
                                    <p:anim calcmode="lin" valueType="num">
                                      <p:cBhvr>
                                        <p:cTn id="47" dur="1000" fill="hold"/>
                                        <p:tgtEl>
                                          <p:spTgt spid="442372"/>
                                        </p:tgtEl>
                                        <p:attrNameLst>
                                          <p:attrName>ppt_x</p:attrName>
                                        </p:attrNameLst>
                                      </p:cBhvr>
                                      <p:tavLst>
                                        <p:tav tm="0">
                                          <p:val>
                                            <p:strVal val="#ppt_x"/>
                                          </p:val>
                                        </p:tav>
                                        <p:tav tm="100000">
                                          <p:val>
                                            <p:strVal val="#ppt_x"/>
                                          </p:val>
                                        </p:tav>
                                      </p:tavLst>
                                    </p:anim>
                                    <p:anim calcmode="lin" valueType="num">
                                      <p:cBhvr>
                                        <p:cTn id="48" dur="1000" fill="hold"/>
                                        <p:tgtEl>
                                          <p:spTgt spid="44237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2375"/>
                                        </p:tgtEl>
                                        <p:attrNameLst>
                                          <p:attrName>style.visibility</p:attrName>
                                        </p:attrNameLst>
                                      </p:cBhvr>
                                      <p:to>
                                        <p:strVal val="visible"/>
                                      </p:to>
                                    </p:set>
                                    <p:animEffect transition="in" filter="fade">
                                      <p:cBhvr>
                                        <p:cTn id="51" dur="1000"/>
                                        <p:tgtEl>
                                          <p:spTgt spid="442375"/>
                                        </p:tgtEl>
                                      </p:cBhvr>
                                    </p:animEffect>
                                    <p:anim calcmode="lin" valueType="num">
                                      <p:cBhvr>
                                        <p:cTn id="52" dur="1000" fill="hold"/>
                                        <p:tgtEl>
                                          <p:spTgt spid="442375"/>
                                        </p:tgtEl>
                                        <p:attrNameLst>
                                          <p:attrName>ppt_x</p:attrName>
                                        </p:attrNameLst>
                                      </p:cBhvr>
                                      <p:tavLst>
                                        <p:tav tm="0">
                                          <p:val>
                                            <p:strVal val="#ppt_x"/>
                                          </p:val>
                                        </p:tav>
                                        <p:tav tm="100000">
                                          <p:val>
                                            <p:strVal val="#ppt_x"/>
                                          </p:val>
                                        </p:tav>
                                      </p:tavLst>
                                    </p:anim>
                                    <p:anim calcmode="lin" valueType="num">
                                      <p:cBhvr>
                                        <p:cTn id="53" dur="1000" fill="hold"/>
                                        <p:tgtEl>
                                          <p:spTgt spid="44237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42415"/>
                                        </p:tgtEl>
                                        <p:attrNameLst>
                                          <p:attrName>style.visibility</p:attrName>
                                        </p:attrNameLst>
                                      </p:cBhvr>
                                      <p:to>
                                        <p:strVal val="visible"/>
                                      </p:to>
                                    </p:set>
                                    <p:animEffect transition="in" filter="fade">
                                      <p:cBhvr>
                                        <p:cTn id="56" dur="1000"/>
                                        <p:tgtEl>
                                          <p:spTgt spid="442415"/>
                                        </p:tgtEl>
                                      </p:cBhvr>
                                    </p:animEffect>
                                    <p:anim calcmode="lin" valueType="num">
                                      <p:cBhvr>
                                        <p:cTn id="57" dur="1000" fill="hold"/>
                                        <p:tgtEl>
                                          <p:spTgt spid="442415"/>
                                        </p:tgtEl>
                                        <p:attrNameLst>
                                          <p:attrName>ppt_x</p:attrName>
                                        </p:attrNameLst>
                                      </p:cBhvr>
                                      <p:tavLst>
                                        <p:tav tm="0">
                                          <p:val>
                                            <p:strVal val="#ppt_x"/>
                                          </p:val>
                                        </p:tav>
                                        <p:tav tm="100000">
                                          <p:val>
                                            <p:strVal val="#ppt_x"/>
                                          </p:val>
                                        </p:tav>
                                      </p:tavLst>
                                    </p:anim>
                                    <p:anim calcmode="lin" valueType="num">
                                      <p:cBhvr>
                                        <p:cTn id="58" dur="1000" fill="hold"/>
                                        <p:tgtEl>
                                          <p:spTgt spid="4424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42397"/>
                                        </p:tgtEl>
                                        <p:attrNameLst>
                                          <p:attrName>style.visibility</p:attrName>
                                        </p:attrNameLst>
                                      </p:cBhvr>
                                      <p:to>
                                        <p:strVal val="visible"/>
                                      </p:to>
                                    </p:set>
                                    <p:animEffect transition="in" filter="fade">
                                      <p:cBhvr>
                                        <p:cTn id="63" dur="1000"/>
                                        <p:tgtEl>
                                          <p:spTgt spid="442397"/>
                                        </p:tgtEl>
                                      </p:cBhvr>
                                    </p:animEffect>
                                    <p:anim calcmode="lin" valueType="num">
                                      <p:cBhvr>
                                        <p:cTn id="64" dur="1000" fill="hold"/>
                                        <p:tgtEl>
                                          <p:spTgt spid="442397"/>
                                        </p:tgtEl>
                                        <p:attrNameLst>
                                          <p:attrName>ppt_x</p:attrName>
                                        </p:attrNameLst>
                                      </p:cBhvr>
                                      <p:tavLst>
                                        <p:tav tm="0">
                                          <p:val>
                                            <p:strVal val="#ppt_x"/>
                                          </p:val>
                                        </p:tav>
                                        <p:tav tm="100000">
                                          <p:val>
                                            <p:strVal val="#ppt_x"/>
                                          </p:val>
                                        </p:tav>
                                      </p:tavLst>
                                    </p:anim>
                                    <p:anim calcmode="lin" valueType="num">
                                      <p:cBhvr>
                                        <p:cTn id="65" dur="1000" fill="hold"/>
                                        <p:tgtEl>
                                          <p:spTgt spid="44239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42401"/>
                                        </p:tgtEl>
                                        <p:attrNameLst>
                                          <p:attrName>style.visibility</p:attrName>
                                        </p:attrNameLst>
                                      </p:cBhvr>
                                      <p:to>
                                        <p:strVal val="visible"/>
                                      </p:to>
                                    </p:set>
                                    <p:animEffect transition="in" filter="fade">
                                      <p:cBhvr>
                                        <p:cTn id="70" dur="1000"/>
                                        <p:tgtEl>
                                          <p:spTgt spid="442401"/>
                                        </p:tgtEl>
                                      </p:cBhvr>
                                    </p:animEffect>
                                    <p:anim calcmode="lin" valueType="num">
                                      <p:cBhvr>
                                        <p:cTn id="71" dur="1000" fill="hold"/>
                                        <p:tgtEl>
                                          <p:spTgt spid="442401"/>
                                        </p:tgtEl>
                                        <p:attrNameLst>
                                          <p:attrName>ppt_x</p:attrName>
                                        </p:attrNameLst>
                                      </p:cBhvr>
                                      <p:tavLst>
                                        <p:tav tm="0">
                                          <p:val>
                                            <p:strVal val="#ppt_x"/>
                                          </p:val>
                                        </p:tav>
                                        <p:tav tm="100000">
                                          <p:val>
                                            <p:strVal val="#ppt_x"/>
                                          </p:val>
                                        </p:tav>
                                      </p:tavLst>
                                    </p:anim>
                                    <p:anim calcmode="lin" valueType="num">
                                      <p:cBhvr>
                                        <p:cTn id="72" dur="1000" fill="hold"/>
                                        <p:tgtEl>
                                          <p:spTgt spid="4424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2" grpId="0"/>
      <p:bldP spid="442373" grpId="0"/>
      <p:bldP spid="442374" grpId="0"/>
      <p:bldP spid="442375" grpId="0" animBg="1"/>
      <p:bldP spid="442376" grpId="0" animBg="1"/>
      <p:bldP spid="442377" grpId="0" animBg="1"/>
      <p:bldP spid="442379" grpId="0" animBg="1"/>
      <p:bldP spid="442394" grpId="0" animBg="1"/>
      <p:bldP spid="442414" grpId="0" animBg="1"/>
      <p:bldP spid="442415"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153400" cy="4953000"/>
          </a:xfrm>
        </p:spPr>
        <p:txBody>
          <a:bodyPr>
            <a:normAutofit fontScale="70000" lnSpcReduction="20000"/>
          </a:bodyPr>
          <a:lstStyle/>
          <a:p>
            <a:pPr>
              <a:lnSpc>
                <a:spcPct val="110000"/>
              </a:lnSpc>
            </a:pPr>
            <a:r>
              <a:rPr lang="en-US" sz="4000" dirty="0"/>
              <a:t>An Earned Value Management System (EVMS) can be defined as an integrated management system and its related sub-systems, which allow for:</a:t>
            </a:r>
          </a:p>
          <a:p>
            <a:pPr marL="3656316" lvl="1" indent="-228519">
              <a:lnSpc>
                <a:spcPct val="110000"/>
              </a:lnSpc>
              <a:spcAft>
                <a:spcPts val="600"/>
              </a:spcAft>
            </a:pPr>
            <a:r>
              <a:rPr lang="en-US" dirty="0"/>
              <a:t>planning all work scope for the program to completion</a:t>
            </a:r>
          </a:p>
          <a:p>
            <a:pPr marL="3656316" lvl="1" indent="-228519">
              <a:lnSpc>
                <a:spcPct val="110000"/>
              </a:lnSpc>
              <a:spcAft>
                <a:spcPts val="600"/>
              </a:spcAft>
            </a:pPr>
            <a:r>
              <a:rPr lang="en-US" dirty="0"/>
              <a:t>assignment of authority and responsibility at the work performance level</a:t>
            </a:r>
          </a:p>
          <a:p>
            <a:pPr marL="3656316" lvl="1" indent="-228519">
              <a:lnSpc>
                <a:spcPct val="110000"/>
              </a:lnSpc>
              <a:spcAft>
                <a:spcPts val="600"/>
              </a:spcAft>
            </a:pPr>
            <a:r>
              <a:rPr lang="en-US" dirty="0"/>
              <a:t>integration of the cost, schedule, and technical aspects of the work into a detailed baseline plan</a:t>
            </a:r>
          </a:p>
          <a:p>
            <a:pPr marL="3656316" lvl="1" indent="-228519">
              <a:lnSpc>
                <a:spcPct val="110000"/>
              </a:lnSpc>
            </a:pPr>
            <a:r>
              <a:rPr lang="en-US" i="1" dirty="0"/>
              <a:t>See the DAU Program Manager’s     e-Tool Kit (earned value)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124200"/>
            <a:ext cx="2894806" cy="353853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733800" y="6477000"/>
            <a:ext cx="4006158" cy="253883"/>
          </a:xfrm>
          <a:prstGeom prst="rect">
            <a:avLst/>
          </a:prstGeom>
          <a:noFill/>
        </p:spPr>
        <p:txBody>
          <a:bodyPr wrap="none" lIns="91407" tIns="45704" rIns="91407" bIns="45704" rtlCol="0">
            <a:spAutoFit/>
          </a:bodyPr>
          <a:lstStyle/>
          <a:p>
            <a:r>
              <a:rPr lang="en-US" sz="1050" dirty="0">
                <a:solidFill>
                  <a:prstClr val="black"/>
                </a:solidFill>
              </a:rPr>
              <a:t>https://acc.dau.mil/CommunityBrowser.aspx?id=294488&amp;lang=en-US</a:t>
            </a:r>
          </a:p>
        </p:txBody>
      </p:sp>
      <p:sp>
        <p:nvSpPr>
          <p:cNvPr id="7" name="Title 1"/>
          <p:cNvSpPr>
            <a:spLocks noGrp="1"/>
          </p:cNvSpPr>
          <p:nvPr>
            <p:ph type="title"/>
          </p:nvPr>
        </p:nvSpPr>
        <p:spPr>
          <a:xfrm>
            <a:off x="1943100" y="304800"/>
            <a:ext cx="7200900" cy="762001"/>
          </a:xfrm>
        </p:spPr>
        <p:txBody>
          <a:bodyPr/>
          <a:lstStyle/>
          <a:p>
            <a:pPr>
              <a:lnSpc>
                <a:spcPct val="90000"/>
              </a:lnSpc>
            </a:pPr>
            <a:r>
              <a:rPr lang="en-US" sz="3600" dirty="0"/>
              <a:t>Earned Value Management(EVM)</a:t>
            </a:r>
          </a:p>
        </p:txBody>
      </p:sp>
    </p:spTree>
    <p:extLst>
      <p:ext uri="{BB962C8B-B14F-4D97-AF65-F5344CB8AC3E}">
        <p14:creationId xmlns:p14="http://schemas.microsoft.com/office/powerpoint/2010/main" val="4227640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8707" name="Rectangle 3"/>
          <p:cNvSpPr>
            <a:spLocks noGrp="1" noChangeArrowheads="1"/>
          </p:cNvSpPr>
          <p:nvPr>
            <p:ph idx="1"/>
          </p:nvPr>
        </p:nvSpPr>
        <p:spPr>
          <a:xfrm>
            <a:off x="381000" y="1447800"/>
            <a:ext cx="8382000" cy="5410200"/>
          </a:xfrm>
          <a:noFill/>
          <a:ln/>
        </p:spPr>
        <p:txBody>
          <a:bodyPr/>
          <a:lstStyle/>
          <a:p>
            <a:pPr>
              <a:spcAft>
                <a:spcPts val="1200"/>
              </a:spcAft>
            </a:pPr>
            <a:r>
              <a:rPr lang="en-US" sz="2800" b="1" dirty="0"/>
              <a:t>EVM is:</a:t>
            </a:r>
            <a:endParaRPr lang="en-US" sz="2000" b="1" dirty="0"/>
          </a:p>
          <a:p>
            <a:pPr lvl="1">
              <a:spcAft>
                <a:spcPts val="600"/>
              </a:spcAft>
              <a:buSzPct val="75000"/>
              <a:buFont typeface="Wingdings" pitchFamily="2" charset="2"/>
              <a:buChar char="t"/>
            </a:pPr>
            <a:r>
              <a:rPr lang="en-US" sz="2000" dirty="0"/>
              <a:t>a management tool that integrates work scope with schedule and budget</a:t>
            </a:r>
          </a:p>
          <a:p>
            <a:pPr lvl="1">
              <a:buSzPct val="75000"/>
              <a:buFont typeface="Wingdings" pitchFamily="2" charset="2"/>
              <a:buChar char="t"/>
            </a:pPr>
            <a:r>
              <a:rPr lang="en-US" sz="2000" b="1" dirty="0"/>
              <a:t>performance measurement</a:t>
            </a:r>
            <a:r>
              <a:rPr lang="en-US" sz="2000" dirty="0"/>
              <a:t> </a:t>
            </a:r>
          </a:p>
          <a:p>
            <a:pPr lvl="2">
              <a:spcAft>
                <a:spcPts val="600"/>
              </a:spcAft>
              <a:buSzPct val="120000"/>
            </a:pPr>
            <a:r>
              <a:rPr lang="en-US" sz="1800" dirty="0">
                <a:latin typeface="Arial" pitchFamily="34" charset="0"/>
                <a:cs typeface="Arial" pitchFamily="34" charset="0"/>
              </a:rPr>
              <a:t>how am I doing against my performance management baseline?</a:t>
            </a:r>
          </a:p>
          <a:p>
            <a:pPr lvl="1">
              <a:buSzPct val="75000"/>
              <a:buFont typeface="Wingdings" pitchFamily="2" charset="2"/>
              <a:buChar char="t"/>
            </a:pPr>
            <a:r>
              <a:rPr lang="en-US" sz="2000" b="1" dirty="0"/>
              <a:t>performance management</a:t>
            </a:r>
          </a:p>
          <a:p>
            <a:pPr lvl="2">
              <a:spcAft>
                <a:spcPts val="600"/>
              </a:spcAft>
              <a:buSzPct val="120000"/>
            </a:pPr>
            <a:r>
              <a:rPr lang="en-US" sz="1800" dirty="0">
                <a:latin typeface="Arial" pitchFamily="34" charset="0"/>
                <a:cs typeface="Arial" pitchFamily="34" charset="0"/>
              </a:rPr>
              <a:t>what do I need to do to bring the project in on cost and schedule?</a:t>
            </a:r>
          </a:p>
          <a:p>
            <a:pPr lvl="1">
              <a:spcAft>
                <a:spcPts val="1800"/>
              </a:spcAft>
              <a:buSzPct val="75000"/>
              <a:buFont typeface="Wingdings" pitchFamily="2" charset="2"/>
              <a:buChar char="t"/>
            </a:pPr>
            <a:r>
              <a:rPr lang="en-US" sz="2000" dirty="0"/>
              <a:t>first used by DoD (1967)</a:t>
            </a:r>
            <a:endParaRPr lang="en-US" dirty="0"/>
          </a:p>
          <a:p>
            <a:pPr>
              <a:spcAft>
                <a:spcPts val="1200"/>
              </a:spcAft>
            </a:pPr>
            <a:r>
              <a:rPr lang="en-US" sz="2800" b="1" dirty="0"/>
              <a:t>EVM is </a:t>
            </a:r>
            <a:r>
              <a:rPr lang="en-US" sz="2800" b="1" u="sng" dirty="0"/>
              <a:t>not</a:t>
            </a:r>
            <a:r>
              <a:rPr lang="en-US" sz="2400" dirty="0"/>
              <a:t>:</a:t>
            </a:r>
            <a:endParaRPr lang="en-US" dirty="0"/>
          </a:p>
          <a:p>
            <a:pPr lvl="1">
              <a:buSzPct val="75000"/>
              <a:buFont typeface="Wingdings" pitchFamily="2" charset="2"/>
              <a:buChar char="t"/>
            </a:pPr>
            <a:r>
              <a:rPr lang="en-US" sz="2000" dirty="0"/>
              <a:t>a particular system dictated by the government</a:t>
            </a:r>
          </a:p>
          <a:p>
            <a:pPr lvl="1">
              <a:buSzPct val="75000"/>
              <a:buFont typeface="Wingdings" pitchFamily="2" charset="2"/>
              <a:buChar char="t"/>
            </a:pPr>
            <a:r>
              <a:rPr lang="en-US" sz="2000" dirty="0"/>
              <a:t>an accounting system</a:t>
            </a:r>
          </a:p>
          <a:p>
            <a:pPr lvl="1">
              <a:buSzPct val="75000"/>
              <a:buFont typeface="Wingdings" pitchFamily="2" charset="2"/>
              <a:buChar char="t"/>
            </a:pPr>
            <a:r>
              <a:rPr lang="en-US" sz="2000" dirty="0"/>
              <a:t>cost history</a:t>
            </a:r>
          </a:p>
        </p:txBody>
      </p:sp>
      <p:sp>
        <p:nvSpPr>
          <p:cNvPr id="328706" name="Rectangle 2"/>
          <p:cNvSpPr>
            <a:spLocks noGrp="1" noChangeArrowheads="1"/>
          </p:cNvSpPr>
          <p:nvPr>
            <p:ph type="title"/>
          </p:nvPr>
        </p:nvSpPr>
        <p:spPr>
          <a:xfrm>
            <a:off x="1409700" y="228600"/>
            <a:ext cx="7696200" cy="838200"/>
          </a:xfrm>
          <a:noFill/>
          <a:ln/>
        </p:spPr>
        <p:txBody>
          <a:bodyPr/>
          <a:lstStyle/>
          <a:p>
            <a:r>
              <a:rPr lang="en-US" sz="3600" dirty="0"/>
              <a:t>EVM Defined</a:t>
            </a:r>
          </a:p>
        </p:txBody>
      </p:sp>
      <p:pic>
        <p:nvPicPr>
          <p:cNvPr id="328708" name="Picture 4" descr="j0272362"/>
          <p:cNvPicPr>
            <a:picLocks noChangeAspect="1" noChangeArrowheads="1"/>
          </p:cNvPicPr>
          <p:nvPr/>
        </p:nvPicPr>
        <p:blipFill>
          <a:blip r:embed="rId3" cstate="print"/>
          <a:srcRect/>
          <a:stretch>
            <a:fillRect/>
          </a:stretch>
        </p:blipFill>
        <p:spPr bwMode="auto">
          <a:xfrm>
            <a:off x="6629400" y="4724400"/>
            <a:ext cx="2133600" cy="1725619"/>
          </a:xfrm>
          <a:prstGeom prst="rect">
            <a:avLst/>
          </a:prstGeom>
          <a:noFill/>
        </p:spPr>
      </p:pic>
    </p:spTree>
    <p:extLst>
      <p:ext uri="{BB962C8B-B14F-4D97-AF65-F5344CB8AC3E}">
        <p14:creationId xmlns:p14="http://schemas.microsoft.com/office/powerpoint/2010/main" val="294282269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Text Box 7"/>
          <p:cNvSpPr txBox="1">
            <a:spLocks noChangeArrowheads="1"/>
          </p:cNvSpPr>
          <p:nvPr/>
        </p:nvSpPr>
        <p:spPr bwMode="auto">
          <a:xfrm>
            <a:off x="381000" y="1447800"/>
            <a:ext cx="8382000" cy="2492958"/>
          </a:xfrm>
          <a:prstGeom prst="rect">
            <a:avLst/>
          </a:prstGeom>
          <a:solidFill>
            <a:srgbClr val="CCFFFF"/>
          </a:solidFill>
          <a:ln w="38100" cmpd="dbl">
            <a:solidFill>
              <a:schemeClr val="tx1"/>
            </a:solidFill>
            <a:miter lim="800000"/>
            <a:headEnd/>
            <a:tailEnd/>
          </a:ln>
        </p:spPr>
        <p:txBody>
          <a:bodyPr wrap="square" lIns="91407" tIns="45704" rIns="91407" bIns="45704">
            <a:spAutoFit/>
          </a:bodyPr>
          <a:lstStyle/>
          <a:p>
            <a:pPr eaLnBrk="0" fontAlgn="base" hangingPunct="0">
              <a:spcBef>
                <a:spcPct val="50000"/>
              </a:spcBef>
              <a:spcAft>
                <a:spcPct val="0"/>
              </a:spcAft>
            </a:pPr>
            <a:r>
              <a:rPr lang="en-US" sz="2400" b="1" u="sng" dirty="0">
                <a:solidFill>
                  <a:prstClr val="black"/>
                </a:solidFill>
                <a:latin typeface="Arial" charset="0"/>
              </a:rPr>
              <a:t>Program Team Role </a:t>
            </a:r>
          </a:p>
          <a:p>
            <a:pPr marL="120608" indent="-120608">
              <a:spcBef>
                <a:spcPct val="50000"/>
              </a:spcBef>
              <a:buFont typeface="Arial" pitchFamily="34" charset="0"/>
              <a:buChar char="•"/>
            </a:pPr>
            <a:r>
              <a:rPr lang="en-US" sz="2400" dirty="0">
                <a:solidFill>
                  <a:prstClr val="black"/>
                </a:solidFill>
                <a:latin typeface="Arial" charset="0"/>
              </a:rPr>
              <a:t>Ensures government properly contracts for EVM</a:t>
            </a:r>
          </a:p>
          <a:p>
            <a:pPr marL="120608" indent="-120608">
              <a:spcBef>
                <a:spcPct val="50000"/>
              </a:spcBef>
              <a:buFont typeface="Arial" pitchFamily="34" charset="0"/>
              <a:buChar char="•"/>
            </a:pPr>
            <a:r>
              <a:rPr lang="en-US" sz="2400" dirty="0">
                <a:solidFill>
                  <a:prstClr val="black"/>
                </a:solidFill>
                <a:latin typeface="Arial" charset="0"/>
              </a:rPr>
              <a:t>Leads Integrated Baseline Reviews</a:t>
            </a:r>
          </a:p>
          <a:p>
            <a:pPr marL="120608" indent="-120608">
              <a:spcBef>
                <a:spcPct val="50000"/>
              </a:spcBef>
              <a:buFont typeface="Arial" pitchFamily="34" charset="0"/>
              <a:buChar char="•"/>
            </a:pPr>
            <a:r>
              <a:rPr lang="en-US" sz="2400" dirty="0">
                <a:solidFill>
                  <a:prstClr val="black"/>
                </a:solidFill>
                <a:latin typeface="Arial" charset="0"/>
              </a:rPr>
              <a:t>Uses EV as a management tool</a:t>
            </a:r>
          </a:p>
          <a:p>
            <a:pPr eaLnBrk="0" fontAlgn="base" hangingPunct="0">
              <a:spcBef>
                <a:spcPct val="50000"/>
              </a:spcBef>
              <a:spcAft>
                <a:spcPct val="0"/>
              </a:spcAft>
            </a:pPr>
            <a:endParaRPr lang="en-US" sz="1600" dirty="0">
              <a:solidFill>
                <a:prstClr val="black"/>
              </a:solidFill>
              <a:latin typeface="Arial" charset="0"/>
            </a:endParaRPr>
          </a:p>
        </p:txBody>
      </p:sp>
      <p:sp>
        <p:nvSpPr>
          <p:cNvPr id="7173" name="Text Box 9"/>
          <p:cNvSpPr txBox="1">
            <a:spLocks noChangeArrowheads="1"/>
          </p:cNvSpPr>
          <p:nvPr/>
        </p:nvSpPr>
        <p:spPr bwMode="auto">
          <a:xfrm>
            <a:off x="381000" y="3487879"/>
            <a:ext cx="8382000" cy="3370121"/>
          </a:xfrm>
          <a:prstGeom prst="rect">
            <a:avLst/>
          </a:prstGeom>
          <a:solidFill>
            <a:schemeClr val="accent6">
              <a:lumMod val="60000"/>
              <a:lumOff val="40000"/>
            </a:schemeClr>
          </a:solidFill>
          <a:ln w="38100" cmpd="dbl">
            <a:solidFill>
              <a:schemeClr val="tx1"/>
            </a:solidFill>
            <a:miter lim="800000"/>
            <a:headEnd/>
            <a:tailEnd/>
          </a:ln>
        </p:spPr>
        <p:txBody>
          <a:bodyPr wrap="square" lIns="91407" tIns="45704" rIns="91407" bIns="45704">
            <a:spAutoFit/>
          </a:bodyPr>
          <a:lstStyle/>
          <a:p>
            <a:pPr eaLnBrk="0" fontAlgn="base" hangingPunct="0">
              <a:spcBef>
                <a:spcPct val="50000"/>
              </a:spcBef>
              <a:spcAft>
                <a:spcPct val="0"/>
              </a:spcAft>
            </a:pPr>
            <a:r>
              <a:rPr lang="en-US" sz="2400" b="1" u="sng" dirty="0">
                <a:solidFill>
                  <a:prstClr val="black"/>
                </a:solidFill>
                <a:latin typeface="Arial" charset="0"/>
              </a:rPr>
              <a:t>Financial/Cost Analyst’s Responsibilities</a:t>
            </a:r>
          </a:p>
          <a:p>
            <a:pPr marL="120608" indent="-120608">
              <a:spcBef>
                <a:spcPct val="50000"/>
              </a:spcBef>
              <a:buFontTx/>
              <a:buChar char="•"/>
            </a:pPr>
            <a:r>
              <a:rPr lang="en-US" dirty="0">
                <a:solidFill>
                  <a:prstClr val="black"/>
                </a:solidFill>
                <a:latin typeface="Arial" charset="0"/>
              </a:rPr>
              <a:t>Understands EVM guidance, process and all players</a:t>
            </a:r>
          </a:p>
          <a:p>
            <a:pPr marL="120608" indent="-120608">
              <a:spcBef>
                <a:spcPct val="50000"/>
              </a:spcBef>
              <a:buFontTx/>
              <a:buChar char="•"/>
            </a:pPr>
            <a:r>
              <a:rPr lang="en-US" dirty="0">
                <a:solidFill>
                  <a:prstClr val="black"/>
                </a:solidFill>
                <a:latin typeface="Arial" charset="0"/>
              </a:rPr>
              <a:t>Assists in ensuring that solicitations include required EVM Clauses/CDRL items</a:t>
            </a:r>
          </a:p>
          <a:p>
            <a:pPr marL="120608" indent="-120608">
              <a:spcBef>
                <a:spcPct val="50000"/>
              </a:spcBef>
              <a:buFontTx/>
              <a:buChar char="•"/>
            </a:pPr>
            <a:r>
              <a:rPr lang="en-US" dirty="0">
                <a:solidFill>
                  <a:prstClr val="black"/>
                </a:solidFill>
                <a:latin typeface="Arial" charset="0"/>
              </a:rPr>
              <a:t>Works with other functionals (e.g. engineers, logisticians) to get their assessment of variance explanations and corrective actions</a:t>
            </a:r>
          </a:p>
          <a:p>
            <a:pPr marL="120608" indent="-120608">
              <a:spcBef>
                <a:spcPct val="50000"/>
              </a:spcBef>
              <a:buFontTx/>
              <a:buChar char="•"/>
            </a:pPr>
            <a:r>
              <a:rPr lang="en-US" dirty="0">
                <a:solidFill>
                  <a:prstClr val="black"/>
                </a:solidFill>
                <a:latin typeface="Arial" charset="0"/>
              </a:rPr>
              <a:t>Provides comprehensive, integrated written monthly analysis to program manager</a:t>
            </a:r>
          </a:p>
          <a:p>
            <a:pPr marL="120608" indent="-120608">
              <a:spcBef>
                <a:spcPct val="50000"/>
              </a:spcBef>
              <a:buFontTx/>
              <a:buChar char="•"/>
            </a:pPr>
            <a:r>
              <a:rPr lang="en-US" dirty="0">
                <a:solidFill>
                  <a:prstClr val="black"/>
                </a:solidFill>
                <a:latin typeface="Arial" charset="0"/>
              </a:rPr>
              <a:t>Based on analysis, makes appropriate adjustments to government cost estimates and budgets, etc</a:t>
            </a:r>
            <a:r>
              <a:rPr lang="en-US" sz="1600" dirty="0">
                <a:solidFill>
                  <a:prstClr val="black"/>
                </a:solidFill>
                <a:latin typeface="Arial" charset="0"/>
              </a:rPr>
              <a:t>.</a:t>
            </a:r>
          </a:p>
        </p:txBody>
      </p:sp>
      <p:sp>
        <p:nvSpPr>
          <p:cNvPr id="7174" name="Rectangle 11"/>
          <p:cNvSpPr>
            <a:spLocks noGrp="1" noChangeArrowheads="1"/>
          </p:cNvSpPr>
          <p:nvPr>
            <p:ph type="title"/>
          </p:nvPr>
        </p:nvSpPr>
        <p:spPr>
          <a:xfrm>
            <a:off x="2438400" y="0"/>
            <a:ext cx="6553200" cy="1143000"/>
          </a:xfrm>
          <a:noFill/>
        </p:spPr>
        <p:txBody>
          <a:bodyPr/>
          <a:lstStyle/>
          <a:p>
            <a:r>
              <a:rPr lang="en-US" sz="3600" dirty="0"/>
              <a:t>EVM</a:t>
            </a:r>
            <a:br>
              <a:rPr lang="en-US" sz="3600" dirty="0"/>
            </a:br>
            <a:r>
              <a:rPr lang="en-US" sz="3600" dirty="0"/>
              <a:t>Roles &amp; Responsibilities</a:t>
            </a:r>
          </a:p>
        </p:txBody>
      </p:sp>
    </p:spTree>
    <p:extLst>
      <p:ext uri="{BB962C8B-B14F-4D97-AF65-F5344CB8AC3E}">
        <p14:creationId xmlns:p14="http://schemas.microsoft.com/office/powerpoint/2010/main" val="146771527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553200" y="6356350"/>
            <a:ext cx="2133600" cy="365125"/>
          </a:xfrm>
          <a:prstGeom prst="rect">
            <a:avLst/>
          </a:prstGeom>
        </p:spPr>
        <p:txBody>
          <a:bodyPr lIns="82058" tIns="41029" rIns="82058" bIns="41029"/>
          <a:lstStyle/>
          <a:p>
            <a:pPr>
              <a:defRPr/>
            </a:pPr>
            <a:fld id="{7AB21813-E7AE-44BB-A7DC-D621FFF7DEB2}" type="slidenum">
              <a:rPr lang="en-US" smtClean="0">
                <a:solidFill>
                  <a:prstClr val="black"/>
                </a:solidFill>
              </a:rPr>
              <a:pPr>
                <a:defRPr/>
              </a:pPr>
              <a:t>114</a:t>
            </a:fld>
            <a:endParaRPr lang="en-US">
              <a:solidFill>
                <a:prstClr val="black"/>
              </a:solidFill>
            </a:endParaRPr>
          </a:p>
        </p:txBody>
      </p:sp>
      <p:pic>
        <p:nvPicPr>
          <p:cNvPr id="3" name="Picture 2"/>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9857011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457200" y="6400800"/>
            <a:ext cx="1905000" cy="457200"/>
          </a:xfrm>
          <a:prstGeom prst="rect">
            <a:avLst/>
          </a:prstGeom>
          <a:noFill/>
          <a:ln w="12700">
            <a:noFill/>
            <a:miter lim="800000"/>
            <a:headEnd/>
            <a:tailEnd/>
          </a:ln>
          <a:effectLst/>
        </p:spPr>
        <p:txBody>
          <a:bodyPr wrap="none" lIns="91407" tIns="45704" rIns="91407" bIns="45704" anchor="ctr"/>
          <a:lstStyle/>
          <a:p>
            <a:pPr eaLnBrk="0" fontAlgn="base" hangingPunct="0">
              <a:spcBef>
                <a:spcPct val="0"/>
              </a:spcBef>
              <a:spcAft>
                <a:spcPct val="0"/>
              </a:spcAft>
            </a:pPr>
            <a:endParaRPr lang="en-US" sz="1600" dirty="0">
              <a:solidFill>
                <a:prstClr val="black"/>
              </a:solidFill>
              <a:latin typeface="Arial" charset="0"/>
            </a:endParaRPr>
          </a:p>
        </p:txBody>
      </p:sp>
      <p:sp>
        <p:nvSpPr>
          <p:cNvPr id="167939" name="Rectangle 3"/>
          <p:cNvSpPr>
            <a:spLocks noChangeArrowheads="1"/>
          </p:cNvSpPr>
          <p:nvPr/>
        </p:nvSpPr>
        <p:spPr bwMode="auto">
          <a:xfrm>
            <a:off x="4267200" y="6400800"/>
            <a:ext cx="2895600" cy="457200"/>
          </a:xfrm>
          <a:prstGeom prst="rect">
            <a:avLst/>
          </a:prstGeom>
          <a:noFill/>
          <a:ln w="12700">
            <a:noFill/>
            <a:miter lim="800000"/>
            <a:headEnd/>
            <a:tailEnd/>
          </a:ln>
          <a:effectLst/>
        </p:spPr>
        <p:txBody>
          <a:bodyPr wrap="none" lIns="91407" tIns="45704" rIns="91407" bIns="45704" anchor="ctr"/>
          <a:lstStyle/>
          <a:p>
            <a:pPr eaLnBrk="0" fontAlgn="base" hangingPunct="0">
              <a:spcBef>
                <a:spcPct val="0"/>
              </a:spcBef>
              <a:spcAft>
                <a:spcPct val="0"/>
              </a:spcAft>
            </a:pPr>
            <a:endParaRPr lang="en-US" sz="1600" dirty="0">
              <a:solidFill>
                <a:prstClr val="black"/>
              </a:solidFill>
              <a:latin typeface="Arial" charset="0"/>
            </a:endParaRPr>
          </a:p>
        </p:txBody>
      </p:sp>
      <p:sp>
        <p:nvSpPr>
          <p:cNvPr id="167940" name="Rectangle 4"/>
          <p:cNvSpPr>
            <a:spLocks noChangeArrowheads="1"/>
          </p:cNvSpPr>
          <p:nvPr/>
        </p:nvSpPr>
        <p:spPr bwMode="auto">
          <a:xfrm>
            <a:off x="457200" y="6400800"/>
            <a:ext cx="1905000" cy="457200"/>
          </a:xfrm>
          <a:prstGeom prst="rect">
            <a:avLst/>
          </a:prstGeom>
          <a:noFill/>
          <a:ln w="12700">
            <a:noFill/>
            <a:miter lim="800000"/>
            <a:headEnd/>
            <a:tailEnd/>
          </a:ln>
          <a:effectLst/>
        </p:spPr>
        <p:txBody>
          <a:bodyPr wrap="none" lIns="91407" tIns="45704" rIns="91407" bIns="45704" anchor="ctr"/>
          <a:lstStyle/>
          <a:p>
            <a:pPr eaLnBrk="0" fontAlgn="base" hangingPunct="0">
              <a:spcBef>
                <a:spcPct val="0"/>
              </a:spcBef>
              <a:spcAft>
                <a:spcPct val="0"/>
              </a:spcAft>
            </a:pPr>
            <a:endParaRPr lang="en-US" sz="1600" dirty="0">
              <a:solidFill>
                <a:prstClr val="black"/>
              </a:solidFill>
              <a:latin typeface="Arial" charset="0"/>
            </a:endParaRPr>
          </a:p>
        </p:txBody>
      </p:sp>
      <p:sp>
        <p:nvSpPr>
          <p:cNvPr id="167941" name="Rectangle 5"/>
          <p:cNvSpPr>
            <a:spLocks noChangeArrowheads="1"/>
          </p:cNvSpPr>
          <p:nvPr/>
        </p:nvSpPr>
        <p:spPr bwMode="auto">
          <a:xfrm>
            <a:off x="4267200" y="6400800"/>
            <a:ext cx="2895600" cy="457200"/>
          </a:xfrm>
          <a:prstGeom prst="rect">
            <a:avLst/>
          </a:prstGeom>
          <a:noFill/>
          <a:ln w="12700">
            <a:noFill/>
            <a:miter lim="800000"/>
            <a:headEnd/>
            <a:tailEnd/>
          </a:ln>
          <a:effectLst/>
        </p:spPr>
        <p:txBody>
          <a:bodyPr wrap="none" lIns="91407" tIns="45704" rIns="91407" bIns="45704" anchor="ctr"/>
          <a:lstStyle/>
          <a:p>
            <a:pPr eaLnBrk="0" fontAlgn="base" hangingPunct="0">
              <a:spcBef>
                <a:spcPct val="0"/>
              </a:spcBef>
              <a:spcAft>
                <a:spcPct val="0"/>
              </a:spcAft>
            </a:pPr>
            <a:endParaRPr lang="en-US" sz="1600" dirty="0">
              <a:solidFill>
                <a:prstClr val="black"/>
              </a:solidFill>
              <a:latin typeface="Arial" charset="0"/>
            </a:endParaRPr>
          </a:p>
        </p:txBody>
      </p:sp>
      <p:sp>
        <p:nvSpPr>
          <p:cNvPr id="167943" name="Rectangle 7"/>
          <p:cNvSpPr>
            <a:spLocks noGrp="1" noChangeArrowheads="1"/>
          </p:cNvSpPr>
          <p:nvPr>
            <p:ph idx="1"/>
          </p:nvPr>
        </p:nvSpPr>
        <p:spPr>
          <a:xfrm>
            <a:off x="533400" y="1524000"/>
            <a:ext cx="8001000" cy="4953000"/>
          </a:xfrm>
          <a:noFill/>
          <a:ln/>
        </p:spPr>
        <p:txBody>
          <a:bodyPr>
            <a:normAutofit/>
          </a:bodyPr>
          <a:lstStyle/>
          <a:p>
            <a:pPr>
              <a:spcAft>
                <a:spcPts val="600"/>
              </a:spcAft>
            </a:pPr>
            <a:r>
              <a:rPr lang="en-US" sz="2800" dirty="0"/>
              <a:t>Early identification of trends and problems</a:t>
            </a:r>
          </a:p>
          <a:p>
            <a:pPr>
              <a:spcAft>
                <a:spcPts val="300"/>
              </a:spcAft>
            </a:pPr>
            <a:r>
              <a:rPr lang="en-US" sz="2800" dirty="0"/>
              <a:t>Accurate picture of project status</a:t>
            </a:r>
          </a:p>
          <a:p>
            <a:pPr lvl="1">
              <a:buSzPct val="60000"/>
              <a:buFont typeface="Wingdings" pitchFamily="2" charset="2"/>
              <a:buChar char="t"/>
            </a:pPr>
            <a:r>
              <a:rPr lang="en-US" sz="2400" dirty="0"/>
              <a:t>Cost, schedule, technical and risk</a:t>
            </a:r>
          </a:p>
          <a:p>
            <a:pPr lvl="1">
              <a:spcAft>
                <a:spcPts val="600"/>
              </a:spcAft>
              <a:buSzPct val="60000"/>
              <a:buFont typeface="Wingdings" pitchFamily="2" charset="2"/>
              <a:buChar char="t"/>
            </a:pPr>
            <a:r>
              <a:rPr lang="en-US" sz="2400" dirty="0"/>
              <a:t>Segregation of schedule and cost variances</a:t>
            </a:r>
          </a:p>
          <a:p>
            <a:pPr>
              <a:spcAft>
                <a:spcPts val="600"/>
              </a:spcAft>
            </a:pPr>
            <a:r>
              <a:rPr lang="en-US" sz="2800" dirty="0"/>
              <a:t>Basis for course correction</a:t>
            </a:r>
          </a:p>
          <a:p>
            <a:pPr>
              <a:spcAft>
                <a:spcPts val="600"/>
              </a:spcAft>
            </a:pPr>
            <a:r>
              <a:rPr lang="en-US" sz="2800" dirty="0"/>
              <a:t>Projection of final costs</a:t>
            </a:r>
          </a:p>
          <a:p>
            <a:r>
              <a:rPr lang="en-US" sz="2800" dirty="0"/>
              <a:t>Project control by the team</a:t>
            </a:r>
            <a:endParaRPr lang="en-US" sz="2400" dirty="0"/>
          </a:p>
        </p:txBody>
      </p:sp>
      <p:sp>
        <p:nvSpPr>
          <p:cNvPr id="167942" name="Rectangle 6"/>
          <p:cNvSpPr>
            <a:spLocks noGrp="1" noChangeArrowheads="1"/>
          </p:cNvSpPr>
          <p:nvPr>
            <p:ph type="title"/>
          </p:nvPr>
        </p:nvSpPr>
        <p:spPr>
          <a:xfrm>
            <a:off x="1066800" y="-152400"/>
            <a:ext cx="7924800" cy="1143000"/>
          </a:xfrm>
          <a:noFill/>
          <a:ln/>
        </p:spPr>
        <p:txBody>
          <a:bodyPr anchor="b"/>
          <a:lstStyle/>
          <a:p>
            <a:r>
              <a:rPr lang="en-US" sz="3600" dirty="0"/>
              <a:t>Benefits of EVMS</a:t>
            </a:r>
          </a:p>
        </p:txBody>
      </p:sp>
      <p:grpSp>
        <p:nvGrpSpPr>
          <p:cNvPr id="2" name="Group 1042"/>
          <p:cNvGrpSpPr>
            <a:grpSpLocks/>
          </p:cNvGrpSpPr>
          <p:nvPr/>
        </p:nvGrpSpPr>
        <p:grpSpPr bwMode="auto">
          <a:xfrm>
            <a:off x="5334003" y="4953000"/>
            <a:ext cx="1616075" cy="1600200"/>
            <a:chOff x="3360" y="2880"/>
            <a:chExt cx="1018" cy="1248"/>
          </a:xfrm>
        </p:grpSpPr>
        <p:graphicFrame>
          <p:nvGraphicFramePr>
            <p:cNvPr id="10" name="Object 1027"/>
            <p:cNvGraphicFramePr>
              <a:graphicFrameLocks noChangeAspect="1"/>
            </p:cNvGraphicFramePr>
            <p:nvPr/>
          </p:nvGraphicFramePr>
          <p:xfrm>
            <a:off x="3408" y="2880"/>
            <a:ext cx="970" cy="1248"/>
          </p:xfrm>
          <a:graphic>
            <a:graphicData uri="http://schemas.openxmlformats.org/presentationml/2006/ole">
              <mc:AlternateContent xmlns:mc="http://schemas.openxmlformats.org/markup-compatibility/2006">
                <mc:Choice xmlns:v="urn:schemas-microsoft-com:vml" Requires="v">
                  <p:oleObj spid="_x0000_s4404" name="ClipArt" r:id="rId4" imgW="1168920" imgH="1618920" progId="">
                    <p:embed/>
                  </p:oleObj>
                </mc:Choice>
                <mc:Fallback>
                  <p:oleObj name="ClipArt" r:id="rId4" imgW="1168920" imgH="16189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3743" b="-3703"/>
                        <a:stretch>
                          <a:fillRect/>
                        </a:stretch>
                      </p:blipFill>
                      <p:spPr bwMode="auto">
                        <a:xfrm>
                          <a:off x="3408" y="2880"/>
                          <a:ext cx="970" cy="1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41"/>
            <p:cNvSpPr>
              <a:spLocks noChangeArrowheads="1"/>
            </p:cNvSpPr>
            <p:nvPr/>
          </p:nvSpPr>
          <p:spPr bwMode="auto">
            <a:xfrm>
              <a:off x="3360" y="3888"/>
              <a:ext cx="1008" cy="240"/>
            </a:xfrm>
            <a:prstGeom prst="rect">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sz="1600" dirty="0">
                <a:solidFill>
                  <a:prstClr val="black"/>
                </a:solidFill>
                <a:latin typeface="Arial" charset="0"/>
              </a:endParaRPr>
            </a:p>
          </p:txBody>
        </p:sp>
      </p:grpSp>
      <p:pic>
        <p:nvPicPr>
          <p:cNvPr id="12" name="Picture 1038"/>
          <p:cNvPicPr>
            <a:picLocks noChangeAspect="1" noChangeArrowheads="1"/>
          </p:cNvPicPr>
          <p:nvPr/>
        </p:nvPicPr>
        <p:blipFill>
          <a:blip r:embed="rId6" cstate="print"/>
          <a:srcRect/>
          <a:stretch>
            <a:fillRect/>
          </a:stretch>
        </p:blipFill>
        <p:spPr bwMode="auto">
          <a:xfrm>
            <a:off x="1295400" y="5181600"/>
            <a:ext cx="2743200" cy="153511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noFill/>
          </a:ln>
          <a:effectLst>
            <a:softEdge rad="112500"/>
          </a:effectLst>
        </p:spPr>
      </p:pic>
      <p:graphicFrame>
        <p:nvGraphicFramePr>
          <p:cNvPr id="13" name="Object 1028"/>
          <p:cNvGraphicFramePr>
            <a:graphicFrameLocks noChangeAspect="1"/>
          </p:cNvGraphicFramePr>
          <p:nvPr/>
        </p:nvGraphicFramePr>
        <p:xfrm>
          <a:off x="1600200" y="6019801"/>
          <a:ext cx="1152525" cy="520700"/>
        </p:xfrm>
        <a:graphic>
          <a:graphicData uri="http://schemas.openxmlformats.org/presentationml/2006/ole">
            <mc:AlternateContent xmlns:mc="http://schemas.openxmlformats.org/markup-compatibility/2006">
              <mc:Choice xmlns:v="urn:schemas-microsoft-com:vml" Requires="v">
                <p:oleObj spid="_x0000_s4405" name="ClipArt" r:id="rId7" imgW="1152720" imgH="521640" progId="">
                  <p:embed/>
                </p:oleObj>
              </mc:Choice>
              <mc:Fallback>
                <p:oleObj name="ClipArt" r:id="rId7" imgW="1152720" imgH="5216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6019801"/>
                        <a:ext cx="1152525"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029"/>
          <p:cNvGraphicFramePr>
            <a:graphicFrameLocks noChangeAspect="1"/>
          </p:cNvGraphicFramePr>
          <p:nvPr/>
        </p:nvGraphicFramePr>
        <p:xfrm>
          <a:off x="4876800" y="6019801"/>
          <a:ext cx="1152525" cy="520700"/>
        </p:xfrm>
        <a:graphic>
          <a:graphicData uri="http://schemas.openxmlformats.org/presentationml/2006/ole">
            <mc:AlternateContent xmlns:mc="http://schemas.openxmlformats.org/markup-compatibility/2006">
              <mc:Choice xmlns:v="urn:schemas-microsoft-com:vml" Requires="v">
                <p:oleObj spid="_x0000_s4406" name="ClipArt" r:id="rId9" imgW="1152720" imgH="521640" progId="">
                  <p:embed/>
                </p:oleObj>
              </mc:Choice>
              <mc:Fallback>
                <p:oleObj name="ClipArt" r:id="rId9" imgW="1152720" imgH="5216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6019801"/>
                        <a:ext cx="1152525"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030"/>
          <p:cNvGraphicFramePr>
            <a:graphicFrameLocks noChangeAspect="1"/>
          </p:cNvGraphicFramePr>
          <p:nvPr/>
        </p:nvGraphicFramePr>
        <p:xfrm>
          <a:off x="3733800" y="6019801"/>
          <a:ext cx="1152525" cy="520700"/>
        </p:xfrm>
        <a:graphic>
          <a:graphicData uri="http://schemas.openxmlformats.org/presentationml/2006/ole">
            <mc:AlternateContent xmlns:mc="http://schemas.openxmlformats.org/markup-compatibility/2006">
              <mc:Choice xmlns:v="urn:schemas-microsoft-com:vml" Requires="v">
                <p:oleObj spid="_x0000_s4407" name="ClipArt" r:id="rId10" imgW="1152720" imgH="521640" progId="">
                  <p:embed/>
                </p:oleObj>
              </mc:Choice>
              <mc:Fallback>
                <p:oleObj name="ClipArt" r:id="rId10" imgW="1152720" imgH="5216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6019801"/>
                        <a:ext cx="1152525"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031"/>
          <p:cNvGraphicFramePr>
            <a:graphicFrameLocks noChangeAspect="1"/>
          </p:cNvGraphicFramePr>
          <p:nvPr/>
        </p:nvGraphicFramePr>
        <p:xfrm>
          <a:off x="2743200" y="6019801"/>
          <a:ext cx="1152525" cy="520700"/>
        </p:xfrm>
        <a:graphic>
          <a:graphicData uri="http://schemas.openxmlformats.org/presentationml/2006/ole">
            <mc:AlternateContent xmlns:mc="http://schemas.openxmlformats.org/markup-compatibility/2006">
              <mc:Choice xmlns:v="urn:schemas-microsoft-com:vml" Requires="v">
                <p:oleObj spid="_x0000_s4408" name="ClipArt" r:id="rId11" imgW="1152720" imgH="521640" progId="">
                  <p:embed/>
                </p:oleObj>
              </mc:Choice>
              <mc:Fallback>
                <p:oleObj name="ClipArt" r:id="rId11" imgW="1152720" imgH="5216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6019801"/>
                        <a:ext cx="1152525"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033"/>
          <p:cNvGraphicFramePr>
            <a:graphicFrameLocks noChangeAspect="1"/>
          </p:cNvGraphicFramePr>
          <p:nvPr/>
        </p:nvGraphicFramePr>
        <p:xfrm>
          <a:off x="6019800" y="6019801"/>
          <a:ext cx="2438400" cy="520700"/>
        </p:xfrm>
        <a:graphic>
          <a:graphicData uri="http://schemas.openxmlformats.org/presentationml/2006/ole">
            <mc:AlternateContent xmlns:mc="http://schemas.openxmlformats.org/markup-compatibility/2006">
              <mc:Choice xmlns:v="urn:schemas-microsoft-com:vml" Requires="v">
                <p:oleObj spid="_x0000_s4409" name="ClipArt" r:id="rId12" imgW="1152720" imgH="521640" progId="">
                  <p:embed/>
                </p:oleObj>
              </mc:Choice>
              <mc:Fallback>
                <p:oleObj name="ClipArt" r:id="rId12" imgW="1152720" imgH="5216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6019801"/>
                        <a:ext cx="24384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253960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9" name="Rectangle 5"/>
          <p:cNvSpPr>
            <a:spLocks noGrp="1" noChangeArrowheads="1"/>
          </p:cNvSpPr>
          <p:nvPr>
            <p:ph sz="half" idx="2"/>
          </p:nvPr>
        </p:nvSpPr>
        <p:spPr>
          <a:xfrm>
            <a:off x="533400" y="1905003"/>
            <a:ext cx="8229600" cy="3941763"/>
          </a:xfrm>
          <a:noFill/>
          <a:ln w="38100">
            <a:noFill/>
            <a:prstDash val="solid"/>
          </a:ln>
        </p:spPr>
        <p:txBody>
          <a:bodyPr>
            <a:normAutofit fontScale="77500" lnSpcReduction="20000"/>
          </a:bodyPr>
          <a:lstStyle/>
          <a:p>
            <a:pPr>
              <a:lnSpc>
                <a:spcPct val="200000"/>
              </a:lnSpc>
              <a:buClrTx/>
              <a:buSzPct val="90000"/>
            </a:pPr>
            <a:r>
              <a:rPr lang="en-US" sz="3200" b="1" dirty="0">
                <a:effectLst/>
              </a:rPr>
              <a:t>Contract Performance Report (CPR), Now the Integrated Program Management Report (IPMR)</a:t>
            </a:r>
          </a:p>
          <a:p>
            <a:pPr>
              <a:lnSpc>
                <a:spcPct val="200000"/>
              </a:lnSpc>
              <a:buClrTx/>
              <a:buSzPct val="90000"/>
            </a:pPr>
            <a:r>
              <a:rPr lang="en-US" sz="3200" b="1" dirty="0">
                <a:effectLst/>
              </a:rPr>
              <a:t>Integrated Master Schedule (IMS)</a:t>
            </a:r>
          </a:p>
          <a:p>
            <a:pPr>
              <a:lnSpc>
                <a:spcPct val="200000"/>
              </a:lnSpc>
              <a:buClrTx/>
              <a:buSzPct val="90000"/>
            </a:pPr>
            <a:r>
              <a:rPr lang="en-US" sz="3200" b="1" dirty="0">
                <a:effectLst/>
              </a:rPr>
              <a:t>Contract Funds Status Report</a:t>
            </a:r>
          </a:p>
          <a:p>
            <a:pPr marL="18281" indent="0">
              <a:buNone/>
            </a:pPr>
            <a:endParaRPr lang="en-US" sz="3200" b="1" dirty="0">
              <a:effectLst/>
            </a:endParaRPr>
          </a:p>
        </p:txBody>
      </p:sp>
      <p:sp>
        <p:nvSpPr>
          <p:cNvPr id="154628" name="Rectangle 4"/>
          <p:cNvSpPr>
            <a:spLocks noGrp="1" noChangeArrowheads="1"/>
          </p:cNvSpPr>
          <p:nvPr>
            <p:ph type="title"/>
          </p:nvPr>
        </p:nvSpPr>
        <p:spPr>
          <a:xfrm>
            <a:off x="429768" y="304800"/>
            <a:ext cx="8485632" cy="990600"/>
          </a:xfrm>
        </p:spPr>
        <p:txBody>
          <a:bodyPr>
            <a:normAutofit/>
          </a:bodyPr>
          <a:lstStyle/>
          <a:p>
            <a:r>
              <a:rPr lang="en-US" sz="3600" dirty="0"/>
              <a:t>EVM Reports</a:t>
            </a:r>
          </a:p>
        </p:txBody>
      </p:sp>
      <p:sp>
        <p:nvSpPr>
          <p:cNvPr id="5" name="Slide Number Placeholder 6"/>
          <p:cNvSpPr>
            <a:spLocks noGrp="1"/>
          </p:cNvSpPr>
          <p:nvPr>
            <p:ph type="sldNum" sz="quarter" idx="11"/>
          </p:nvPr>
        </p:nvSpPr>
        <p:spPr/>
        <p:txBody>
          <a:bodyPr/>
          <a:lstStyle/>
          <a:p>
            <a:fld id="{960AEBD8-36DA-4050-9011-3465DD595CEF}" type="slidenum">
              <a:rPr lang="en-US">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3324720020"/>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76400"/>
            <a:ext cx="8534400" cy="4876800"/>
          </a:xfrm>
        </p:spPr>
        <p:txBody>
          <a:bodyPr>
            <a:normAutofit/>
          </a:bodyPr>
          <a:lstStyle/>
          <a:p>
            <a:r>
              <a:rPr lang="en-US" sz="2800" b="1" dirty="0"/>
              <a:t>Purpose</a:t>
            </a:r>
          </a:p>
          <a:p>
            <a:pPr lvl="1">
              <a:lnSpc>
                <a:spcPct val="100000"/>
              </a:lnSpc>
              <a:spcAft>
                <a:spcPts val="1800"/>
              </a:spcAft>
              <a:buSzPct val="75000"/>
              <a:buFont typeface="Wingdings" pitchFamily="2" charset="2"/>
              <a:buChar char="t"/>
            </a:pPr>
            <a:r>
              <a:rPr lang="en-US" sz="2600" dirty="0"/>
              <a:t>Provides program team with information on progress on cost, schedule and technical performance on specific contract</a:t>
            </a:r>
          </a:p>
          <a:p>
            <a:r>
              <a:rPr lang="en-US" sz="2800" b="1" dirty="0"/>
              <a:t>Five Formats</a:t>
            </a:r>
          </a:p>
          <a:p>
            <a:pPr lvl="1">
              <a:buSzPct val="75000"/>
              <a:buFont typeface="Wingdings" pitchFamily="2" charset="2"/>
              <a:buChar char="t"/>
            </a:pPr>
            <a:r>
              <a:rPr lang="en-US" sz="2600" b="1" dirty="0">
                <a:latin typeface="Arial" pitchFamily="34" charset="0"/>
                <a:cs typeface="Arial" pitchFamily="34" charset="0"/>
              </a:rPr>
              <a:t> Format 1</a:t>
            </a:r>
            <a:r>
              <a:rPr lang="en-US" sz="2600" dirty="0">
                <a:latin typeface="Arial" pitchFamily="34" charset="0"/>
                <a:cs typeface="Arial" pitchFamily="34" charset="0"/>
              </a:rPr>
              <a:t> – Work Breakdown Structure</a:t>
            </a:r>
          </a:p>
          <a:p>
            <a:pPr lvl="1">
              <a:buSzPct val="75000"/>
              <a:buFont typeface="Wingdings" pitchFamily="2" charset="2"/>
              <a:buChar char="t"/>
            </a:pPr>
            <a:r>
              <a:rPr lang="en-US" sz="2600" b="1" dirty="0">
                <a:latin typeface="Arial" pitchFamily="34" charset="0"/>
                <a:cs typeface="Arial" pitchFamily="34" charset="0"/>
              </a:rPr>
              <a:t> Format 2 </a:t>
            </a:r>
            <a:r>
              <a:rPr lang="en-US" sz="2600" dirty="0">
                <a:latin typeface="Arial" pitchFamily="34" charset="0"/>
                <a:cs typeface="Arial" pitchFamily="34" charset="0"/>
              </a:rPr>
              <a:t>– Organizational Categories (Functional)</a:t>
            </a:r>
          </a:p>
          <a:p>
            <a:pPr lvl="1">
              <a:buSzPct val="75000"/>
              <a:buFont typeface="Wingdings" pitchFamily="2" charset="2"/>
              <a:buChar char="t"/>
            </a:pPr>
            <a:r>
              <a:rPr lang="en-US" sz="2600" dirty="0">
                <a:latin typeface="Arial" pitchFamily="34" charset="0"/>
                <a:cs typeface="Arial" pitchFamily="34" charset="0"/>
              </a:rPr>
              <a:t> </a:t>
            </a:r>
            <a:r>
              <a:rPr lang="en-US" sz="2600" b="1" dirty="0">
                <a:latin typeface="Arial" pitchFamily="34" charset="0"/>
                <a:cs typeface="Arial" pitchFamily="34" charset="0"/>
              </a:rPr>
              <a:t>Format 3 </a:t>
            </a:r>
            <a:r>
              <a:rPr lang="en-US" sz="2600" dirty="0">
                <a:latin typeface="Arial" pitchFamily="34" charset="0"/>
                <a:cs typeface="Arial" pitchFamily="34" charset="0"/>
              </a:rPr>
              <a:t>– Baseline</a:t>
            </a:r>
          </a:p>
          <a:p>
            <a:pPr lvl="1">
              <a:buSzPct val="75000"/>
              <a:buFont typeface="Wingdings" pitchFamily="2" charset="2"/>
              <a:buChar char="t"/>
            </a:pPr>
            <a:r>
              <a:rPr lang="en-US" sz="2600" b="1" dirty="0">
                <a:latin typeface="Arial" pitchFamily="34" charset="0"/>
                <a:cs typeface="Arial" pitchFamily="34" charset="0"/>
              </a:rPr>
              <a:t> Format 4 </a:t>
            </a:r>
            <a:r>
              <a:rPr lang="en-US" sz="2600" dirty="0">
                <a:latin typeface="Arial" pitchFamily="34" charset="0"/>
                <a:cs typeface="Arial" pitchFamily="34" charset="0"/>
              </a:rPr>
              <a:t>– Staffing</a:t>
            </a:r>
          </a:p>
          <a:p>
            <a:pPr lvl="1">
              <a:buSzPct val="75000"/>
              <a:buFont typeface="Wingdings" pitchFamily="2" charset="2"/>
              <a:buChar char="t"/>
            </a:pPr>
            <a:r>
              <a:rPr lang="en-US" sz="2400" dirty="0">
                <a:latin typeface="Arial" pitchFamily="34" charset="0"/>
                <a:cs typeface="Arial" pitchFamily="34" charset="0"/>
              </a:rPr>
              <a:t> </a:t>
            </a:r>
            <a:r>
              <a:rPr lang="en-US" sz="2600" b="1" dirty="0">
                <a:latin typeface="Arial" pitchFamily="34" charset="0"/>
                <a:cs typeface="Arial" pitchFamily="34" charset="0"/>
              </a:rPr>
              <a:t>Format 5</a:t>
            </a:r>
            <a:r>
              <a:rPr lang="en-US" sz="2600" dirty="0">
                <a:latin typeface="Arial" pitchFamily="34" charset="0"/>
                <a:cs typeface="Arial" pitchFamily="34" charset="0"/>
              </a:rPr>
              <a:t> – Explanations and Problem Analysis</a:t>
            </a:r>
          </a:p>
          <a:p>
            <a:pPr lvl="2"/>
            <a:endParaRPr lang="en-US" dirty="0"/>
          </a:p>
          <a:p>
            <a:pPr lvl="1">
              <a:buNone/>
            </a:pPr>
            <a:endParaRPr lang="en-US" sz="2400" dirty="0"/>
          </a:p>
          <a:p>
            <a:pPr lvl="1"/>
            <a:endParaRPr lang="en-US" sz="2400" dirty="0"/>
          </a:p>
          <a:p>
            <a:pPr lvl="1"/>
            <a:endParaRPr lang="en-US" sz="2400" dirty="0"/>
          </a:p>
          <a:p>
            <a:pPr lvl="1"/>
            <a:endParaRPr lang="en-US" sz="2400" dirty="0"/>
          </a:p>
          <a:p>
            <a:pPr lvl="2"/>
            <a:endParaRPr lang="en-US" dirty="0"/>
          </a:p>
        </p:txBody>
      </p:sp>
      <p:sp>
        <p:nvSpPr>
          <p:cNvPr id="4" name="Title 3"/>
          <p:cNvSpPr>
            <a:spLocks noGrp="1"/>
          </p:cNvSpPr>
          <p:nvPr>
            <p:ph type="title"/>
          </p:nvPr>
        </p:nvSpPr>
        <p:spPr>
          <a:xfrm>
            <a:off x="1246909" y="76200"/>
            <a:ext cx="7758545" cy="960699"/>
          </a:xfrm>
        </p:spPr>
        <p:txBody>
          <a:bodyPr>
            <a:noAutofit/>
          </a:bodyPr>
          <a:lstStyle/>
          <a:p>
            <a:r>
              <a:rPr lang="en-US" sz="3600" dirty="0"/>
              <a:t>Integrated Program Management Report (IPMR)</a:t>
            </a:r>
          </a:p>
        </p:txBody>
      </p:sp>
      <p:sp>
        <p:nvSpPr>
          <p:cNvPr id="3" name="Slide Number Placeholder 2"/>
          <p:cNvSpPr>
            <a:spLocks noGrp="1"/>
          </p:cNvSpPr>
          <p:nvPr>
            <p:ph type="sldNum" sz="quarter" idx="11"/>
          </p:nvPr>
        </p:nvSpPr>
        <p:spPr>
          <a:xfrm>
            <a:off x="38100" y="6477000"/>
            <a:ext cx="533400" cy="244475"/>
          </a:xfrm>
        </p:spPr>
        <p:txBody>
          <a:bodyPr lIns="82058" tIns="41029" rIns="82058" bIns="41029"/>
          <a:lstStyle/>
          <a:p>
            <a:fld id="{DF2D8B56-11CA-416F-B92A-CA4556E143C3}"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34057667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13"/>
          <p:cNvSpPr>
            <a:spLocks noGrp="1" noChangeArrowheads="1"/>
          </p:cNvSpPr>
          <p:nvPr>
            <p:ph idx="1"/>
          </p:nvPr>
        </p:nvSpPr>
        <p:spPr>
          <a:xfrm>
            <a:off x="304800" y="1524000"/>
            <a:ext cx="8458200" cy="5029200"/>
          </a:xfrm>
          <a:noFill/>
        </p:spPr>
        <p:txBody>
          <a:bodyPr>
            <a:normAutofit/>
          </a:bodyPr>
          <a:lstStyle/>
          <a:p>
            <a:pPr>
              <a:spcAft>
                <a:spcPts val="600"/>
              </a:spcAft>
            </a:pPr>
            <a:r>
              <a:rPr lang="en-US" sz="2600" b="1" dirty="0"/>
              <a:t>Evaluation of performance measurement baseline</a:t>
            </a:r>
          </a:p>
          <a:p>
            <a:pPr lvl="1">
              <a:buSzPct val="70000"/>
              <a:buFont typeface="Wingdings" pitchFamily="2" charset="2"/>
              <a:buChar char="t"/>
            </a:pPr>
            <a:r>
              <a:rPr lang="en-US" sz="2400" b="1" dirty="0"/>
              <a:t>Assessment of baseline realism</a:t>
            </a:r>
          </a:p>
          <a:p>
            <a:pPr lvl="1">
              <a:spcAft>
                <a:spcPts val="1800"/>
              </a:spcAft>
              <a:buSzPct val="70000"/>
              <a:buFont typeface="Wingdings" pitchFamily="2" charset="2"/>
              <a:buChar char="t"/>
            </a:pPr>
            <a:r>
              <a:rPr lang="en-US" sz="2400" b="1" dirty="0"/>
              <a:t>Identification of inherent risks </a:t>
            </a:r>
            <a:endParaRPr lang="en-US" sz="2400" dirty="0"/>
          </a:p>
          <a:p>
            <a:pPr>
              <a:lnSpc>
                <a:spcPct val="80000"/>
              </a:lnSpc>
            </a:pPr>
            <a:r>
              <a:rPr lang="en-US" sz="2600" b="1" dirty="0"/>
              <a:t>Joint assessment by government &amp;</a:t>
            </a:r>
          </a:p>
          <a:p>
            <a:pPr marL="0" indent="0">
              <a:spcBef>
                <a:spcPts val="0"/>
              </a:spcBef>
              <a:spcAft>
                <a:spcPts val="600"/>
              </a:spcAft>
              <a:buNone/>
            </a:pPr>
            <a:r>
              <a:rPr lang="en-US" sz="2600" b="1" dirty="0"/>
              <a:t>    contractor</a:t>
            </a:r>
          </a:p>
          <a:p>
            <a:pPr lvl="1">
              <a:spcAft>
                <a:spcPts val="1800"/>
              </a:spcAft>
              <a:buSzPct val="70000"/>
              <a:buFont typeface="Wingdings" pitchFamily="2" charset="2"/>
              <a:buChar char="t"/>
            </a:pPr>
            <a:r>
              <a:rPr lang="en-US" sz="2400" b="1" dirty="0"/>
              <a:t>Informal discussions</a:t>
            </a:r>
            <a:endParaRPr lang="en-US" dirty="0"/>
          </a:p>
          <a:p>
            <a:pPr>
              <a:spcAft>
                <a:spcPts val="600"/>
              </a:spcAft>
            </a:pPr>
            <a:r>
              <a:rPr lang="en-US" sz="2600" b="1" dirty="0"/>
              <a:t>Continuous</a:t>
            </a:r>
          </a:p>
          <a:p>
            <a:pPr lvl="1">
              <a:buSzPct val="70000"/>
              <a:buFont typeface="Wingdings" pitchFamily="2" charset="2"/>
              <a:buChar char="t"/>
            </a:pPr>
            <a:r>
              <a:rPr lang="en-US" sz="2400" b="1" dirty="0"/>
              <a:t>Part of integrated project management (</a:t>
            </a:r>
            <a:r>
              <a:rPr lang="en-US" sz="2400" b="1" dirty="0" err="1"/>
              <a:t>Govt</a:t>
            </a:r>
            <a:r>
              <a:rPr lang="en-US" sz="2400" b="1" dirty="0"/>
              <a:t> &amp; </a:t>
            </a:r>
            <a:r>
              <a:rPr lang="en-US" sz="2400" b="1" dirty="0" err="1"/>
              <a:t>Ktr</a:t>
            </a:r>
            <a:r>
              <a:rPr lang="en-US" sz="2400" b="1" dirty="0"/>
              <a:t>)</a:t>
            </a:r>
          </a:p>
          <a:p>
            <a:pPr lvl="1">
              <a:buSzPct val="70000"/>
              <a:buFont typeface="Wingdings" pitchFamily="2" charset="2"/>
              <a:buChar char="t"/>
            </a:pPr>
            <a:r>
              <a:rPr lang="en-US" sz="2400" b="1" dirty="0"/>
              <a:t>Should be seen as "Process" </a:t>
            </a:r>
          </a:p>
          <a:p>
            <a:pPr lvl="1">
              <a:buSzPct val="70000"/>
              <a:buFont typeface="Wingdings" pitchFamily="2" charset="2"/>
              <a:buChar char="t"/>
            </a:pPr>
            <a:r>
              <a:rPr lang="en-US" sz="2400" b="1" u="sng" dirty="0"/>
              <a:t>Not</a:t>
            </a:r>
            <a:r>
              <a:rPr lang="en-US" sz="2400" b="1" dirty="0"/>
              <a:t> a stand alone "Event</a:t>
            </a:r>
            <a:r>
              <a:rPr lang="en-US" sz="2400" dirty="0"/>
              <a:t>"</a:t>
            </a:r>
          </a:p>
        </p:txBody>
      </p:sp>
      <p:sp>
        <p:nvSpPr>
          <p:cNvPr id="15363" name="Rectangle 3"/>
          <p:cNvSpPr>
            <a:spLocks noGrp="1" noChangeArrowheads="1"/>
          </p:cNvSpPr>
          <p:nvPr>
            <p:ph type="title"/>
          </p:nvPr>
        </p:nvSpPr>
        <p:spPr>
          <a:xfrm>
            <a:off x="800100" y="304800"/>
            <a:ext cx="8115300" cy="914400"/>
          </a:xfrm>
          <a:noFill/>
        </p:spPr>
        <p:txBody>
          <a:bodyPr/>
          <a:lstStyle/>
          <a:p>
            <a:r>
              <a:rPr lang="en-US" sz="3600" dirty="0"/>
              <a:t>What is an IBR?</a:t>
            </a:r>
            <a:br>
              <a:rPr lang="en-US" sz="3600" dirty="0"/>
            </a:br>
            <a:r>
              <a:rPr lang="en-US" sz="2000" dirty="0"/>
              <a:t>Integrated Baseline Review</a:t>
            </a:r>
            <a:endParaRPr lang="en-US" sz="3600" dirty="0"/>
          </a:p>
        </p:txBody>
      </p:sp>
      <p:sp>
        <p:nvSpPr>
          <p:cNvPr id="15362" name="Slide Number Placeholder 3"/>
          <p:cNvSpPr>
            <a:spLocks noGrp="1"/>
          </p:cNvSpPr>
          <p:nvPr>
            <p:ph type="sldNum" sz="quarter" idx="11"/>
          </p:nvPr>
        </p:nvSpPr>
        <p:spPr>
          <a:xfrm>
            <a:off x="0" y="6537325"/>
            <a:ext cx="533400" cy="320675"/>
          </a:xfrm>
          <a:noFill/>
        </p:spPr>
        <p:txBody>
          <a:bodyPr lIns="82058" tIns="41029" rIns="82058" bIns="41029"/>
          <a:lstStyle/>
          <a:p>
            <a:fld id="{7E9FDE68-88D9-4F0E-B66D-EE9C2D5A8A82}" type="slidenum">
              <a:rPr lang="en-US" smtClean="0">
                <a:solidFill>
                  <a:prstClr val="black"/>
                </a:solidFill>
              </a:rPr>
              <a:pPr/>
              <a:t>118</a:t>
            </a:fld>
            <a:endParaRPr lang="en-US" dirty="0">
              <a:solidFill>
                <a:prstClr val="black"/>
              </a:solidFill>
            </a:endParaRPr>
          </a:p>
        </p:txBody>
      </p:sp>
      <p:grpSp>
        <p:nvGrpSpPr>
          <p:cNvPr id="2" name="Group 12"/>
          <p:cNvGrpSpPr>
            <a:grpSpLocks/>
          </p:cNvGrpSpPr>
          <p:nvPr/>
        </p:nvGrpSpPr>
        <p:grpSpPr bwMode="auto">
          <a:xfrm>
            <a:off x="6248400" y="2133600"/>
            <a:ext cx="2462212" cy="2590800"/>
            <a:chOff x="4369" y="2393"/>
            <a:chExt cx="1263" cy="1235"/>
          </a:xfrm>
        </p:grpSpPr>
        <p:grpSp>
          <p:nvGrpSpPr>
            <p:cNvPr id="3" name="Group 7"/>
            <p:cNvGrpSpPr>
              <a:grpSpLocks/>
            </p:cNvGrpSpPr>
            <p:nvPr/>
          </p:nvGrpSpPr>
          <p:grpSpPr bwMode="auto">
            <a:xfrm>
              <a:off x="4369" y="2432"/>
              <a:ext cx="1263" cy="1196"/>
              <a:chOff x="4369" y="2432"/>
              <a:chExt cx="1263" cy="1196"/>
            </a:xfrm>
          </p:grpSpPr>
          <p:sp>
            <p:nvSpPr>
              <p:cNvPr id="15371" name="AutoShape 4"/>
              <p:cNvSpPr>
                <a:spLocks noChangeArrowheads="1"/>
              </p:cNvSpPr>
              <p:nvPr/>
            </p:nvSpPr>
            <p:spPr bwMode="auto">
              <a:xfrm rot="10800000">
                <a:off x="4480" y="2432"/>
                <a:ext cx="1041" cy="987"/>
              </a:xfrm>
              <a:prstGeom prst="triangle">
                <a:avLst>
                  <a:gd name="adj" fmla="val 49954"/>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sz="1600" dirty="0">
                  <a:solidFill>
                    <a:prstClr val="black"/>
                  </a:solidFill>
                  <a:latin typeface="Arial" charset="0"/>
                </a:endParaRPr>
              </a:p>
            </p:txBody>
          </p:sp>
          <p:sp>
            <p:nvSpPr>
              <p:cNvPr id="15372" name="AutoShape 5"/>
              <p:cNvSpPr>
                <a:spLocks noChangeArrowheads="1"/>
              </p:cNvSpPr>
              <p:nvPr/>
            </p:nvSpPr>
            <p:spPr bwMode="auto">
              <a:xfrm rot="10800000">
                <a:off x="4369" y="2641"/>
                <a:ext cx="1041" cy="987"/>
              </a:xfrm>
              <a:prstGeom prst="triangle">
                <a:avLst>
                  <a:gd name="adj" fmla="val 49954"/>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sz="1600" dirty="0">
                  <a:solidFill>
                    <a:prstClr val="black"/>
                  </a:solidFill>
                  <a:latin typeface="Arial" charset="0"/>
                </a:endParaRPr>
              </a:p>
            </p:txBody>
          </p:sp>
          <p:sp>
            <p:nvSpPr>
              <p:cNvPr id="15373" name="AutoShape 6"/>
              <p:cNvSpPr>
                <a:spLocks noChangeArrowheads="1"/>
              </p:cNvSpPr>
              <p:nvPr/>
            </p:nvSpPr>
            <p:spPr bwMode="auto">
              <a:xfrm rot="10800000">
                <a:off x="4591" y="2641"/>
                <a:ext cx="1041" cy="987"/>
              </a:xfrm>
              <a:prstGeom prst="triangle">
                <a:avLst>
                  <a:gd name="adj" fmla="val 49954"/>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sz="1600" dirty="0">
                  <a:solidFill>
                    <a:prstClr val="black"/>
                  </a:solidFill>
                  <a:latin typeface="Arial" charset="0"/>
                </a:endParaRPr>
              </a:p>
            </p:txBody>
          </p:sp>
        </p:grpSp>
        <p:sp>
          <p:nvSpPr>
            <p:cNvPr id="15367" name="Rectangle 8"/>
            <p:cNvSpPr>
              <a:spLocks noChangeArrowheads="1"/>
            </p:cNvSpPr>
            <p:nvPr/>
          </p:nvSpPr>
          <p:spPr bwMode="auto">
            <a:xfrm rot="3720000">
              <a:off x="4228" y="2960"/>
              <a:ext cx="834" cy="173"/>
            </a:xfrm>
            <a:prstGeom prst="rect">
              <a:avLst/>
            </a:prstGeom>
            <a:noFill/>
            <a:ln w="12700">
              <a:noFill/>
              <a:miter lim="800000"/>
              <a:headEnd/>
              <a:tailEnd/>
            </a:ln>
          </p:spPr>
          <p:txBody>
            <a:bodyPr lIns="90488" tIns="44450" rIns="90488" bIns="44450">
              <a:spAutoFit/>
            </a:bodyPr>
            <a:lstStyle/>
            <a:p>
              <a:pPr algn="ctr" eaLnBrk="0" fontAlgn="base" hangingPunct="0">
                <a:spcBef>
                  <a:spcPct val="50000"/>
                </a:spcBef>
                <a:spcAft>
                  <a:spcPct val="0"/>
                </a:spcAft>
              </a:pPr>
              <a:r>
                <a:rPr lang="en-US" sz="1200" dirty="0">
                  <a:solidFill>
                    <a:prstClr val="black"/>
                  </a:solidFill>
                  <a:latin typeface="Arial" charset="0"/>
                </a:rPr>
                <a:t>Schedule</a:t>
              </a:r>
            </a:p>
          </p:txBody>
        </p:sp>
        <p:sp>
          <p:nvSpPr>
            <p:cNvPr id="15368" name="Rectangle 9"/>
            <p:cNvSpPr>
              <a:spLocks noChangeArrowheads="1"/>
            </p:cNvSpPr>
            <p:nvPr/>
          </p:nvSpPr>
          <p:spPr bwMode="auto">
            <a:xfrm>
              <a:off x="4654" y="2393"/>
              <a:ext cx="696" cy="173"/>
            </a:xfrm>
            <a:prstGeom prst="rect">
              <a:avLst/>
            </a:prstGeom>
            <a:noFill/>
            <a:ln w="12700">
              <a:noFill/>
              <a:miter lim="800000"/>
              <a:headEnd/>
              <a:tailEnd/>
            </a:ln>
          </p:spPr>
          <p:txBody>
            <a:bodyPr lIns="90488" tIns="44450" rIns="90488" bIns="44450">
              <a:spAutoFit/>
            </a:bodyPr>
            <a:lstStyle/>
            <a:p>
              <a:pPr algn="ctr" eaLnBrk="0" fontAlgn="base" hangingPunct="0">
                <a:spcBef>
                  <a:spcPct val="50000"/>
                </a:spcBef>
                <a:spcAft>
                  <a:spcPct val="0"/>
                </a:spcAft>
              </a:pPr>
              <a:r>
                <a:rPr lang="en-US" sz="1200" dirty="0">
                  <a:solidFill>
                    <a:prstClr val="black"/>
                  </a:solidFill>
                  <a:latin typeface="Arial" charset="0"/>
                </a:rPr>
                <a:t>Technical</a:t>
              </a:r>
            </a:p>
          </p:txBody>
        </p:sp>
        <p:sp>
          <p:nvSpPr>
            <p:cNvPr id="15369" name="Rectangle 10"/>
            <p:cNvSpPr>
              <a:spLocks noChangeArrowheads="1"/>
            </p:cNvSpPr>
            <p:nvPr/>
          </p:nvSpPr>
          <p:spPr bwMode="auto">
            <a:xfrm rot="17820000">
              <a:off x="4999" y="2965"/>
              <a:ext cx="704" cy="173"/>
            </a:xfrm>
            <a:prstGeom prst="rect">
              <a:avLst/>
            </a:prstGeom>
            <a:noFill/>
            <a:ln w="12700">
              <a:noFill/>
              <a:miter lim="800000"/>
              <a:headEnd/>
              <a:tailEnd/>
            </a:ln>
          </p:spPr>
          <p:txBody>
            <a:bodyPr lIns="90488" tIns="44450" rIns="90488" bIns="44450">
              <a:spAutoFit/>
            </a:bodyPr>
            <a:lstStyle/>
            <a:p>
              <a:pPr algn="ctr" eaLnBrk="0" fontAlgn="base" hangingPunct="0">
                <a:spcBef>
                  <a:spcPct val="50000"/>
                </a:spcBef>
                <a:spcAft>
                  <a:spcPct val="0"/>
                </a:spcAft>
              </a:pPr>
              <a:r>
                <a:rPr lang="en-US" sz="1200" dirty="0">
                  <a:solidFill>
                    <a:prstClr val="black"/>
                  </a:solidFill>
                  <a:latin typeface="Arial" charset="0"/>
                </a:rPr>
                <a:t>Cost</a:t>
              </a:r>
            </a:p>
          </p:txBody>
        </p:sp>
        <p:sp>
          <p:nvSpPr>
            <p:cNvPr id="15370" name="Rectangle 11"/>
            <p:cNvSpPr>
              <a:spLocks noChangeArrowheads="1"/>
            </p:cNvSpPr>
            <p:nvPr/>
          </p:nvSpPr>
          <p:spPr bwMode="auto">
            <a:xfrm>
              <a:off x="4675" y="2753"/>
              <a:ext cx="684" cy="192"/>
            </a:xfrm>
            <a:prstGeom prst="rect">
              <a:avLst/>
            </a:prstGeom>
            <a:noFill/>
            <a:ln w="12700">
              <a:noFill/>
              <a:miter lim="800000"/>
              <a:headEnd/>
              <a:tailEnd/>
            </a:ln>
          </p:spPr>
          <p:txBody>
            <a:bodyPr lIns="90488" tIns="44450" rIns="90488" bIns="44450">
              <a:spAutoFit/>
            </a:bodyPr>
            <a:lstStyle/>
            <a:p>
              <a:pPr algn="ctr" eaLnBrk="0" fontAlgn="base" hangingPunct="0">
                <a:spcBef>
                  <a:spcPct val="50000"/>
                </a:spcBef>
                <a:spcAft>
                  <a:spcPct val="0"/>
                </a:spcAft>
              </a:pPr>
              <a:r>
                <a:rPr lang="en-US" sz="1400" b="1" dirty="0">
                  <a:solidFill>
                    <a:prstClr val="black"/>
                  </a:solidFill>
                  <a:latin typeface="Arial" charset="0"/>
                </a:rPr>
                <a:t>Baseline</a:t>
              </a:r>
            </a:p>
          </p:txBody>
        </p:sp>
      </p:grpSp>
      <p:sp>
        <p:nvSpPr>
          <p:cNvPr id="15" name="TextBox 14"/>
          <p:cNvSpPr txBox="1"/>
          <p:nvPr/>
        </p:nvSpPr>
        <p:spPr>
          <a:xfrm>
            <a:off x="769393" y="6428600"/>
            <a:ext cx="2956963" cy="276999"/>
          </a:xfrm>
          <a:prstGeom prst="rect">
            <a:avLst/>
          </a:prstGeom>
          <a:noFill/>
        </p:spPr>
        <p:txBody>
          <a:bodyPr wrap="none" rtlCol="0">
            <a:spAutoFit/>
          </a:bodyPr>
          <a:lstStyle/>
          <a:p>
            <a:r>
              <a:rPr lang="en-US" sz="1200" dirty="0" err="1"/>
              <a:t>Govt</a:t>
            </a:r>
            <a:r>
              <a:rPr lang="en-US" sz="1200" dirty="0"/>
              <a:t>: Government	</a:t>
            </a:r>
            <a:r>
              <a:rPr lang="en-US" sz="1200" dirty="0" err="1"/>
              <a:t>Ktr</a:t>
            </a:r>
            <a:r>
              <a:rPr lang="en-US" sz="1200" dirty="0"/>
              <a:t>: Contractor</a:t>
            </a:r>
          </a:p>
        </p:txBody>
      </p:sp>
    </p:spTree>
    <p:extLst>
      <p:ext uri="{BB962C8B-B14F-4D97-AF65-F5344CB8AC3E}">
        <p14:creationId xmlns:p14="http://schemas.microsoft.com/office/powerpoint/2010/main" val="381932584"/>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idx="1"/>
          </p:nvPr>
        </p:nvSpPr>
        <p:spPr>
          <a:xfrm>
            <a:off x="457200" y="1447800"/>
            <a:ext cx="8229600" cy="5257800"/>
          </a:xfrm>
          <a:noFill/>
        </p:spPr>
        <p:txBody>
          <a:bodyPr>
            <a:normAutofit fontScale="77500" lnSpcReduction="20000"/>
          </a:bodyPr>
          <a:lstStyle/>
          <a:p>
            <a:pPr>
              <a:lnSpc>
                <a:spcPct val="120000"/>
              </a:lnSpc>
              <a:spcBef>
                <a:spcPts val="600"/>
              </a:spcBef>
              <a:spcAft>
                <a:spcPts val="600"/>
              </a:spcAft>
              <a:buNone/>
            </a:pPr>
            <a:r>
              <a:rPr lang="en-US" sz="4100" b="1" i="1" dirty="0"/>
              <a:t>Assess the degree to which:</a:t>
            </a:r>
          </a:p>
          <a:p>
            <a:pPr marL="475321" indent="-457039">
              <a:lnSpc>
                <a:spcPct val="120000"/>
              </a:lnSpc>
              <a:spcBef>
                <a:spcPts val="600"/>
              </a:spcBef>
              <a:buFont typeface="+mj-lt"/>
              <a:buAutoNum type="arabicPeriod"/>
            </a:pPr>
            <a:r>
              <a:rPr lang="en-US" sz="3100" dirty="0"/>
              <a:t>Technical scope of work is fully included and is consistent with authorizing documents</a:t>
            </a:r>
          </a:p>
          <a:p>
            <a:pPr marL="532451" indent="-514170">
              <a:lnSpc>
                <a:spcPct val="120000"/>
              </a:lnSpc>
              <a:spcBef>
                <a:spcPts val="600"/>
              </a:spcBef>
              <a:buFont typeface="+mj-lt"/>
              <a:buAutoNum type="arabicPeriod"/>
            </a:pPr>
            <a:r>
              <a:rPr lang="en-US" sz="3100" dirty="0"/>
              <a:t>Project schedule key milestones are identified and reflect a logical flow to accomplish technical work scope</a:t>
            </a:r>
          </a:p>
          <a:p>
            <a:pPr marL="532451" indent="-514170">
              <a:lnSpc>
                <a:spcPct val="120000"/>
              </a:lnSpc>
              <a:spcBef>
                <a:spcPts val="600"/>
              </a:spcBef>
              <a:buFont typeface="+mj-lt"/>
              <a:buAutoNum type="arabicPeriod"/>
            </a:pPr>
            <a:r>
              <a:rPr lang="en-US" sz="3100" dirty="0"/>
              <a:t>Resources (budgets, facilities, personnel, skills, etc.) are available and are adequate for the assigned tasks</a:t>
            </a:r>
          </a:p>
          <a:p>
            <a:pPr marL="532451" indent="-514170">
              <a:lnSpc>
                <a:spcPct val="120000"/>
              </a:lnSpc>
              <a:spcBef>
                <a:spcPts val="600"/>
              </a:spcBef>
              <a:buFont typeface="+mj-lt"/>
              <a:buAutoNum type="arabicPeriod"/>
            </a:pPr>
            <a:r>
              <a:rPr lang="en-US" sz="3100" dirty="0"/>
              <a:t>Tasks are planned and can be measured objectively relative to the technical progress</a:t>
            </a:r>
          </a:p>
          <a:p>
            <a:pPr marL="532451" indent="-514170">
              <a:lnSpc>
                <a:spcPct val="120000"/>
              </a:lnSpc>
              <a:spcBef>
                <a:spcPts val="600"/>
              </a:spcBef>
              <a:buFont typeface="+mj-lt"/>
              <a:buAutoNum type="arabicPeriod"/>
            </a:pPr>
            <a:r>
              <a:rPr lang="en-US" sz="3100" dirty="0"/>
              <a:t>Management processes support successful execution of the project</a:t>
            </a:r>
          </a:p>
          <a:p>
            <a:pPr marL="532451" indent="-514170">
              <a:lnSpc>
                <a:spcPct val="120000"/>
              </a:lnSpc>
              <a:spcBef>
                <a:spcPts val="600"/>
              </a:spcBef>
              <a:buFont typeface="+mj-lt"/>
              <a:buAutoNum type="arabicPeriod"/>
            </a:pPr>
            <a:endParaRPr lang="en-US" sz="2800" dirty="0"/>
          </a:p>
          <a:p>
            <a:pPr>
              <a:lnSpc>
                <a:spcPct val="120000"/>
              </a:lnSpc>
              <a:spcBef>
                <a:spcPts val="600"/>
              </a:spcBef>
              <a:buNone/>
            </a:pPr>
            <a:endParaRPr lang="en-US" sz="2800" dirty="0"/>
          </a:p>
          <a:p>
            <a:pPr>
              <a:lnSpc>
                <a:spcPct val="120000"/>
              </a:lnSpc>
              <a:spcBef>
                <a:spcPts val="600"/>
              </a:spcBef>
              <a:buNone/>
            </a:pPr>
            <a:endParaRPr lang="en-US" sz="2800" dirty="0"/>
          </a:p>
        </p:txBody>
      </p:sp>
      <p:sp>
        <p:nvSpPr>
          <p:cNvPr id="18435" name="Rectangle 3"/>
          <p:cNvSpPr>
            <a:spLocks noGrp="1" noChangeArrowheads="1"/>
          </p:cNvSpPr>
          <p:nvPr>
            <p:ph type="title"/>
          </p:nvPr>
        </p:nvSpPr>
        <p:spPr>
          <a:xfrm>
            <a:off x="685800" y="228600"/>
            <a:ext cx="8305800" cy="1143000"/>
          </a:xfrm>
          <a:noFill/>
        </p:spPr>
        <p:txBody>
          <a:bodyPr>
            <a:noAutofit/>
          </a:bodyPr>
          <a:lstStyle/>
          <a:p>
            <a:pPr>
              <a:spcAft>
                <a:spcPts val="1200"/>
              </a:spcAft>
            </a:pPr>
            <a:r>
              <a:rPr lang="en-US" dirty="0"/>
              <a:t>5 IBR Objectives</a:t>
            </a:r>
            <a:br>
              <a:rPr lang="en-US" dirty="0"/>
            </a:br>
            <a:endParaRPr lang="en-US" dirty="0"/>
          </a:p>
        </p:txBody>
      </p:sp>
      <p:sp>
        <p:nvSpPr>
          <p:cNvPr id="18434" name="Slide Number Placeholder 3"/>
          <p:cNvSpPr>
            <a:spLocks noGrp="1"/>
          </p:cNvSpPr>
          <p:nvPr>
            <p:ph type="sldNum" sz="quarter" idx="11"/>
          </p:nvPr>
        </p:nvSpPr>
        <p:spPr>
          <a:xfrm>
            <a:off x="0" y="6492875"/>
            <a:ext cx="609600" cy="365125"/>
          </a:xfrm>
          <a:noFill/>
        </p:spPr>
        <p:txBody>
          <a:bodyPr lIns="82058" tIns="41029" rIns="82058" bIns="41029"/>
          <a:lstStyle/>
          <a:p>
            <a:fld id="{25C12501-A685-466F-A555-E968CB7B91FC}" type="slidenum">
              <a:rPr lang="en-US" smtClean="0">
                <a:solidFill>
                  <a:prstClr val="black"/>
                </a:solidFill>
              </a:rPr>
              <a:pPr/>
              <a:t>119</a:t>
            </a:fld>
            <a:endParaRPr lang="en-US" dirty="0">
              <a:solidFill>
                <a:prstClr val="black"/>
              </a:solidFill>
            </a:endParaRPr>
          </a:p>
        </p:txBody>
      </p:sp>
      <p:sp>
        <p:nvSpPr>
          <p:cNvPr id="2" name="TextBox 1"/>
          <p:cNvSpPr txBox="1"/>
          <p:nvPr/>
        </p:nvSpPr>
        <p:spPr>
          <a:xfrm>
            <a:off x="838200" y="6504801"/>
            <a:ext cx="2954655" cy="276999"/>
          </a:xfrm>
          <a:prstGeom prst="rect">
            <a:avLst/>
          </a:prstGeom>
          <a:noFill/>
        </p:spPr>
        <p:txBody>
          <a:bodyPr wrap="none" rtlCol="0">
            <a:spAutoFit/>
          </a:bodyPr>
          <a:lstStyle/>
          <a:p>
            <a:r>
              <a:rPr lang="en-US" sz="1200" dirty="0"/>
              <a:t>IBR: Integrated Baseline Review	</a:t>
            </a:r>
          </a:p>
        </p:txBody>
      </p:sp>
    </p:spTree>
    <p:extLst>
      <p:ext uri="{BB962C8B-B14F-4D97-AF65-F5344CB8AC3E}">
        <p14:creationId xmlns:p14="http://schemas.microsoft.com/office/powerpoint/2010/main" val="35975614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524000" y="152400"/>
            <a:ext cx="7543800" cy="1143000"/>
          </a:xfrm>
        </p:spPr>
        <p:txBody>
          <a:bodyPr/>
          <a:lstStyle/>
          <a:p>
            <a:pPr>
              <a:lnSpc>
                <a:spcPct val="90000"/>
              </a:lnSpc>
            </a:pPr>
            <a:r>
              <a:rPr lang="en-US" sz="3600" b="1" i="1" dirty="0">
                <a:cs typeface="Arial" pitchFamily="34" charset="0"/>
              </a:rPr>
              <a:t>Program Management</a:t>
            </a:r>
            <a:br>
              <a:rPr lang="en-US" sz="3600" b="1" i="1" dirty="0">
                <a:cs typeface="Arial" pitchFamily="34" charset="0"/>
              </a:rPr>
            </a:br>
            <a:r>
              <a:rPr lang="en-US" sz="3600" b="1" i="1" dirty="0">
                <a:cs typeface="Arial" pitchFamily="34" charset="0"/>
              </a:rPr>
              <a:t> Course Design</a:t>
            </a:r>
          </a:p>
        </p:txBody>
      </p:sp>
      <p:sp>
        <p:nvSpPr>
          <p:cNvPr id="3" name="Content Placeholder 2"/>
          <p:cNvSpPr>
            <a:spLocks noGrp="1"/>
          </p:cNvSpPr>
          <p:nvPr>
            <p:ph sz="quarter" idx="13"/>
          </p:nvPr>
        </p:nvSpPr>
        <p:spPr>
          <a:xfrm>
            <a:off x="838200" y="3431471"/>
            <a:ext cx="7315200" cy="2971800"/>
          </a:xfrm>
        </p:spPr>
        <p:txBody>
          <a:bodyPr/>
          <a:lstStyle/>
          <a:p>
            <a:pPr marL="457200" lvl="1" indent="-457200">
              <a:lnSpc>
                <a:spcPct val="90000"/>
              </a:lnSpc>
              <a:spcBef>
                <a:spcPts val="0"/>
              </a:spcBef>
              <a:spcAft>
                <a:spcPts val="600"/>
              </a:spcAft>
              <a:buFont typeface="Arial" pitchFamily="34" charset="0"/>
              <a:buChar char="•"/>
            </a:pPr>
            <a:r>
              <a:rPr lang="en-US" sz="3600" b="1" dirty="0">
                <a:effectLst>
                  <a:outerShdw blurRad="38100" dist="38100" dir="2700000" algn="tl">
                    <a:srgbClr val="000000">
                      <a:alpha val="43137"/>
                    </a:srgbClr>
                  </a:outerShdw>
                </a:effectLst>
              </a:rPr>
              <a:t>Activities</a:t>
            </a:r>
          </a:p>
          <a:p>
            <a:pPr marL="457200" lvl="1" indent="-457200">
              <a:lnSpc>
                <a:spcPct val="90000"/>
              </a:lnSpc>
              <a:spcBef>
                <a:spcPts val="0"/>
              </a:spcBef>
              <a:spcAft>
                <a:spcPts val="600"/>
              </a:spcAft>
              <a:buFont typeface="Arial" pitchFamily="34" charset="0"/>
              <a:buChar char="•"/>
            </a:pPr>
            <a:r>
              <a:rPr lang="en-US" sz="3600" b="1" dirty="0">
                <a:effectLst>
                  <a:outerShdw blurRad="38100" dist="38100" dir="2700000" algn="tl">
                    <a:srgbClr val="000000">
                      <a:alpha val="43137"/>
                    </a:srgbClr>
                  </a:outerShdw>
                </a:effectLst>
              </a:rPr>
              <a:t>Interactive Events</a:t>
            </a:r>
          </a:p>
          <a:p>
            <a:pPr marL="457200" lvl="1" indent="-457200">
              <a:lnSpc>
                <a:spcPct val="90000"/>
              </a:lnSpc>
              <a:spcBef>
                <a:spcPts val="0"/>
              </a:spcBef>
              <a:spcAft>
                <a:spcPts val="600"/>
              </a:spcAft>
              <a:buFont typeface="Arial" pitchFamily="34" charset="0"/>
              <a:buChar char="•"/>
            </a:pPr>
            <a:r>
              <a:rPr lang="en-US" sz="3600" b="1" dirty="0">
                <a:effectLst>
                  <a:outerShdw blurRad="38100" dist="38100" dir="2700000" algn="tl">
                    <a:srgbClr val="000000">
                      <a:alpha val="43137"/>
                    </a:srgbClr>
                  </a:outerShdw>
                </a:effectLst>
              </a:rPr>
              <a:t>Exercises</a:t>
            </a:r>
          </a:p>
          <a:p>
            <a:pPr marL="457200" lvl="1" indent="-457200">
              <a:lnSpc>
                <a:spcPct val="90000"/>
              </a:lnSpc>
              <a:spcBef>
                <a:spcPts val="0"/>
              </a:spcBef>
              <a:spcAft>
                <a:spcPts val="600"/>
              </a:spcAft>
              <a:buFont typeface="Arial" pitchFamily="34" charset="0"/>
              <a:buChar char="•"/>
            </a:pPr>
            <a:r>
              <a:rPr lang="en-US" sz="3600" b="1" dirty="0">
                <a:effectLst>
                  <a:outerShdw blurRad="38100" dist="38100" dir="2700000" algn="tl">
                    <a:srgbClr val="000000">
                      <a:alpha val="43137"/>
                    </a:srgbClr>
                  </a:outerShdw>
                </a:effectLst>
              </a:rPr>
              <a:t>A Capstone Event</a:t>
            </a:r>
          </a:p>
        </p:txBody>
      </p:sp>
      <p:sp>
        <p:nvSpPr>
          <p:cNvPr id="7" name="Rectangle 6"/>
          <p:cNvSpPr/>
          <p:nvPr/>
        </p:nvSpPr>
        <p:spPr>
          <a:xfrm>
            <a:off x="838200" y="1600200"/>
            <a:ext cx="7620000" cy="1665071"/>
          </a:xfrm>
          <a:prstGeom prst="rect">
            <a:avLst/>
          </a:prstGeom>
        </p:spPr>
        <p:txBody>
          <a:bodyPr wrap="square">
            <a:spAutoFit/>
          </a:bodyPr>
          <a:lstStyle/>
          <a:p>
            <a:pPr marL="0" indent="0">
              <a:lnSpc>
                <a:spcPct val="90000"/>
              </a:lnSpc>
              <a:spcAft>
                <a:spcPts val="600"/>
              </a:spcAft>
              <a:buNone/>
            </a:pPr>
            <a:r>
              <a:rPr lang="en-US" sz="3600" b="1" dirty="0">
                <a:effectLst>
                  <a:outerShdw blurRad="38100" dist="38100" dir="2700000" algn="tl">
                    <a:srgbClr val="000000">
                      <a:alpha val="43137"/>
                    </a:srgbClr>
                  </a:outerShdw>
                </a:effectLst>
              </a:rPr>
              <a:t>We’ll use Different Kinds of Learning Experiences &amp; Applications</a:t>
            </a:r>
          </a:p>
          <a:p>
            <a:pPr marL="0" indent="0">
              <a:lnSpc>
                <a:spcPct val="90000"/>
              </a:lnSpc>
              <a:spcAft>
                <a:spcPts val="600"/>
              </a:spcAft>
              <a:buNone/>
            </a:pPr>
            <a:r>
              <a:rPr lang="en-US" sz="3600" b="1" dirty="0">
                <a:effectLst>
                  <a:outerShdw blurRad="38100" dist="38100" dir="2700000" algn="tl">
                    <a:srgbClr val="000000">
                      <a:alpha val="43137"/>
                    </a:srgbClr>
                  </a:outerShdw>
                </a:effectLst>
              </a:rPr>
              <a:t>     Including:</a:t>
            </a:r>
          </a:p>
        </p:txBody>
      </p:sp>
      <p:pic>
        <p:nvPicPr>
          <p:cNvPr id="5" name="Picture 2" descr="http://httpd-garage.sourceforge.net/httpd-modu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00"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2926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2894" y="0"/>
            <a:ext cx="7752056" cy="1143000"/>
          </a:xfrm>
        </p:spPr>
        <p:txBody>
          <a:bodyPr/>
          <a:lstStyle/>
          <a:p>
            <a:r>
              <a:rPr lang="en-US" sz="3600" dirty="0">
                <a:solidFill>
                  <a:prstClr val="white"/>
                </a:solidFill>
                <a:cs typeface="+mj-cs"/>
              </a:rPr>
              <a:t>EVM Performance Measurement</a:t>
            </a:r>
            <a:br>
              <a:rPr lang="en-US" sz="3600" dirty="0">
                <a:solidFill>
                  <a:prstClr val="white"/>
                </a:solidFill>
                <a:cs typeface="+mj-cs"/>
              </a:rPr>
            </a:br>
            <a:r>
              <a:rPr lang="en-US" sz="3600" dirty="0">
                <a:solidFill>
                  <a:prstClr val="white"/>
                </a:solidFill>
                <a:cs typeface="+mj-cs"/>
              </a:rPr>
              <a:t>Answers 5 Basic Questions</a:t>
            </a:r>
            <a:endParaRPr lang="en-US" sz="3600" dirty="0"/>
          </a:p>
        </p:txBody>
      </p:sp>
      <p:sp>
        <p:nvSpPr>
          <p:cNvPr id="5" name="Slide Number Placeholder 4"/>
          <p:cNvSpPr>
            <a:spLocks noGrp="1"/>
          </p:cNvSpPr>
          <p:nvPr>
            <p:ph type="sldNum" sz="quarter" idx="12"/>
          </p:nvPr>
        </p:nvSpPr>
        <p:spPr/>
        <p:txBody>
          <a:bodyPr/>
          <a:lstStyle/>
          <a:p>
            <a:fld id="{6DD145BB-F4BF-47FE-A7A5-E1B2194B8E74}" type="slidenum">
              <a:rPr lang="en-US" smtClean="0">
                <a:solidFill>
                  <a:prstClr val="black"/>
                </a:solidFill>
              </a:rPr>
              <a:pPr/>
              <a:t>120</a:t>
            </a:fld>
            <a:endParaRPr lang="en-US">
              <a:solidFill>
                <a:prstClr val="black"/>
              </a:solidFill>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534400" cy="468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151563"/>
            <a:ext cx="7804150"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127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533400" y="1447800"/>
            <a:ext cx="8153400" cy="5029200"/>
          </a:xfrm>
        </p:spPr>
        <p:txBody>
          <a:bodyPr>
            <a:normAutofit fontScale="92500" lnSpcReduction="10000"/>
          </a:bodyPr>
          <a:lstStyle/>
          <a:p>
            <a:pPr>
              <a:lnSpc>
                <a:spcPct val="100000"/>
              </a:lnSpc>
              <a:spcAft>
                <a:spcPts val="600"/>
              </a:spcAft>
              <a:buSzPct val="80000"/>
            </a:pPr>
            <a:r>
              <a:rPr lang="en-US" sz="2400" dirty="0"/>
              <a:t>EVM performance must be looked at on a contract-by-contract basis.  Metrics combining multiple contract variances mask true performance</a:t>
            </a:r>
          </a:p>
          <a:p>
            <a:pPr>
              <a:lnSpc>
                <a:spcPct val="100000"/>
              </a:lnSpc>
              <a:spcAft>
                <a:spcPts val="600"/>
              </a:spcAft>
              <a:buSzPct val="80000"/>
            </a:pPr>
            <a:r>
              <a:rPr lang="en-US" sz="2400" dirty="0"/>
              <a:t>Cost Performance Indices (CPI) is a good predictor of best case final cost after contract is 20% complete</a:t>
            </a:r>
          </a:p>
          <a:p>
            <a:pPr>
              <a:lnSpc>
                <a:spcPct val="100000"/>
              </a:lnSpc>
              <a:spcAft>
                <a:spcPts val="600"/>
              </a:spcAft>
              <a:buSzPct val="80000"/>
            </a:pPr>
            <a:r>
              <a:rPr lang="en-US" sz="2400" dirty="0"/>
              <a:t>Schedule performance is the leading indicator </a:t>
            </a:r>
          </a:p>
          <a:p>
            <a:pPr>
              <a:lnSpc>
                <a:spcPct val="100000"/>
              </a:lnSpc>
              <a:spcAft>
                <a:spcPts val="600"/>
              </a:spcAft>
              <a:buSzPct val="80000"/>
            </a:pPr>
            <a:r>
              <a:rPr lang="en-US" sz="2400" dirty="0"/>
              <a:t>Schedule performance should not be used to calculate EAC’s after the program is 50% complete</a:t>
            </a:r>
          </a:p>
          <a:p>
            <a:pPr>
              <a:lnSpc>
                <a:spcPct val="100000"/>
              </a:lnSpc>
              <a:spcAft>
                <a:spcPts val="600"/>
              </a:spcAft>
              <a:buSzPct val="80000"/>
            </a:pPr>
            <a:r>
              <a:rPr lang="en-US" sz="2400" dirty="0"/>
              <a:t>After a decision to rebaseline, it takes at least 8 months to receive meaningful performance measures</a:t>
            </a:r>
          </a:p>
          <a:p>
            <a:pPr>
              <a:lnSpc>
                <a:spcPct val="100000"/>
              </a:lnSpc>
              <a:buSzPct val="80000"/>
            </a:pPr>
            <a:r>
              <a:rPr lang="en-US" sz="2400" dirty="0"/>
              <a:t>Easy rule of thumb:</a:t>
            </a:r>
          </a:p>
          <a:p>
            <a:pPr marL="631604" lvl="1" indent="-247563" defTabSz="756973">
              <a:lnSpc>
                <a:spcPct val="100000"/>
              </a:lnSpc>
              <a:buNone/>
            </a:pPr>
            <a:r>
              <a:rPr lang="en-US" sz="2400" dirty="0"/>
              <a:t>		negative value = </a:t>
            </a:r>
            <a:r>
              <a:rPr lang="en-US" sz="2400" b="1" dirty="0">
                <a:solidFill>
                  <a:srgbClr val="FF0000"/>
                </a:solidFill>
              </a:rPr>
              <a:t>BAD</a:t>
            </a:r>
            <a:r>
              <a:rPr lang="en-US" sz="2400" dirty="0"/>
              <a:t>	positive value = </a:t>
            </a:r>
            <a:r>
              <a:rPr lang="en-US" sz="2400" b="1" dirty="0">
                <a:solidFill>
                  <a:srgbClr val="008000"/>
                </a:solidFill>
              </a:rPr>
              <a:t>GOOD</a:t>
            </a:r>
            <a:endParaRPr lang="en-US" sz="2400" dirty="0"/>
          </a:p>
          <a:p>
            <a:pPr lvl="1">
              <a:lnSpc>
                <a:spcPct val="100000"/>
              </a:lnSpc>
              <a:buFontTx/>
              <a:buNone/>
            </a:pPr>
            <a:r>
              <a:rPr lang="en-US" sz="2400" dirty="0"/>
              <a:t>	 index &lt; 1.0 = </a:t>
            </a:r>
            <a:r>
              <a:rPr lang="en-US" sz="2400" b="1" dirty="0">
                <a:solidFill>
                  <a:srgbClr val="FF0000"/>
                </a:solidFill>
              </a:rPr>
              <a:t>BAD  </a:t>
            </a:r>
            <a:r>
              <a:rPr lang="en-US" sz="2400" dirty="0">
                <a:solidFill>
                  <a:srgbClr val="FF0000"/>
                </a:solidFill>
              </a:rPr>
              <a:t>	</a:t>
            </a:r>
            <a:r>
              <a:rPr lang="en-US" sz="2400" dirty="0"/>
              <a:t>  index &gt; 1.0 = </a:t>
            </a:r>
            <a:r>
              <a:rPr lang="en-US" sz="2400" b="1" dirty="0">
                <a:solidFill>
                  <a:srgbClr val="008000"/>
                </a:solidFill>
              </a:rPr>
              <a:t>GOOD</a:t>
            </a:r>
          </a:p>
        </p:txBody>
      </p:sp>
      <p:sp>
        <p:nvSpPr>
          <p:cNvPr id="30722" name="Rectangle 2"/>
          <p:cNvSpPr>
            <a:spLocks noGrp="1" noChangeArrowheads="1"/>
          </p:cNvSpPr>
          <p:nvPr>
            <p:ph type="title"/>
          </p:nvPr>
        </p:nvSpPr>
        <p:spPr>
          <a:xfrm>
            <a:off x="2438400" y="228600"/>
            <a:ext cx="6553200" cy="914400"/>
          </a:xfrm>
        </p:spPr>
        <p:txBody>
          <a:bodyPr/>
          <a:lstStyle/>
          <a:p>
            <a:r>
              <a:rPr lang="en-US" sz="3600" dirty="0"/>
              <a:t>Rules of Thumb</a:t>
            </a:r>
          </a:p>
        </p:txBody>
      </p:sp>
    </p:spTree>
    <p:extLst>
      <p:ext uri="{BB962C8B-B14F-4D97-AF65-F5344CB8AC3E}">
        <p14:creationId xmlns:p14="http://schemas.microsoft.com/office/powerpoint/2010/main" val="275361551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533400" y="1676400"/>
            <a:ext cx="8153400" cy="5181600"/>
          </a:xfrm>
        </p:spPr>
        <p:txBody>
          <a:bodyPr>
            <a:normAutofit/>
          </a:bodyPr>
          <a:lstStyle/>
          <a:p>
            <a:pPr>
              <a:lnSpc>
                <a:spcPct val="100000"/>
              </a:lnSpc>
              <a:spcBef>
                <a:spcPts val="1200"/>
              </a:spcBef>
              <a:spcAft>
                <a:spcPts val="1200"/>
              </a:spcAft>
              <a:buSzPct val="80000"/>
            </a:pPr>
            <a:r>
              <a:rPr lang="en-US" sz="2600" dirty="0"/>
              <a:t>Earned Value is an effective management tool that ties work scope, schedule, and cost performance together</a:t>
            </a:r>
          </a:p>
          <a:p>
            <a:pPr>
              <a:lnSpc>
                <a:spcPct val="100000"/>
              </a:lnSpc>
              <a:spcBef>
                <a:spcPts val="1200"/>
              </a:spcBef>
              <a:spcAft>
                <a:spcPts val="600"/>
              </a:spcAft>
              <a:buSzPct val="80000"/>
            </a:pPr>
            <a:r>
              <a:rPr lang="en-US" sz="2600" dirty="0"/>
              <a:t>To realize full benefits, Earned Value requires</a:t>
            </a:r>
          </a:p>
          <a:p>
            <a:pPr lvl="1">
              <a:lnSpc>
                <a:spcPct val="100000"/>
              </a:lnSpc>
              <a:spcBef>
                <a:spcPts val="1200"/>
              </a:spcBef>
              <a:buSzPct val="75000"/>
              <a:buFont typeface="Wingdings" pitchFamily="2" charset="2"/>
              <a:buChar char="t"/>
            </a:pPr>
            <a:r>
              <a:rPr lang="en-US" sz="2600" dirty="0"/>
              <a:t>High confidence, stable, performance baseline</a:t>
            </a:r>
          </a:p>
          <a:p>
            <a:pPr lvl="1">
              <a:lnSpc>
                <a:spcPct val="100000"/>
              </a:lnSpc>
              <a:spcBef>
                <a:spcPts val="1200"/>
              </a:spcBef>
              <a:buSzPct val="75000"/>
              <a:buFont typeface="Wingdings" pitchFamily="2" charset="2"/>
              <a:buChar char="t"/>
            </a:pPr>
            <a:r>
              <a:rPr lang="en-US" sz="2600" dirty="0"/>
              <a:t>Teamwork among contractor, program office and Defense Contract Management Agency (DCMA)</a:t>
            </a:r>
          </a:p>
          <a:p>
            <a:pPr lvl="1">
              <a:lnSpc>
                <a:spcPct val="100000"/>
              </a:lnSpc>
              <a:spcBef>
                <a:spcPts val="1200"/>
              </a:spcBef>
              <a:buSzPct val="75000"/>
              <a:buFont typeface="Wingdings" pitchFamily="2" charset="2"/>
              <a:buChar char="t"/>
            </a:pPr>
            <a:r>
              <a:rPr lang="en-US" sz="2600" dirty="0"/>
              <a:t>Utilization in program management process</a:t>
            </a:r>
          </a:p>
          <a:p>
            <a:pPr lvl="1">
              <a:lnSpc>
                <a:spcPct val="100000"/>
              </a:lnSpc>
              <a:spcBef>
                <a:spcPts val="1200"/>
              </a:spcBef>
              <a:buSzPct val="75000"/>
              <a:buFont typeface="Wingdings" pitchFamily="2" charset="2"/>
              <a:buChar char="t"/>
            </a:pPr>
            <a:r>
              <a:rPr lang="en-US" sz="2600" dirty="0"/>
              <a:t>Visibility at senior management reviews</a:t>
            </a:r>
          </a:p>
        </p:txBody>
      </p:sp>
      <p:sp>
        <p:nvSpPr>
          <p:cNvPr id="31746" name="Rectangle 2"/>
          <p:cNvSpPr>
            <a:spLocks noGrp="1" noChangeArrowheads="1"/>
          </p:cNvSpPr>
          <p:nvPr>
            <p:ph type="title"/>
          </p:nvPr>
        </p:nvSpPr>
        <p:spPr>
          <a:xfrm>
            <a:off x="1295400" y="304800"/>
            <a:ext cx="7543800" cy="914400"/>
          </a:xfrm>
        </p:spPr>
        <p:txBody>
          <a:bodyPr/>
          <a:lstStyle/>
          <a:p>
            <a:r>
              <a:rPr lang="en-US" sz="3600" dirty="0"/>
              <a:t>Summary</a:t>
            </a:r>
          </a:p>
        </p:txBody>
      </p:sp>
    </p:spTree>
    <p:extLst>
      <p:ext uri="{BB962C8B-B14F-4D97-AF65-F5344CB8AC3E}">
        <p14:creationId xmlns:p14="http://schemas.microsoft.com/office/powerpoint/2010/main" val="1742887212"/>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2514603"/>
            <a:ext cx="7772400" cy="1362075"/>
          </a:xfrm>
        </p:spPr>
        <p:txBody>
          <a:bodyPr/>
          <a:lstStyle/>
          <a:p>
            <a:pPr algn="ctr"/>
            <a:r>
              <a:rPr lang="en-US" sz="4400" cap="none" dirty="0">
                <a:solidFill>
                  <a:schemeClr val="tx1"/>
                </a:solidFill>
              </a:rPr>
              <a:t>Management Reporting</a:t>
            </a:r>
          </a:p>
        </p:txBody>
      </p:sp>
      <p:sp>
        <p:nvSpPr>
          <p:cNvPr id="4" name="Slide Number Placeholder 3"/>
          <p:cNvSpPr>
            <a:spLocks noGrp="1"/>
          </p:cNvSpPr>
          <p:nvPr>
            <p:ph type="sldNum" sz="quarter" idx="10"/>
          </p:nvPr>
        </p:nvSpPr>
        <p:spPr/>
        <p:txBody>
          <a:bodyPr/>
          <a:lstStyle/>
          <a:p>
            <a:fld id="{8171703F-A320-4F30-92E2-C82CB1118232}" type="slidenum">
              <a:rPr lang="en-US" smtClean="0">
                <a:solidFill>
                  <a:prstClr val="black"/>
                </a:solidFill>
              </a:rPr>
              <a:pPr/>
              <a:t>123</a:t>
            </a:fld>
            <a:endParaRPr lang="en-US" dirty="0">
              <a:solidFill>
                <a:prstClr val="black"/>
              </a:solidFill>
            </a:endParaRPr>
          </a:p>
        </p:txBody>
      </p:sp>
    </p:spTree>
    <p:extLst>
      <p:ext uri="{BB962C8B-B14F-4D97-AF65-F5344CB8AC3E}">
        <p14:creationId xmlns:p14="http://schemas.microsoft.com/office/powerpoint/2010/main" val="2569536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0"/>
            <a:ext cx="8458200" cy="5105400"/>
          </a:xfrm>
        </p:spPr>
        <p:txBody>
          <a:bodyPr>
            <a:normAutofit fontScale="70000" lnSpcReduction="20000"/>
          </a:bodyPr>
          <a:lstStyle/>
          <a:p>
            <a:pPr>
              <a:lnSpc>
                <a:spcPct val="120000"/>
              </a:lnSpc>
              <a:spcBef>
                <a:spcPts val="600"/>
              </a:spcBef>
              <a:spcAft>
                <a:spcPts val="1200"/>
              </a:spcAft>
              <a:buSzPct val="80000"/>
            </a:pPr>
            <a:r>
              <a:rPr lang="en-US" dirty="0"/>
              <a:t>Air Force acquisition programs report their metrics in (the) </a:t>
            </a:r>
            <a:r>
              <a:rPr lang="en-US" b="1" dirty="0"/>
              <a:t>System Metric and Reporting Tool (SMART)</a:t>
            </a:r>
          </a:p>
          <a:p>
            <a:pPr lvl="1">
              <a:lnSpc>
                <a:spcPct val="120000"/>
              </a:lnSpc>
              <a:spcBef>
                <a:spcPts val="600"/>
              </a:spcBef>
              <a:spcAft>
                <a:spcPts val="600"/>
              </a:spcAft>
              <a:buSzPct val="80000"/>
              <a:buFont typeface="Wingdings" pitchFamily="2" charset="2"/>
              <a:buChar char="t"/>
            </a:pPr>
            <a:r>
              <a:rPr lang="en-US" dirty="0"/>
              <a:t>A collaborative web-based application designed to assist program managers and acquisition professionals with day-to-day tasks of defining, managing, and reporting program health and status throughout a program's life cycle</a:t>
            </a:r>
          </a:p>
          <a:p>
            <a:pPr lvl="1">
              <a:lnSpc>
                <a:spcPct val="120000"/>
              </a:lnSpc>
              <a:spcBef>
                <a:spcPts val="600"/>
              </a:spcBef>
              <a:spcAft>
                <a:spcPts val="600"/>
              </a:spcAft>
              <a:buSzPct val="80000"/>
              <a:buFont typeface="Wingdings" pitchFamily="2" charset="2"/>
              <a:buChar char="t"/>
            </a:pPr>
            <a:r>
              <a:rPr lang="en-US" dirty="0"/>
              <a:t>Provides near real time visibility to upper-level management by providing authoritative program information that adheres to OSD and SAF/AQ policy and business rules</a:t>
            </a:r>
          </a:p>
          <a:p>
            <a:pPr lvl="1">
              <a:lnSpc>
                <a:spcPct val="120000"/>
              </a:lnSpc>
              <a:spcBef>
                <a:spcPts val="600"/>
              </a:spcBef>
              <a:buSzPct val="80000"/>
              <a:buFont typeface="Wingdings" pitchFamily="2" charset="2"/>
              <a:buChar char="t"/>
            </a:pPr>
            <a:r>
              <a:rPr lang="en-US" dirty="0"/>
              <a:t>Source of the AF Program Master List and generates a consistent reporting capability for both the Defense Acquisition Executive Summary (DAES) to the OSD-level Defense Acquisition Management Information Retrieval (DAMIR) system and the Monthly Acquisition Report (MAR) to SAF/AQX.</a:t>
            </a:r>
          </a:p>
          <a:p>
            <a:pPr lvl="1">
              <a:lnSpc>
                <a:spcPct val="120000"/>
              </a:lnSpc>
              <a:spcBef>
                <a:spcPts val="600"/>
              </a:spcBef>
            </a:pPr>
            <a:endParaRPr lang="en-US" dirty="0"/>
          </a:p>
        </p:txBody>
      </p:sp>
      <p:sp>
        <p:nvSpPr>
          <p:cNvPr id="5" name="Title 1"/>
          <p:cNvSpPr txBox="1">
            <a:spLocks noGrp="1"/>
          </p:cNvSpPr>
          <p:nvPr>
            <p:ph type="title"/>
          </p:nvPr>
        </p:nvSpPr>
        <p:spPr bwMode="auto">
          <a:xfrm>
            <a:off x="1752600" y="228600"/>
            <a:ext cx="7228115" cy="889906"/>
          </a:xfrm>
          <a:prstGeom prst="rect">
            <a:avLst/>
          </a:prstGeom>
          <a:noFill/>
          <a:ln w="9525">
            <a:noFill/>
            <a:miter lim="800000"/>
            <a:headEnd/>
            <a:tailEnd/>
          </a:ln>
        </p:spPr>
        <p:txBody>
          <a:bodyPr vert="horz" wrap="square" lIns="91407" tIns="45704" rIns="91407" bIns="45704" numCol="1" anchor="ctr" anchorCtr="0" compatLnSpc="1">
            <a:prstTxWarp prst="textNoShape">
              <a:avLst/>
            </a:prstTxWarp>
          </a:bodyPr>
          <a:lstStyle>
            <a:lvl1pPr algn="r" rtl="0" eaLnBrk="0" fontAlgn="base" hangingPunct="0">
              <a:spcBef>
                <a:spcPct val="0"/>
              </a:spcBef>
              <a:spcAft>
                <a:spcPct val="0"/>
              </a:spcAft>
              <a:defRPr sz="3200" b="1" i="1">
                <a:solidFill>
                  <a:srgbClr val="151C77"/>
                </a:solidFill>
                <a:latin typeface="+mj-lt"/>
                <a:ea typeface="+mj-ea"/>
                <a:cs typeface="+mj-cs"/>
              </a:defRPr>
            </a:lvl1pPr>
            <a:lvl2pPr algn="r" rtl="0" eaLnBrk="0" fontAlgn="base" hangingPunct="0">
              <a:spcBef>
                <a:spcPct val="0"/>
              </a:spcBef>
              <a:spcAft>
                <a:spcPct val="0"/>
              </a:spcAft>
              <a:defRPr sz="3200" b="1" i="1">
                <a:solidFill>
                  <a:srgbClr val="151C77"/>
                </a:solidFill>
                <a:latin typeface="Arial" charset="0"/>
                <a:ea typeface="Arial" charset="0"/>
                <a:cs typeface="Arial" charset="0"/>
              </a:defRPr>
            </a:lvl2pPr>
            <a:lvl3pPr algn="r" rtl="0" eaLnBrk="0" fontAlgn="base" hangingPunct="0">
              <a:spcBef>
                <a:spcPct val="0"/>
              </a:spcBef>
              <a:spcAft>
                <a:spcPct val="0"/>
              </a:spcAft>
              <a:defRPr sz="3200" b="1" i="1">
                <a:solidFill>
                  <a:srgbClr val="151C77"/>
                </a:solidFill>
                <a:latin typeface="Arial" charset="0"/>
                <a:ea typeface="Arial" charset="0"/>
                <a:cs typeface="Arial" charset="0"/>
              </a:defRPr>
            </a:lvl3pPr>
            <a:lvl4pPr algn="r" rtl="0" eaLnBrk="0" fontAlgn="base" hangingPunct="0">
              <a:spcBef>
                <a:spcPct val="0"/>
              </a:spcBef>
              <a:spcAft>
                <a:spcPct val="0"/>
              </a:spcAft>
              <a:defRPr sz="3200" b="1" i="1">
                <a:solidFill>
                  <a:srgbClr val="151C77"/>
                </a:solidFill>
                <a:latin typeface="Arial" charset="0"/>
                <a:ea typeface="Arial" charset="0"/>
                <a:cs typeface="Arial" charset="0"/>
              </a:defRPr>
            </a:lvl4pPr>
            <a:lvl5pPr algn="r" rtl="0" eaLnBrk="0" fontAlgn="base" hangingPunct="0">
              <a:spcBef>
                <a:spcPct val="0"/>
              </a:spcBef>
              <a:spcAft>
                <a:spcPct val="0"/>
              </a:spcAft>
              <a:defRPr sz="3200" b="1" i="1">
                <a:solidFill>
                  <a:srgbClr val="151C77"/>
                </a:solidFill>
                <a:latin typeface="Arial" charset="0"/>
                <a:ea typeface="Arial" charset="0"/>
                <a:cs typeface="Arial" charset="0"/>
              </a:defRPr>
            </a:lvl5pPr>
            <a:lvl6pPr marL="457200" algn="r" rtl="0" fontAlgn="base">
              <a:spcBef>
                <a:spcPct val="0"/>
              </a:spcBef>
              <a:spcAft>
                <a:spcPct val="0"/>
              </a:spcAft>
              <a:defRPr sz="3200" b="1" i="1">
                <a:solidFill>
                  <a:srgbClr val="151C77"/>
                </a:solidFill>
                <a:latin typeface="Arial" charset="0"/>
                <a:ea typeface="Arial" charset="0"/>
                <a:cs typeface="Arial" charset="0"/>
              </a:defRPr>
            </a:lvl6pPr>
            <a:lvl7pPr marL="914400" algn="r" rtl="0" fontAlgn="base">
              <a:spcBef>
                <a:spcPct val="0"/>
              </a:spcBef>
              <a:spcAft>
                <a:spcPct val="0"/>
              </a:spcAft>
              <a:defRPr sz="3200" b="1" i="1">
                <a:solidFill>
                  <a:srgbClr val="151C77"/>
                </a:solidFill>
                <a:latin typeface="Arial" charset="0"/>
                <a:ea typeface="Arial" charset="0"/>
                <a:cs typeface="Arial" charset="0"/>
              </a:defRPr>
            </a:lvl7pPr>
            <a:lvl8pPr marL="1371600" algn="r" rtl="0" fontAlgn="base">
              <a:spcBef>
                <a:spcPct val="0"/>
              </a:spcBef>
              <a:spcAft>
                <a:spcPct val="0"/>
              </a:spcAft>
              <a:defRPr sz="3200" b="1" i="1">
                <a:solidFill>
                  <a:srgbClr val="151C77"/>
                </a:solidFill>
                <a:latin typeface="Arial" charset="0"/>
                <a:ea typeface="Arial" charset="0"/>
                <a:cs typeface="Arial" charset="0"/>
              </a:defRPr>
            </a:lvl8pPr>
            <a:lvl9pPr marL="1828800" algn="r" rtl="0" fontAlgn="base">
              <a:spcBef>
                <a:spcPct val="0"/>
              </a:spcBef>
              <a:spcAft>
                <a:spcPct val="0"/>
              </a:spcAft>
              <a:defRPr sz="3200" b="1" i="1">
                <a:solidFill>
                  <a:srgbClr val="151C77"/>
                </a:solidFill>
                <a:latin typeface="Arial" charset="0"/>
                <a:ea typeface="Arial" charset="0"/>
                <a:cs typeface="Arial" charset="0"/>
              </a:defRPr>
            </a:lvl9pPr>
          </a:lstStyle>
          <a:p>
            <a:r>
              <a:rPr lang="en-US" sz="3600" dirty="0">
                <a:solidFill>
                  <a:schemeClr val="bg1"/>
                </a:solidFill>
              </a:rPr>
              <a:t>Management Reporting -- SMART </a:t>
            </a:r>
          </a:p>
        </p:txBody>
      </p:sp>
      <p:sp>
        <p:nvSpPr>
          <p:cNvPr id="2" name="TextBox 1"/>
          <p:cNvSpPr txBox="1"/>
          <p:nvPr/>
        </p:nvSpPr>
        <p:spPr>
          <a:xfrm>
            <a:off x="457200" y="6629400"/>
            <a:ext cx="7890750" cy="276999"/>
          </a:xfrm>
          <a:prstGeom prst="rect">
            <a:avLst/>
          </a:prstGeom>
          <a:noFill/>
        </p:spPr>
        <p:txBody>
          <a:bodyPr wrap="none" rtlCol="0">
            <a:spAutoFit/>
          </a:bodyPr>
          <a:lstStyle/>
          <a:p>
            <a:r>
              <a:rPr lang="en-US" sz="1200" dirty="0"/>
              <a:t>OSD: Office of the Secretary of Defense	SAF/AQ: Air Force Secretariat/Acquisition	SAF/AQX: Acquisition Integration  </a:t>
            </a:r>
          </a:p>
        </p:txBody>
      </p:sp>
    </p:spTree>
    <p:extLst>
      <p:ext uri="{BB962C8B-B14F-4D97-AF65-F5344CB8AC3E}">
        <p14:creationId xmlns:p14="http://schemas.microsoft.com/office/powerpoint/2010/main" val="30343964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610600" cy="5181600"/>
          </a:xfrm>
        </p:spPr>
        <p:txBody>
          <a:bodyPr>
            <a:normAutofit fontScale="92500" lnSpcReduction="20000"/>
          </a:bodyPr>
          <a:lstStyle/>
          <a:p>
            <a:pPr>
              <a:lnSpc>
                <a:spcPct val="120000"/>
              </a:lnSpc>
              <a:spcBef>
                <a:spcPts val="600"/>
              </a:spcBef>
              <a:spcAft>
                <a:spcPts val="600"/>
              </a:spcAft>
            </a:pPr>
            <a:r>
              <a:rPr lang="en-US" sz="2600" b="1" dirty="0"/>
              <a:t>Comprehensive Cost and Requirements (CCaR) </a:t>
            </a:r>
            <a:r>
              <a:rPr lang="en-US" sz="2600" dirty="0"/>
              <a:t>is the tool the Air Force uses to document requirements, execute funds (in GAFS) and report implementation -  provides current execution data for all programs here at SMC</a:t>
            </a:r>
          </a:p>
          <a:p>
            <a:pPr>
              <a:lnSpc>
                <a:spcPct val="120000"/>
              </a:lnSpc>
              <a:spcBef>
                <a:spcPts val="600"/>
              </a:spcBef>
            </a:pPr>
            <a:r>
              <a:rPr lang="en-US" sz="2600" dirty="0" err="1"/>
              <a:t>CCaR</a:t>
            </a:r>
            <a:r>
              <a:rPr lang="en-US" sz="2600" dirty="0"/>
              <a:t> standardizes our processes to:</a:t>
            </a:r>
          </a:p>
          <a:p>
            <a:pPr lvl="1">
              <a:lnSpc>
                <a:spcPct val="120000"/>
              </a:lnSpc>
              <a:spcBef>
                <a:spcPts val="600"/>
              </a:spcBef>
              <a:buSzPct val="80000"/>
              <a:buFont typeface="Wingdings" pitchFamily="2" charset="2"/>
              <a:buChar char="t"/>
            </a:pPr>
            <a:r>
              <a:rPr lang="en-US" sz="2200" dirty="0"/>
              <a:t>Manage program requirements </a:t>
            </a:r>
          </a:p>
          <a:p>
            <a:pPr lvl="1">
              <a:lnSpc>
                <a:spcPct val="120000"/>
              </a:lnSpc>
              <a:spcBef>
                <a:spcPts val="600"/>
              </a:spcBef>
              <a:buSzPct val="80000"/>
              <a:buFont typeface="Wingdings" pitchFamily="2" charset="2"/>
              <a:buChar char="t"/>
            </a:pPr>
            <a:r>
              <a:rPr lang="en-US" sz="2200" dirty="0"/>
              <a:t>Execute program funds</a:t>
            </a:r>
          </a:p>
          <a:p>
            <a:pPr lvl="1">
              <a:lnSpc>
                <a:spcPct val="120000"/>
              </a:lnSpc>
              <a:spcBef>
                <a:spcPts val="600"/>
              </a:spcBef>
              <a:buSzPct val="80000"/>
              <a:buFont typeface="Wingdings" pitchFamily="2" charset="2"/>
              <a:buChar char="t"/>
            </a:pPr>
            <a:r>
              <a:rPr lang="en-US" sz="2200" dirty="0"/>
              <a:t>Track and report execution of the requirements.</a:t>
            </a:r>
          </a:p>
          <a:p>
            <a:pPr lvl="1">
              <a:lnSpc>
                <a:spcPct val="120000"/>
              </a:lnSpc>
              <a:spcBef>
                <a:spcPts val="600"/>
              </a:spcBef>
              <a:spcAft>
                <a:spcPts val="600"/>
              </a:spcAft>
              <a:buSzPct val="80000"/>
              <a:buFont typeface="Wingdings" pitchFamily="2" charset="2"/>
              <a:buChar char="t"/>
            </a:pPr>
            <a:r>
              <a:rPr lang="en-US" sz="2200" dirty="0"/>
              <a:t>Provide organizations greater flexibility and control over their requirements and budgets</a:t>
            </a:r>
          </a:p>
          <a:p>
            <a:pPr>
              <a:lnSpc>
                <a:spcPct val="120000"/>
              </a:lnSpc>
              <a:spcBef>
                <a:spcPts val="600"/>
              </a:spcBef>
            </a:pPr>
            <a:r>
              <a:rPr lang="en-US" sz="2600" dirty="0"/>
              <a:t>Executive CCaR is a derivative of CCaR and is the tool used by SAF, on their desktop, to review program execution on a monthly basis</a:t>
            </a:r>
          </a:p>
        </p:txBody>
      </p:sp>
      <p:sp>
        <p:nvSpPr>
          <p:cNvPr id="5" name="Title 1"/>
          <p:cNvSpPr txBox="1">
            <a:spLocks/>
          </p:cNvSpPr>
          <p:nvPr/>
        </p:nvSpPr>
        <p:spPr bwMode="auto">
          <a:xfrm>
            <a:off x="1981200" y="228600"/>
            <a:ext cx="6999514" cy="857250"/>
          </a:xfrm>
          <a:prstGeom prst="rect">
            <a:avLst/>
          </a:prstGeom>
          <a:noFill/>
          <a:ln w="9525">
            <a:noFill/>
            <a:miter lim="800000"/>
            <a:headEnd/>
            <a:tailEnd/>
          </a:ln>
        </p:spPr>
        <p:txBody>
          <a:bodyPr vert="horz" wrap="square" lIns="91407" tIns="45704" rIns="91407" bIns="45704" numCol="1" anchor="ctr" anchorCtr="0" compatLnSpc="1">
            <a:prstTxWarp prst="textNoShape">
              <a:avLst/>
            </a:prstTxWarp>
          </a:bodyPr>
          <a:lstStyle>
            <a:lvl1pPr algn="r" rtl="0" eaLnBrk="0" fontAlgn="base" hangingPunct="0">
              <a:spcBef>
                <a:spcPct val="0"/>
              </a:spcBef>
              <a:spcAft>
                <a:spcPct val="0"/>
              </a:spcAft>
              <a:defRPr sz="3200" b="1" i="1">
                <a:solidFill>
                  <a:srgbClr val="151C77"/>
                </a:solidFill>
                <a:latin typeface="+mj-lt"/>
                <a:ea typeface="+mj-ea"/>
                <a:cs typeface="+mj-cs"/>
              </a:defRPr>
            </a:lvl1pPr>
            <a:lvl2pPr algn="r" rtl="0" eaLnBrk="0" fontAlgn="base" hangingPunct="0">
              <a:spcBef>
                <a:spcPct val="0"/>
              </a:spcBef>
              <a:spcAft>
                <a:spcPct val="0"/>
              </a:spcAft>
              <a:defRPr sz="3200" b="1" i="1">
                <a:solidFill>
                  <a:srgbClr val="151C77"/>
                </a:solidFill>
                <a:latin typeface="Arial" charset="0"/>
                <a:ea typeface="Arial" charset="0"/>
                <a:cs typeface="Arial" charset="0"/>
              </a:defRPr>
            </a:lvl2pPr>
            <a:lvl3pPr algn="r" rtl="0" eaLnBrk="0" fontAlgn="base" hangingPunct="0">
              <a:spcBef>
                <a:spcPct val="0"/>
              </a:spcBef>
              <a:spcAft>
                <a:spcPct val="0"/>
              </a:spcAft>
              <a:defRPr sz="3200" b="1" i="1">
                <a:solidFill>
                  <a:srgbClr val="151C77"/>
                </a:solidFill>
                <a:latin typeface="Arial" charset="0"/>
                <a:ea typeface="Arial" charset="0"/>
                <a:cs typeface="Arial" charset="0"/>
              </a:defRPr>
            </a:lvl3pPr>
            <a:lvl4pPr algn="r" rtl="0" eaLnBrk="0" fontAlgn="base" hangingPunct="0">
              <a:spcBef>
                <a:spcPct val="0"/>
              </a:spcBef>
              <a:spcAft>
                <a:spcPct val="0"/>
              </a:spcAft>
              <a:defRPr sz="3200" b="1" i="1">
                <a:solidFill>
                  <a:srgbClr val="151C77"/>
                </a:solidFill>
                <a:latin typeface="Arial" charset="0"/>
                <a:ea typeface="Arial" charset="0"/>
                <a:cs typeface="Arial" charset="0"/>
              </a:defRPr>
            </a:lvl4pPr>
            <a:lvl5pPr algn="r" rtl="0" eaLnBrk="0" fontAlgn="base" hangingPunct="0">
              <a:spcBef>
                <a:spcPct val="0"/>
              </a:spcBef>
              <a:spcAft>
                <a:spcPct val="0"/>
              </a:spcAft>
              <a:defRPr sz="3200" b="1" i="1">
                <a:solidFill>
                  <a:srgbClr val="151C77"/>
                </a:solidFill>
                <a:latin typeface="Arial" charset="0"/>
                <a:ea typeface="Arial" charset="0"/>
                <a:cs typeface="Arial" charset="0"/>
              </a:defRPr>
            </a:lvl5pPr>
            <a:lvl6pPr marL="457200" algn="r" rtl="0" fontAlgn="base">
              <a:spcBef>
                <a:spcPct val="0"/>
              </a:spcBef>
              <a:spcAft>
                <a:spcPct val="0"/>
              </a:spcAft>
              <a:defRPr sz="3200" b="1" i="1">
                <a:solidFill>
                  <a:srgbClr val="151C77"/>
                </a:solidFill>
                <a:latin typeface="Arial" charset="0"/>
                <a:ea typeface="Arial" charset="0"/>
                <a:cs typeface="Arial" charset="0"/>
              </a:defRPr>
            </a:lvl6pPr>
            <a:lvl7pPr marL="914400" algn="r" rtl="0" fontAlgn="base">
              <a:spcBef>
                <a:spcPct val="0"/>
              </a:spcBef>
              <a:spcAft>
                <a:spcPct val="0"/>
              </a:spcAft>
              <a:defRPr sz="3200" b="1" i="1">
                <a:solidFill>
                  <a:srgbClr val="151C77"/>
                </a:solidFill>
                <a:latin typeface="Arial" charset="0"/>
                <a:ea typeface="Arial" charset="0"/>
                <a:cs typeface="Arial" charset="0"/>
              </a:defRPr>
            </a:lvl7pPr>
            <a:lvl8pPr marL="1371600" algn="r" rtl="0" fontAlgn="base">
              <a:spcBef>
                <a:spcPct val="0"/>
              </a:spcBef>
              <a:spcAft>
                <a:spcPct val="0"/>
              </a:spcAft>
              <a:defRPr sz="3200" b="1" i="1">
                <a:solidFill>
                  <a:srgbClr val="151C77"/>
                </a:solidFill>
                <a:latin typeface="Arial" charset="0"/>
                <a:ea typeface="Arial" charset="0"/>
                <a:cs typeface="Arial" charset="0"/>
              </a:defRPr>
            </a:lvl8pPr>
            <a:lvl9pPr marL="1828800" algn="r" rtl="0" fontAlgn="base">
              <a:spcBef>
                <a:spcPct val="0"/>
              </a:spcBef>
              <a:spcAft>
                <a:spcPct val="0"/>
              </a:spcAft>
              <a:defRPr sz="3200" b="1" i="1">
                <a:solidFill>
                  <a:srgbClr val="151C77"/>
                </a:solidFill>
                <a:latin typeface="Arial" charset="0"/>
                <a:ea typeface="Arial" charset="0"/>
                <a:cs typeface="Arial" charset="0"/>
              </a:defRPr>
            </a:lvl9pPr>
          </a:lstStyle>
          <a:p>
            <a:r>
              <a:rPr lang="en-US" sz="3600" dirty="0">
                <a:solidFill>
                  <a:prstClr val="white"/>
                </a:solidFill>
                <a:effectLst>
                  <a:outerShdw blurRad="38100" dist="38100" dir="2700000" algn="tl">
                    <a:srgbClr val="000000">
                      <a:alpha val="43137"/>
                    </a:srgbClr>
                  </a:outerShdw>
                </a:effectLst>
              </a:rPr>
              <a:t>Management Reporting -- </a:t>
            </a:r>
            <a:r>
              <a:rPr lang="en-US" sz="3600" dirty="0" err="1">
                <a:solidFill>
                  <a:prstClr val="white"/>
                </a:solidFill>
                <a:effectLst>
                  <a:outerShdw blurRad="38100" dist="38100" dir="2700000" algn="tl">
                    <a:srgbClr val="000000">
                      <a:alpha val="43137"/>
                    </a:srgbClr>
                  </a:outerShdw>
                </a:effectLst>
              </a:rPr>
              <a:t>CCaR</a:t>
            </a:r>
            <a:endParaRPr lang="en-US" sz="3600" dirty="0">
              <a:solidFill>
                <a:prstClr val="white"/>
              </a:solidFill>
              <a:effectLst>
                <a:outerShdw blurRad="38100" dist="38100" dir="2700000" algn="tl">
                  <a:srgbClr val="000000">
                    <a:alpha val="43137"/>
                  </a:srgbClr>
                </a:outerShdw>
              </a:effectLst>
            </a:endParaRPr>
          </a:p>
        </p:txBody>
      </p:sp>
      <p:sp>
        <p:nvSpPr>
          <p:cNvPr id="2" name="TextBox 1"/>
          <p:cNvSpPr txBox="1"/>
          <p:nvPr/>
        </p:nvSpPr>
        <p:spPr>
          <a:xfrm>
            <a:off x="381000" y="6629400"/>
            <a:ext cx="7262950" cy="276999"/>
          </a:xfrm>
          <a:prstGeom prst="rect">
            <a:avLst/>
          </a:prstGeom>
          <a:noFill/>
        </p:spPr>
        <p:txBody>
          <a:bodyPr wrap="none" rtlCol="0">
            <a:spAutoFit/>
          </a:bodyPr>
          <a:lstStyle/>
          <a:p>
            <a:r>
              <a:rPr lang="en-US" sz="1200" dirty="0"/>
              <a:t>GAFS: Air Force Accounting System	SMC: Space and Missile Systems Center	SAF: Air Force Secretariat</a:t>
            </a:r>
          </a:p>
        </p:txBody>
      </p:sp>
    </p:spTree>
    <p:extLst>
      <p:ext uri="{BB962C8B-B14F-4D97-AF65-F5344CB8AC3E}">
        <p14:creationId xmlns:p14="http://schemas.microsoft.com/office/powerpoint/2010/main" val="30203046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4343400"/>
            <a:ext cx="3738787" cy="18135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555518" y="381000"/>
            <a:ext cx="7588482" cy="1001486"/>
          </a:xfrm>
        </p:spPr>
        <p:txBody>
          <a:bodyPr/>
          <a:lstStyle/>
          <a:p>
            <a:r>
              <a:rPr lang="en-US" sz="3600" dirty="0"/>
              <a:t>Management Reporting - SAR</a:t>
            </a:r>
          </a:p>
        </p:txBody>
      </p:sp>
      <p:sp>
        <p:nvSpPr>
          <p:cNvPr id="3" name="Content Placeholder 2"/>
          <p:cNvSpPr>
            <a:spLocks noGrp="1"/>
          </p:cNvSpPr>
          <p:nvPr>
            <p:ph idx="1"/>
          </p:nvPr>
        </p:nvSpPr>
        <p:spPr>
          <a:xfrm>
            <a:off x="304800" y="1447800"/>
            <a:ext cx="8305800" cy="2971800"/>
          </a:xfrm>
        </p:spPr>
        <p:txBody>
          <a:bodyPr>
            <a:normAutofit fontScale="92500" lnSpcReduction="10000"/>
          </a:bodyPr>
          <a:lstStyle/>
          <a:p>
            <a:pPr marL="0" indent="0">
              <a:lnSpc>
                <a:spcPct val="100000"/>
              </a:lnSpc>
              <a:buNone/>
            </a:pPr>
            <a:r>
              <a:rPr lang="en-US" b="1" dirty="0"/>
              <a:t>Selected Acquisition Reports (SARs)</a:t>
            </a:r>
          </a:p>
          <a:p>
            <a:pPr>
              <a:lnSpc>
                <a:spcPct val="100000"/>
              </a:lnSpc>
            </a:pPr>
            <a:r>
              <a:rPr lang="en-US" sz="2800" dirty="0"/>
              <a:t>Summarize the latest estimates of cost, schedule, and performance status of ACAT 1 programs  </a:t>
            </a:r>
          </a:p>
          <a:p>
            <a:pPr>
              <a:lnSpc>
                <a:spcPct val="100000"/>
              </a:lnSpc>
            </a:pPr>
            <a:r>
              <a:rPr lang="en-US" sz="2800" dirty="0"/>
              <a:t>Measure program against Approved Program Baseline </a:t>
            </a:r>
          </a:p>
          <a:p>
            <a:pPr>
              <a:lnSpc>
                <a:spcPct val="100000"/>
              </a:lnSpc>
            </a:pPr>
            <a:r>
              <a:rPr lang="en-US" sz="2800" dirty="0"/>
              <a:t>Prepared annually in conjunction with the President's budget</a:t>
            </a:r>
          </a:p>
        </p:txBody>
      </p:sp>
      <p:sp>
        <p:nvSpPr>
          <p:cNvPr id="4" name="Slide Number Placeholder 3"/>
          <p:cNvSpPr>
            <a:spLocks noGrp="1"/>
          </p:cNvSpPr>
          <p:nvPr>
            <p:ph type="sldNum" sz="quarter" idx="10"/>
          </p:nvPr>
        </p:nvSpPr>
        <p:spPr>
          <a:xfrm>
            <a:off x="152400" y="6385518"/>
            <a:ext cx="609600" cy="365125"/>
          </a:xfrm>
        </p:spPr>
        <p:txBody>
          <a:bodyPr lIns="82058" tIns="41029" rIns="82058" bIns="41029"/>
          <a:lstStyle/>
          <a:p>
            <a:fld id="{8171703F-A320-4F30-92E2-C82CB1118232}" type="slidenum">
              <a:rPr lang="en-US" smtClean="0">
                <a:solidFill>
                  <a:prstClr val="black"/>
                </a:solidFill>
              </a:rPr>
              <a:pPr/>
              <a:t>126</a:t>
            </a:fld>
            <a:endParaRPr lang="en-US" dirty="0">
              <a:solidFill>
                <a:prstClr val="black"/>
              </a:solidFill>
            </a:endParaRP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4114800"/>
            <a:ext cx="5066254" cy="24900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5412" y="6553200"/>
            <a:ext cx="1862048" cy="276999"/>
          </a:xfrm>
          <a:prstGeom prst="rect">
            <a:avLst/>
          </a:prstGeom>
          <a:noFill/>
        </p:spPr>
        <p:txBody>
          <a:bodyPr wrap="none" rtlCol="0">
            <a:spAutoFit/>
          </a:bodyPr>
          <a:lstStyle/>
          <a:p>
            <a:r>
              <a:rPr lang="en-US" sz="1200" dirty="0"/>
              <a:t>ACAT: Acquisition Category</a:t>
            </a:r>
          </a:p>
        </p:txBody>
      </p:sp>
    </p:spTree>
    <p:extLst>
      <p:ext uri="{BB962C8B-B14F-4D97-AF65-F5344CB8AC3E}">
        <p14:creationId xmlns:p14="http://schemas.microsoft.com/office/powerpoint/2010/main" val="36540206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762000" y="228600"/>
            <a:ext cx="8196943" cy="933994"/>
          </a:xfrm>
        </p:spPr>
        <p:txBody>
          <a:bodyPr/>
          <a:lstStyle/>
          <a:p>
            <a:pPr eaLnBrk="1" hangingPunct="1"/>
            <a:r>
              <a:rPr lang="en-US" sz="3600" dirty="0"/>
              <a:t>Management Reporting - MAR</a:t>
            </a:r>
          </a:p>
        </p:txBody>
      </p:sp>
      <p:pic>
        <p:nvPicPr>
          <p:cNvPr id="2355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65128" y="2181723"/>
            <a:ext cx="4484613" cy="342822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2"/>
          <p:cNvSpPr txBox="1">
            <a:spLocks/>
          </p:cNvSpPr>
          <p:nvPr/>
        </p:nvSpPr>
        <p:spPr bwMode="auto">
          <a:xfrm>
            <a:off x="5029200" y="2133600"/>
            <a:ext cx="3825932" cy="4038600"/>
          </a:xfrm>
          <a:prstGeom prst="rect">
            <a:avLst/>
          </a:prstGeom>
          <a:noFill/>
          <a:ln w="9525">
            <a:noFill/>
            <a:miter lim="800000"/>
            <a:headEnd/>
            <a:tailEnd/>
          </a:ln>
        </p:spPr>
        <p:txBody>
          <a:bodyPr vert="horz" wrap="square" lIns="91407" tIns="45704" rIns="91407" bIns="45704" numCol="1" anchor="t" anchorCtr="0" compatLnSpc="1">
            <a:prstTxWarp prst="textNoShape">
              <a:avLst/>
            </a:prstTxWarp>
          </a:bodyPr>
          <a:lstStyle>
            <a:lvl1pPr marL="280988" indent="-280988" algn="l" rtl="0" eaLnBrk="0" fontAlgn="base" hangingPunct="0">
              <a:spcBef>
                <a:spcPct val="20000"/>
              </a:spcBef>
              <a:spcAft>
                <a:spcPct val="0"/>
              </a:spcAft>
              <a:buClr>
                <a:srgbClr val="151C77"/>
              </a:buClr>
              <a:buSzPct val="80000"/>
              <a:buFont typeface="Wingdings"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151C77"/>
              </a:buClr>
              <a:buSzPct val="80000"/>
              <a:buFont typeface="Wingdings" charset="2"/>
              <a:buChar char="n"/>
              <a:defRPr sz="2000" b="1">
                <a:solidFill>
                  <a:schemeClr val="tx1"/>
                </a:solidFill>
                <a:latin typeface="+mn-lt"/>
                <a:ea typeface="+mn-ea"/>
                <a:cs typeface="+mn-cs"/>
              </a:defRPr>
            </a:lvl2pPr>
            <a:lvl3pPr marL="11953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3pPr>
            <a:lvl4pPr marL="1660525" indent="-288925"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4pPr>
            <a:lvl5pPr marL="21097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5pPr>
            <a:lvl6pPr marL="25669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6pPr>
            <a:lvl7pPr marL="30241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7pPr>
            <a:lvl8pPr marL="34813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8pPr>
            <a:lvl9pPr marL="39385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9pPr>
          </a:lstStyle>
          <a:p>
            <a:pPr>
              <a:spcAft>
                <a:spcPts val="600"/>
              </a:spcAft>
              <a:buClr>
                <a:prstClr val="black"/>
              </a:buClr>
              <a:buFont typeface="Wingdings" pitchFamily="2" charset="2"/>
              <a:buChar char="«"/>
            </a:pPr>
            <a:r>
              <a:rPr lang="en-US" sz="2200" dirty="0">
                <a:solidFill>
                  <a:prstClr val="black"/>
                </a:solidFill>
              </a:rPr>
              <a:t>Program manager’s key reporting and status tool to SAF/AQX (Acquisition Integration)</a:t>
            </a:r>
          </a:p>
          <a:p>
            <a:pPr>
              <a:spcAft>
                <a:spcPts val="600"/>
              </a:spcAft>
              <a:buClr>
                <a:prstClr val="black"/>
              </a:buClr>
              <a:buFont typeface="Wingdings" pitchFamily="2" charset="2"/>
              <a:buChar char="«"/>
            </a:pPr>
            <a:r>
              <a:rPr lang="en-US" sz="2200" dirty="0">
                <a:solidFill>
                  <a:prstClr val="black"/>
                </a:solidFill>
              </a:rPr>
              <a:t>Provides critical overview and status of key element required for management and delivery</a:t>
            </a:r>
          </a:p>
          <a:p>
            <a:pPr>
              <a:buClr>
                <a:prstClr val="black"/>
              </a:buClr>
              <a:buFont typeface="Wingdings" pitchFamily="2" charset="2"/>
              <a:buChar char="«"/>
            </a:pPr>
            <a:r>
              <a:rPr lang="en-US" sz="2200" dirty="0">
                <a:solidFill>
                  <a:prstClr val="black"/>
                </a:solidFill>
              </a:rPr>
              <a:t>Used as early warning for Defense Acquisition Executive Summary (DAES)</a:t>
            </a:r>
          </a:p>
        </p:txBody>
      </p:sp>
      <p:sp>
        <p:nvSpPr>
          <p:cNvPr id="2" name="TextBox 1"/>
          <p:cNvSpPr txBox="1"/>
          <p:nvPr/>
        </p:nvSpPr>
        <p:spPr>
          <a:xfrm>
            <a:off x="914400" y="6097137"/>
            <a:ext cx="7467600" cy="923330"/>
          </a:xfrm>
          <a:prstGeom prst="rect">
            <a:avLst/>
          </a:prstGeom>
          <a:noFill/>
        </p:spPr>
        <p:txBody>
          <a:bodyPr wrap="square" rtlCol="0">
            <a:spAutoFit/>
          </a:bodyPr>
          <a:lstStyle/>
          <a:p>
            <a:pPr algn="ctr"/>
            <a:r>
              <a:rPr lang="en-US" sz="3600" dirty="0">
                <a:solidFill>
                  <a:prstClr val="black"/>
                </a:solidFill>
              </a:rPr>
              <a:t>BE SURE TO READ THESE!</a:t>
            </a:r>
          </a:p>
          <a:p>
            <a:endParaRPr lang="en-US" dirty="0">
              <a:solidFill>
                <a:prstClr val="black"/>
              </a:solidFill>
            </a:endParaRPr>
          </a:p>
        </p:txBody>
      </p:sp>
      <p:sp>
        <p:nvSpPr>
          <p:cNvPr id="3" name="TextBox 2"/>
          <p:cNvSpPr txBox="1"/>
          <p:nvPr/>
        </p:nvSpPr>
        <p:spPr>
          <a:xfrm>
            <a:off x="304800" y="1447800"/>
            <a:ext cx="6512434" cy="553998"/>
          </a:xfrm>
          <a:prstGeom prst="rect">
            <a:avLst/>
          </a:prstGeom>
          <a:noFill/>
        </p:spPr>
        <p:txBody>
          <a:bodyPr wrap="square" rtlCol="0">
            <a:spAutoFit/>
          </a:bodyPr>
          <a:lstStyle/>
          <a:p>
            <a:r>
              <a:rPr lang="en-US" sz="3000" b="1" dirty="0">
                <a:solidFill>
                  <a:prstClr val="black"/>
                </a:solidFill>
              </a:rPr>
              <a:t>Management Acquisition Report - MAR</a:t>
            </a:r>
          </a:p>
        </p:txBody>
      </p:sp>
    </p:spTree>
    <p:extLst>
      <p:ext uri="{BB962C8B-B14F-4D97-AF65-F5344CB8AC3E}">
        <p14:creationId xmlns:p14="http://schemas.microsoft.com/office/powerpoint/2010/main" val="328627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28600"/>
            <a:ext cx="6945085" cy="931817"/>
          </a:xfrm>
        </p:spPr>
        <p:txBody>
          <a:bodyPr/>
          <a:lstStyle/>
          <a:p>
            <a:r>
              <a:rPr lang="en-US" sz="3600" dirty="0"/>
              <a:t>Management Reporting - DAES</a:t>
            </a:r>
          </a:p>
        </p:txBody>
      </p:sp>
      <p:pic>
        <p:nvPicPr>
          <p:cNvPr id="2253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133600"/>
            <a:ext cx="4099718" cy="404612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bwMode="auto">
          <a:xfrm>
            <a:off x="4531060" y="1978917"/>
            <a:ext cx="4462817" cy="4533900"/>
          </a:xfrm>
          <a:prstGeom prst="rect">
            <a:avLst/>
          </a:prstGeom>
          <a:noFill/>
          <a:ln w="9525">
            <a:noFill/>
            <a:miter lim="800000"/>
            <a:headEnd/>
            <a:tailEnd/>
          </a:ln>
        </p:spPr>
        <p:txBody>
          <a:bodyPr vert="horz" wrap="square" lIns="91407" tIns="45704" rIns="91407" bIns="45704" numCol="1" anchor="t" anchorCtr="0" compatLnSpc="1">
            <a:prstTxWarp prst="textNoShape">
              <a:avLst/>
            </a:prstTxWarp>
          </a:bodyPr>
          <a:lstStyle>
            <a:lvl1pPr marL="280988" indent="-280988" algn="l" rtl="0" eaLnBrk="0" fontAlgn="base" hangingPunct="0">
              <a:spcBef>
                <a:spcPct val="20000"/>
              </a:spcBef>
              <a:spcAft>
                <a:spcPct val="0"/>
              </a:spcAft>
              <a:buClr>
                <a:srgbClr val="151C77"/>
              </a:buClr>
              <a:buSzPct val="80000"/>
              <a:buFont typeface="Wingdings"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151C77"/>
              </a:buClr>
              <a:buSzPct val="80000"/>
              <a:buFont typeface="Wingdings" charset="2"/>
              <a:buChar char="n"/>
              <a:defRPr sz="2000" b="1">
                <a:solidFill>
                  <a:schemeClr val="tx1"/>
                </a:solidFill>
                <a:latin typeface="+mn-lt"/>
                <a:ea typeface="+mn-ea"/>
                <a:cs typeface="+mn-cs"/>
              </a:defRPr>
            </a:lvl2pPr>
            <a:lvl3pPr marL="11953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3pPr>
            <a:lvl4pPr marL="1660525" indent="-288925"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4pPr>
            <a:lvl5pPr marL="21097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5pPr>
            <a:lvl6pPr marL="25669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6pPr>
            <a:lvl7pPr marL="30241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7pPr>
            <a:lvl8pPr marL="34813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8pPr>
            <a:lvl9pPr marL="39385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9pPr>
          </a:lstStyle>
          <a:p>
            <a:pPr>
              <a:buClr>
                <a:prstClr val="black"/>
              </a:buClr>
              <a:buFont typeface="Wingdings" pitchFamily="2" charset="2"/>
              <a:buChar char="«"/>
            </a:pPr>
            <a:r>
              <a:rPr lang="en-US" dirty="0">
                <a:solidFill>
                  <a:prstClr val="black"/>
                </a:solidFill>
              </a:rPr>
              <a:t>Required for programs of $60M in research, and/or $250M in procurement</a:t>
            </a:r>
          </a:p>
          <a:p>
            <a:pPr>
              <a:buClr>
                <a:prstClr val="black"/>
              </a:buClr>
              <a:buFont typeface="Wingdings" pitchFamily="2" charset="2"/>
              <a:buChar char="«"/>
            </a:pPr>
            <a:r>
              <a:rPr lang="en-US" dirty="0">
                <a:solidFill>
                  <a:prstClr val="black"/>
                </a:solidFill>
              </a:rPr>
              <a:t>Includes contract info and descriptive data</a:t>
            </a:r>
          </a:p>
          <a:p>
            <a:pPr>
              <a:buClr>
                <a:prstClr val="black"/>
              </a:buClr>
              <a:buFont typeface="Wingdings" pitchFamily="2" charset="2"/>
              <a:buChar char="«"/>
            </a:pPr>
            <a:r>
              <a:rPr lang="en-US" dirty="0">
                <a:solidFill>
                  <a:prstClr val="black"/>
                </a:solidFill>
              </a:rPr>
              <a:t>Requires the program manager’s current performance Estimate At Complete (EAC)</a:t>
            </a:r>
          </a:p>
          <a:p>
            <a:pPr>
              <a:buClr>
                <a:prstClr val="black"/>
              </a:buClr>
              <a:buFont typeface="Wingdings" pitchFamily="2" charset="2"/>
              <a:buChar char="«"/>
            </a:pPr>
            <a:r>
              <a:rPr lang="en-US" dirty="0">
                <a:solidFill>
                  <a:prstClr val="black"/>
                </a:solidFill>
              </a:rPr>
              <a:t>Management quarterly reporting tool</a:t>
            </a:r>
          </a:p>
        </p:txBody>
      </p:sp>
      <p:sp>
        <p:nvSpPr>
          <p:cNvPr id="3" name="Rectangle 2"/>
          <p:cNvSpPr/>
          <p:nvPr/>
        </p:nvSpPr>
        <p:spPr>
          <a:xfrm>
            <a:off x="381000" y="1447800"/>
            <a:ext cx="7728459" cy="553966"/>
          </a:xfrm>
          <a:prstGeom prst="rect">
            <a:avLst/>
          </a:prstGeom>
        </p:spPr>
        <p:txBody>
          <a:bodyPr wrap="none" lIns="91407" tIns="45704" rIns="91407" bIns="45704">
            <a:spAutoFit/>
          </a:bodyPr>
          <a:lstStyle/>
          <a:p>
            <a:r>
              <a:rPr lang="en-US" sz="3000" b="1" dirty="0">
                <a:solidFill>
                  <a:prstClr val="black"/>
                </a:solidFill>
              </a:rPr>
              <a:t>Defense Acquisition Executive Summary (DAES)</a:t>
            </a:r>
          </a:p>
        </p:txBody>
      </p:sp>
    </p:spTree>
    <p:extLst>
      <p:ext uri="{BB962C8B-B14F-4D97-AF65-F5344CB8AC3E}">
        <p14:creationId xmlns:p14="http://schemas.microsoft.com/office/powerpoint/2010/main" val="20573940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752056" cy="1143000"/>
          </a:xfrm>
        </p:spPr>
        <p:txBody>
          <a:bodyPr/>
          <a:lstStyle/>
          <a:p>
            <a:r>
              <a:rPr lang="en-US" sz="3600" dirty="0"/>
              <a:t>Management Reporting – SPR/IBR</a:t>
            </a:r>
            <a:br>
              <a:rPr lang="en-US" dirty="0"/>
            </a:br>
            <a:endParaRPr lang="en-US" dirty="0"/>
          </a:p>
        </p:txBody>
      </p:sp>
      <p:sp>
        <p:nvSpPr>
          <p:cNvPr id="3" name="Content Placeholder 2"/>
          <p:cNvSpPr>
            <a:spLocks noGrp="1"/>
          </p:cNvSpPr>
          <p:nvPr>
            <p:ph idx="1"/>
          </p:nvPr>
        </p:nvSpPr>
        <p:spPr>
          <a:xfrm>
            <a:off x="381000" y="1524000"/>
            <a:ext cx="8458199" cy="4724400"/>
          </a:xfrm>
        </p:spPr>
        <p:txBody>
          <a:bodyPr>
            <a:normAutofit/>
          </a:bodyPr>
          <a:lstStyle/>
          <a:p>
            <a:pPr>
              <a:spcAft>
                <a:spcPts val="600"/>
              </a:spcAft>
            </a:pPr>
            <a:r>
              <a:rPr lang="en-US" sz="2400" dirty="0"/>
              <a:t>SAF/AQX and SAF/FMBI jointly conducts a combined Spring Program Review (SPR) and Investment Budget Review (IBR) of our acquisition programs to ensure programs are appropriately funded, prepared for OSD’s mid-year execution review and to ensure programs’ FYDP requirements are understood going into the Program Objective Memorandum (POM) process </a:t>
            </a:r>
          </a:p>
          <a:p>
            <a:r>
              <a:rPr lang="en-US" sz="2400" dirty="0"/>
              <a:t>The SPR/IBR provides an opportunity to share critical information regarding the health of our programs and to look for improvement opportunities.  </a:t>
            </a:r>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6DD145BB-F4BF-47FE-A7A5-E1B2194B8E74}" type="slidenum">
              <a:rPr lang="en-US" smtClean="0">
                <a:solidFill>
                  <a:prstClr val="black"/>
                </a:solidFill>
              </a:rPr>
              <a:pPr/>
              <a:t>129</a:t>
            </a:fld>
            <a:endParaRPr lang="en-US">
              <a:solidFill>
                <a:prstClr val="black"/>
              </a:solidFill>
            </a:endParaRPr>
          </a:p>
        </p:txBody>
      </p:sp>
      <p:pic>
        <p:nvPicPr>
          <p:cNvPr id="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4800" y="5029200"/>
            <a:ext cx="2843864" cy="1676400"/>
          </a:xfrm>
          <a:prstGeom prst="rect">
            <a:avLst/>
          </a:prstGeom>
          <a:solidFill>
            <a:sysClr val="window" lastClr="FFFFFF"/>
          </a:solidFill>
          <a:ln>
            <a:noFill/>
          </a:ln>
          <a:effectLs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5029200"/>
            <a:ext cx="2670185" cy="1676400"/>
          </a:xfrm>
          <a:prstGeom prst="rect">
            <a:avLst/>
          </a:prstGeom>
          <a:solidFill>
            <a:sysClr val="window" lastClr="FFFFFF"/>
          </a:solidFill>
          <a:ln>
            <a:noFill/>
          </a:ln>
          <a:effectLst/>
          <a:extLst/>
        </p:spPr>
      </p:pic>
      <p:pic>
        <p:nvPicPr>
          <p:cNvPr id="9"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5019892"/>
            <a:ext cx="2819400" cy="1690107"/>
          </a:xfrm>
          <a:prstGeom prst="rect">
            <a:avLst/>
          </a:prstGeom>
          <a:solidFill>
            <a:sysClr val="window" lastClr="FFFFFF"/>
          </a:solidFill>
          <a:ln>
            <a:noFill/>
          </a:ln>
          <a:effectLst/>
          <a:extLst/>
        </p:spPr>
      </p:pic>
    </p:spTree>
    <p:extLst>
      <p:ext uri="{BB962C8B-B14F-4D97-AF65-F5344CB8AC3E}">
        <p14:creationId xmlns:p14="http://schemas.microsoft.com/office/powerpoint/2010/main" val="1392733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314" y="342900"/>
            <a:ext cx="7543800" cy="1143000"/>
          </a:xfrm>
        </p:spPr>
        <p:txBody>
          <a:bodyPr/>
          <a:lstStyle/>
          <a:p>
            <a:pPr algn="r"/>
            <a:r>
              <a:rPr lang="en-US" sz="3600" b="1" i="1" dirty="0"/>
              <a:t>Contractors</a:t>
            </a:r>
          </a:p>
        </p:txBody>
      </p:sp>
      <p:sp>
        <p:nvSpPr>
          <p:cNvPr id="6" name="TextBox 5"/>
          <p:cNvSpPr txBox="1"/>
          <p:nvPr/>
        </p:nvSpPr>
        <p:spPr>
          <a:xfrm>
            <a:off x="833846" y="914400"/>
            <a:ext cx="7162800" cy="3539430"/>
          </a:xfrm>
          <a:prstGeom prst="rect">
            <a:avLst/>
          </a:prstGeom>
          <a:noFill/>
        </p:spPr>
        <p:txBody>
          <a:bodyPr wrap="square" rtlCol="0">
            <a:spAutoFit/>
          </a:bodyPr>
          <a:lstStyle/>
          <a:p>
            <a:pPr marL="0" lvl="2"/>
            <a:endParaRPr lang="en-US" sz="4000" b="1" dirty="0">
              <a:effectLst>
                <a:outerShdw blurRad="38100" dist="38100" dir="2700000" algn="tl">
                  <a:srgbClr val="000000">
                    <a:alpha val="43137"/>
                  </a:srgbClr>
                </a:outerShdw>
              </a:effectLst>
            </a:endParaRPr>
          </a:p>
          <a:p>
            <a:pPr marL="457200" lvl="2" indent="-457200">
              <a:lnSpc>
                <a:spcPct val="150000"/>
              </a:lnSpc>
              <a:buFont typeface="Wingdings" pitchFamily="2" charset="2"/>
              <a:buChar char="«"/>
            </a:pPr>
            <a:r>
              <a:rPr lang="en-US" sz="3200" b="1" dirty="0">
                <a:effectLst>
                  <a:outerShdw blurRad="38100" dist="38100" dir="2700000" algn="tl">
                    <a:srgbClr val="000000">
                      <a:alpha val="43137"/>
                    </a:srgbClr>
                  </a:outerShdw>
                </a:effectLst>
              </a:rPr>
              <a:t>Who is responsible for what?</a:t>
            </a:r>
          </a:p>
          <a:p>
            <a:pPr marL="457200" lvl="2" indent="-457200">
              <a:lnSpc>
                <a:spcPct val="150000"/>
              </a:lnSpc>
              <a:buFont typeface="Wingdings" pitchFamily="2" charset="2"/>
              <a:buChar char="«"/>
            </a:pPr>
            <a:r>
              <a:rPr lang="en-US" sz="3200" b="1" dirty="0">
                <a:effectLst>
                  <a:outerShdw blurRad="38100" dist="38100" dir="2700000" algn="tl">
                    <a:srgbClr val="000000">
                      <a:alpha val="43137"/>
                    </a:srgbClr>
                  </a:outerShdw>
                </a:effectLst>
              </a:rPr>
              <a:t>What do they want?</a:t>
            </a:r>
          </a:p>
          <a:p>
            <a:pPr marL="457200" lvl="2" indent="-457200">
              <a:lnSpc>
                <a:spcPct val="150000"/>
              </a:lnSpc>
              <a:buFont typeface="Wingdings" pitchFamily="2" charset="2"/>
              <a:buChar char="«"/>
            </a:pPr>
            <a:r>
              <a:rPr lang="en-US" sz="3200" b="1" dirty="0">
                <a:effectLst>
                  <a:outerShdw blurRad="38100" dist="38100" dir="2700000" algn="tl">
                    <a:srgbClr val="000000">
                      <a:alpha val="43137"/>
                    </a:srgbClr>
                  </a:outerShdw>
                </a:effectLst>
              </a:rPr>
              <a:t>How do they play the game?</a:t>
            </a:r>
          </a:p>
          <a:p>
            <a:pPr marL="0" lvl="2"/>
            <a:endParaRPr lang="en-US" sz="4000" b="1" dirty="0">
              <a:effectLst>
                <a:outerShdw blurRad="38100" dist="38100" dir="2700000" algn="tl">
                  <a:srgbClr val="000000">
                    <a:alpha val="43137"/>
                  </a:srgbClr>
                </a:outerShdw>
              </a:effectLst>
            </a:endParaRPr>
          </a:p>
        </p:txBody>
      </p:sp>
      <p:pic>
        <p:nvPicPr>
          <p:cNvPr id="1026" name="Picture 2" descr="C:\Users\Jenny\AppData\Local\Microsoft\Windows\Temporary Internet Files\Content.IE5\3610XG2Q\MC900439356[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3886200"/>
            <a:ext cx="38862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s-media-cache-ak0.pinimg.com/236x/d4/bd/e9/d4bde91d311ebc7406bb68a7be8f00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181349"/>
            <a:ext cx="2247900" cy="337185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tdaily.ghost.io/content/images/2015/07/Perspective-boat-lan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782050"/>
            <a:ext cx="4114800" cy="276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42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barn(inVertical)">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130</a:t>
            </a:fld>
            <a:endParaRPr lang="en-US" dirty="0">
              <a:solidFill>
                <a:prstClr val="black"/>
              </a:solidFill>
            </a:endParaRPr>
          </a:p>
        </p:txBody>
      </p:sp>
      <p:sp>
        <p:nvSpPr>
          <p:cNvPr id="4" name="Rectangle 3"/>
          <p:cNvSpPr/>
          <p:nvPr/>
        </p:nvSpPr>
        <p:spPr>
          <a:xfrm>
            <a:off x="1981200" y="2514600"/>
            <a:ext cx="5638800" cy="769441"/>
          </a:xfrm>
          <a:prstGeom prst="rect">
            <a:avLst/>
          </a:prstGeom>
        </p:spPr>
        <p:txBody>
          <a:bodyPr wrap="square">
            <a:spAutoFit/>
          </a:bodyPr>
          <a:lstStyle/>
          <a:p>
            <a:pPr algn="ctr"/>
            <a:r>
              <a:rPr lang="en-US" sz="4400" b="1" i="1" dirty="0">
                <a:solidFill>
                  <a:prstClr val="black"/>
                </a:solidFill>
                <a:effectLst>
                  <a:outerShdw blurRad="38100" dist="38100" dir="2700000" algn="tl">
                    <a:srgbClr val="000000">
                      <a:alpha val="43137"/>
                    </a:srgbClr>
                  </a:outerShdw>
                </a:effectLst>
                <a:latin typeface="Cambria"/>
              </a:rPr>
              <a:t>Cost Estimates</a:t>
            </a:r>
          </a:p>
        </p:txBody>
      </p:sp>
    </p:spTree>
    <p:extLst>
      <p:ext uri="{BB962C8B-B14F-4D97-AF65-F5344CB8AC3E}">
        <p14:creationId xmlns:p14="http://schemas.microsoft.com/office/powerpoint/2010/main" val="19119347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026" descr="Large confetti"/>
          <p:cNvSpPr>
            <a:spLocks noGrp="1" noChangeArrowheads="1"/>
          </p:cNvSpPr>
          <p:nvPr>
            <p:ph type="title"/>
          </p:nvPr>
        </p:nvSpPr>
        <p:spPr>
          <a:xfrm>
            <a:off x="1219200" y="304800"/>
            <a:ext cx="7848600" cy="887506"/>
          </a:xfrm>
        </p:spPr>
        <p:txBody>
          <a:bodyPr/>
          <a:lstStyle/>
          <a:p>
            <a:pPr eaLnBrk="1" hangingPunct="1"/>
            <a:r>
              <a:rPr lang="en-US" sz="3600" dirty="0"/>
              <a:t>Key Cost Estimating Terms</a:t>
            </a:r>
          </a:p>
        </p:txBody>
      </p:sp>
      <p:sp>
        <p:nvSpPr>
          <p:cNvPr id="24580" name="Rectangle 1027"/>
          <p:cNvSpPr>
            <a:spLocks noGrp="1" noChangeArrowheads="1"/>
          </p:cNvSpPr>
          <p:nvPr>
            <p:ph sz="quarter" idx="4294967295"/>
          </p:nvPr>
        </p:nvSpPr>
        <p:spPr>
          <a:xfrm>
            <a:off x="381000" y="1524000"/>
            <a:ext cx="8305800" cy="5334000"/>
          </a:xfrm>
          <a:prstGeom prst="rect">
            <a:avLst/>
          </a:prstGeom>
        </p:spPr>
        <p:txBody>
          <a:bodyPr>
            <a:normAutofit fontScale="77500" lnSpcReduction="20000"/>
          </a:bodyPr>
          <a:lstStyle/>
          <a:p>
            <a:pPr>
              <a:lnSpc>
                <a:spcPct val="120000"/>
              </a:lnSpc>
              <a:spcBef>
                <a:spcPts val="592"/>
              </a:spcBef>
            </a:pPr>
            <a:r>
              <a:rPr lang="en-US" sz="2400" b="1" u="sng" dirty="0"/>
              <a:t>Life Cycle Cost Estimate</a:t>
            </a:r>
          </a:p>
          <a:p>
            <a:pPr lvl="1">
              <a:lnSpc>
                <a:spcPct val="120000"/>
              </a:lnSpc>
              <a:spcBef>
                <a:spcPts val="592"/>
              </a:spcBef>
              <a:buSzPct val="60000"/>
              <a:buFont typeface="Wingdings" pitchFamily="2" charset="2"/>
              <a:buChar char="t"/>
            </a:pPr>
            <a:r>
              <a:rPr lang="en-US" sz="2400" dirty="0"/>
              <a:t>“Cradle-to-Grave” estimate of system cost</a:t>
            </a:r>
          </a:p>
          <a:p>
            <a:pPr lvl="1">
              <a:lnSpc>
                <a:spcPct val="120000"/>
              </a:lnSpc>
              <a:spcBef>
                <a:spcPts val="592"/>
              </a:spcBef>
              <a:spcAft>
                <a:spcPts val="600"/>
              </a:spcAft>
              <a:buSzPct val="60000"/>
              <a:buFont typeface="Wingdings" pitchFamily="2" charset="2"/>
              <a:buChar char="t"/>
            </a:pPr>
            <a:r>
              <a:rPr lang="en-US" sz="2400" dirty="0"/>
              <a:t>Includes R&amp;D, production, O&amp;S, disposal</a:t>
            </a:r>
            <a:endParaRPr lang="en-US" sz="2400" u="sng" dirty="0"/>
          </a:p>
          <a:p>
            <a:pPr>
              <a:lnSpc>
                <a:spcPct val="120000"/>
              </a:lnSpc>
              <a:spcBef>
                <a:spcPts val="592"/>
              </a:spcBef>
            </a:pPr>
            <a:r>
              <a:rPr lang="en-US" sz="2400" b="1" u="sng" dirty="0"/>
              <a:t>Point Estimate</a:t>
            </a:r>
          </a:p>
          <a:p>
            <a:pPr lvl="1">
              <a:lnSpc>
                <a:spcPct val="120000"/>
              </a:lnSpc>
              <a:spcBef>
                <a:spcPts val="592"/>
              </a:spcBef>
              <a:spcAft>
                <a:spcPts val="600"/>
              </a:spcAft>
              <a:buSzPct val="60000"/>
              <a:buFont typeface="Wingdings" pitchFamily="2" charset="2"/>
              <a:buChar char="t"/>
            </a:pPr>
            <a:r>
              <a:rPr lang="en-US" sz="2400" dirty="0"/>
              <a:t>An estimate which does not have any adjustment for uncertainty or risk</a:t>
            </a:r>
          </a:p>
          <a:p>
            <a:pPr>
              <a:lnSpc>
                <a:spcPct val="120000"/>
              </a:lnSpc>
              <a:spcBef>
                <a:spcPts val="592"/>
              </a:spcBef>
            </a:pPr>
            <a:r>
              <a:rPr lang="en-US" sz="2400" b="1" u="sng" dirty="0"/>
              <a:t>Non-Recurring</a:t>
            </a:r>
          </a:p>
          <a:p>
            <a:pPr lvl="1">
              <a:lnSpc>
                <a:spcPct val="120000"/>
              </a:lnSpc>
              <a:spcBef>
                <a:spcPts val="592"/>
              </a:spcBef>
              <a:buSzPct val="60000"/>
              <a:buFont typeface="Wingdings" pitchFamily="2" charset="2"/>
              <a:buChar char="t"/>
            </a:pPr>
            <a:r>
              <a:rPr lang="en-US" sz="2400" dirty="0"/>
              <a:t>Refers to “one-time” costs not of a repetitive nature</a:t>
            </a:r>
          </a:p>
          <a:p>
            <a:pPr lvl="2">
              <a:lnSpc>
                <a:spcPct val="120000"/>
              </a:lnSpc>
              <a:spcBef>
                <a:spcPts val="592"/>
              </a:spcBef>
              <a:spcAft>
                <a:spcPts val="600"/>
              </a:spcAft>
              <a:buSzPct val="120000"/>
            </a:pPr>
            <a:r>
              <a:rPr lang="en-US" sz="2400" dirty="0">
                <a:latin typeface="Arial" pitchFamily="34" charset="0"/>
                <a:cs typeface="Arial" pitchFamily="34" charset="0"/>
              </a:rPr>
              <a:t>Engineering design, installation of test equipment, construction, tooling</a:t>
            </a:r>
          </a:p>
          <a:p>
            <a:pPr>
              <a:lnSpc>
                <a:spcPct val="120000"/>
              </a:lnSpc>
              <a:spcBef>
                <a:spcPts val="592"/>
              </a:spcBef>
            </a:pPr>
            <a:r>
              <a:rPr lang="en-US" sz="2400" b="1" u="sng" dirty="0"/>
              <a:t>Recurring</a:t>
            </a:r>
          </a:p>
          <a:p>
            <a:pPr lvl="1">
              <a:lnSpc>
                <a:spcPct val="120000"/>
              </a:lnSpc>
              <a:spcBef>
                <a:spcPts val="592"/>
              </a:spcBef>
              <a:buSzPct val="60000"/>
              <a:buFont typeface="Wingdings" pitchFamily="2" charset="2"/>
              <a:buChar char="t"/>
            </a:pPr>
            <a:r>
              <a:rPr lang="en-US" sz="2400" dirty="0"/>
              <a:t>Refers to those costs that occur again and again from one period to the next or at specific intervals</a:t>
            </a:r>
          </a:p>
          <a:p>
            <a:pPr lvl="2">
              <a:lnSpc>
                <a:spcPct val="120000"/>
              </a:lnSpc>
              <a:spcBef>
                <a:spcPts val="592"/>
              </a:spcBef>
              <a:buSzPct val="120000"/>
            </a:pPr>
            <a:r>
              <a:rPr lang="en-US" sz="2400" dirty="0">
                <a:latin typeface="Arial" pitchFamily="34" charset="0"/>
                <a:cs typeface="Arial" pitchFamily="34" charset="0"/>
              </a:rPr>
              <a:t>Engineering support, materials, labor</a:t>
            </a:r>
          </a:p>
          <a:p>
            <a:pPr>
              <a:lnSpc>
                <a:spcPct val="120000"/>
              </a:lnSpc>
              <a:spcBef>
                <a:spcPts val="592"/>
              </a:spcBef>
            </a:pPr>
            <a:endParaRPr lang="en-US" sz="2600" dirty="0"/>
          </a:p>
          <a:p>
            <a:pPr lvl="1">
              <a:lnSpc>
                <a:spcPct val="120000"/>
              </a:lnSpc>
              <a:spcBef>
                <a:spcPts val="592"/>
              </a:spcBef>
            </a:pPr>
            <a:endParaRPr lang="en-US" sz="2000" dirty="0"/>
          </a:p>
          <a:p>
            <a:pPr lvl="1">
              <a:lnSpc>
                <a:spcPct val="120000"/>
              </a:lnSpc>
              <a:spcBef>
                <a:spcPts val="592"/>
              </a:spcBef>
              <a:buNone/>
            </a:pPr>
            <a:endParaRPr lang="en-US" dirty="0"/>
          </a:p>
          <a:p>
            <a:pPr>
              <a:lnSpc>
                <a:spcPct val="120000"/>
              </a:lnSpc>
              <a:spcBef>
                <a:spcPts val="592"/>
              </a:spcBef>
              <a:buNone/>
            </a:pPr>
            <a:endParaRPr lang="en-US" dirty="0"/>
          </a:p>
          <a:p>
            <a:pPr lvl="1">
              <a:lnSpc>
                <a:spcPct val="120000"/>
              </a:lnSpc>
              <a:spcBef>
                <a:spcPts val="592"/>
              </a:spcBef>
              <a:buNone/>
            </a:pPr>
            <a:endParaRPr lang="en-US" dirty="0"/>
          </a:p>
        </p:txBody>
      </p:sp>
    </p:spTree>
    <p:extLst>
      <p:ext uri="{BB962C8B-B14F-4D97-AF65-F5344CB8AC3E}">
        <p14:creationId xmlns:p14="http://schemas.microsoft.com/office/powerpoint/2010/main" val="11390180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Large confetti"/>
          <p:cNvSpPr>
            <a:spLocks noGrp="1"/>
          </p:cNvSpPr>
          <p:nvPr>
            <p:ph type="title"/>
          </p:nvPr>
        </p:nvSpPr>
        <p:spPr>
          <a:xfrm>
            <a:off x="1066800" y="152400"/>
            <a:ext cx="7909560" cy="591671"/>
          </a:xfrm>
        </p:spPr>
        <p:txBody>
          <a:bodyPr>
            <a:noAutofit/>
          </a:bodyPr>
          <a:lstStyle/>
          <a:p>
            <a:pPr>
              <a:defRPr/>
            </a:pPr>
            <a:r>
              <a:rPr lang="en-US" sz="3600" dirty="0"/>
              <a:t>Phases Covered by Life Cycle Cost Estimate (LCCE)</a:t>
            </a:r>
            <a:endParaRPr lang="en-US" sz="3600" b="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2" y="2414587"/>
            <a:ext cx="9053318" cy="226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8260399"/>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7" name="Rectangle 1026" descr="Large confetti"/>
          <p:cNvSpPr>
            <a:spLocks noGrp="1" noChangeArrowheads="1"/>
          </p:cNvSpPr>
          <p:nvPr>
            <p:ph type="title"/>
          </p:nvPr>
        </p:nvSpPr>
        <p:spPr>
          <a:xfrm>
            <a:off x="1752600" y="304800"/>
            <a:ext cx="7239000" cy="665629"/>
          </a:xfrm>
        </p:spPr>
        <p:txBody>
          <a:bodyPr>
            <a:noAutofit/>
          </a:bodyPr>
          <a:lstStyle/>
          <a:p>
            <a:pPr eaLnBrk="1" hangingPunct="1"/>
            <a:r>
              <a:rPr lang="en-US" sz="3600" dirty="0"/>
              <a:t>Pre-Systems Acquisition Costs</a:t>
            </a:r>
          </a:p>
        </p:txBody>
      </p:sp>
      <p:sp>
        <p:nvSpPr>
          <p:cNvPr id="21508" name="Rectangle 1027"/>
          <p:cNvSpPr>
            <a:spLocks noGrp="1" noChangeArrowheads="1"/>
          </p:cNvSpPr>
          <p:nvPr>
            <p:ph sz="quarter" idx="4294967295"/>
          </p:nvPr>
        </p:nvSpPr>
        <p:spPr>
          <a:xfrm>
            <a:off x="381000" y="1371600"/>
            <a:ext cx="8458200" cy="4535702"/>
          </a:xfrm>
          <a:prstGeom prst="rect">
            <a:avLst/>
          </a:prstGeom>
        </p:spPr>
        <p:txBody>
          <a:bodyPr/>
          <a:lstStyle/>
          <a:p>
            <a:pPr eaLnBrk="1" hangingPunct="1">
              <a:spcAft>
                <a:spcPts val="1200"/>
              </a:spcAft>
            </a:pPr>
            <a:r>
              <a:rPr lang="en-US" b="1" dirty="0"/>
              <a:t>Costs incurred prior to Milestone B</a:t>
            </a:r>
          </a:p>
          <a:p>
            <a:pPr lvl="1">
              <a:spcAft>
                <a:spcPts val="600"/>
              </a:spcAft>
              <a:buSzPct val="60000"/>
              <a:buFont typeface="Wingdings" pitchFamily="2" charset="2"/>
              <a:buChar char="t"/>
            </a:pPr>
            <a:r>
              <a:rPr lang="en-US" dirty="0"/>
              <a:t>Governed by Initial Capabilities Document (ICD)</a:t>
            </a:r>
          </a:p>
          <a:p>
            <a:pPr lvl="1">
              <a:buSzPct val="60000"/>
              <a:buFont typeface="Wingdings" pitchFamily="2" charset="2"/>
              <a:buChar char="t"/>
            </a:pPr>
            <a:r>
              <a:rPr lang="en-US" dirty="0"/>
              <a:t>Material Solution Analysis</a:t>
            </a:r>
          </a:p>
          <a:p>
            <a:pPr lvl="2">
              <a:spcAft>
                <a:spcPts val="600"/>
              </a:spcAft>
            </a:pPr>
            <a:r>
              <a:rPr lang="en-US" sz="2400" dirty="0">
                <a:latin typeface="Arial" pitchFamily="34" charset="0"/>
                <a:cs typeface="Arial" pitchFamily="34" charset="0"/>
              </a:rPr>
              <a:t>Analysis of Alternatives (AoA)</a:t>
            </a:r>
          </a:p>
          <a:p>
            <a:pPr lvl="1">
              <a:buSzPct val="60000"/>
              <a:buFont typeface="Wingdings" pitchFamily="2" charset="2"/>
              <a:buChar char="t"/>
            </a:pPr>
            <a:r>
              <a:rPr lang="en-US" dirty="0"/>
              <a:t>Technology Development</a:t>
            </a:r>
          </a:p>
          <a:p>
            <a:pPr lvl="2"/>
            <a:r>
              <a:rPr lang="en-US" sz="2400" dirty="0">
                <a:latin typeface="Arial" pitchFamily="34" charset="0"/>
                <a:cs typeface="Arial" pitchFamily="34" charset="0"/>
              </a:rPr>
              <a:t>Development of a Preliminary Design </a:t>
            </a:r>
          </a:p>
          <a:p>
            <a:pPr lvl="2">
              <a:spcAft>
                <a:spcPts val="600"/>
              </a:spcAft>
            </a:pPr>
            <a:r>
              <a:rPr lang="en-US" sz="2400" dirty="0">
                <a:latin typeface="Arial" pitchFamily="34" charset="0"/>
                <a:cs typeface="Arial" pitchFamily="34" charset="0"/>
              </a:rPr>
              <a:t>Risk Reduction</a:t>
            </a:r>
          </a:p>
          <a:p>
            <a:pPr lvl="1">
              <a:buSzPct val="60000"/>
              <a:buFont typeface="Wingdings" pitchFamily="2" charset="2"/>
              <a:buChar char="t"/>
            </a:pPr>
            <a:r>
              <a:rPr lang="en-US" dirty="0"/>
              <a:t>Preparation of Capabilities Development Document (CDD)</a:t>
            </a:r>
          </a:p>
          <a:p>
            <a:pPr lvl="1" eaLnBrk="1" hangingPunct="1">
              <a:buNone/>
            </a:pPr>
            <a:endParaRPr lang="en-US" sz="2400"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0437" y="5726098"/>
            <a:ext cx="4221163" cy="1055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06154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7" name="Rectangle 1026" descr="Large confetti"/>
          <p:cNvSpPr>
            <a:spLocks noGrp="1" noChangeArrowheads="1"/>
          </p:cNvSpPr>
          <p:nvPr>
            <p:ph type="title"/>
          </p:nvPr>
        </p:nvSpPr>
        <p:spPr>
          <a:xfrm>
            <a:off x="1676400" y="304800"/>
            <a:ext cx="7356475" cy="793517"/>
          </a:xfrm>
        </p:spPr>
        <p:txBody>
          <a:bodyPr>
            <a:noAutofit/>
          </a:bodyPr>
          <a:lstStyle/>
          <a:p>
            <a:pPr eaLnBrk="1" hangingPunct="1"/>
            <a:r>
              <a:rPr lang="en-US" sz="3600" dirty="0"/>
              <a:t>Systems Acquisition Costs</a:t>
            </a:r>
          </a:p>
        </p:txBody>
      </p:sp>
      <p:sp>
        <p:nvSpPr>
          <p:cNvPr id="21508" name="Rectangle 1027"/>
          <p:cNvSpPr>
            <a:spLocks noGrp="1" noChangeArrowheads="1"/>
          </p:cNvSpPr>
          <p:nvPr>
            <p:ph sz="quarter" idx="4294967295"/>
          </p:nvPr>
        </p:nvSpPr>
        <p:spPr>
          <a:xfrm>
            <a:off x="685800" y="1506070"/>
            <a:ext cx="8077200" cy="5177118"/>
          </a:xfrm>
          <a:prstGeom prst="rect">
            <a:avLst/>
          </a:prstGeom>
        </p:spPr>
        <p:txBody>
          <a:bodyPr>
            <a:normAutofit fontScale="92500" lnSpcReduction="20000"/>
          </a:bodyPr>
          <a:lstStyle/>
          <a:p>
            <a:pPr>
              <a:lnSpc>
                <a:spcPct val="120000"/>
              </a:lnSpc>
              <a:spcAft>
                <a:spcPts val="592"/>
              </a:spcAft>
            </a:pPr>
            <a:r>
              <a:rPr lang="en-US" sz="2800" b="1" dirty="0"/>
              <a:t>Governed by</a:t>
            </a:r>
          </a:p>
          <a:p>
            <a:pPr lvl="1">
              <a:lnSpc>
                <a:spcPct val="120000"/>
              </a:lnSpc>
              <a:spcAft>
                <a:spcPts val="592"/>
              </a:spcAft>
              <a:buSzPct val="60000"/>
              <a:buFont typeface="Wingdings" pitchFamily="2" charset="2"/>
              <a:buChar char="t"/>
            </a:pPr>
            <a:r>
              <a:rPr lang="en-US" sz="2400" dirty="0"/>
              <a:t>Capability Development Document (CDD) and</a:t>
            </a:r>
          </a:p>
          <a:p>
            <a:pPr lvl="1">
              <a:lnSpc>
                <a:spcPct val="120000"/>
              </a:lnSpc>
              <a:spcAft>
                <a:spcPts val="592"/>
              </a:spcAft>
              <a:buSzPct val="60000"/>
              <a:buFont typeface="Wingdings" pitchFamily="2" charset="2"/>
              <a:buChar char="t"/>
            </a:pPr>
            <a:r>
              <a:rPr lang="en-US" sz="2400" dirty="0"/>
              <a:t>Capability Production Document (CPD)</a:t>
            </a:r>
          </a:p>
          <a:p>
            <a:pPr>
              <a:lnSpc>
                <a:spcPct val="120000"/>
              </a:lnSpc>
              <a:spcBef>
                <a:spcPts val="1185"/>
              </a:spcBef>
              <a:spcAft>
                <a:spcPts val="592"/>
              </a:spcAft>
            </a:pPr>
            <a:r>
              <a:rPr lang="en-US" sz="2800" b="1" dirty="0"/>
              <a:t>Engineering and Manufacturing Development (EMD)</a:t>
            </a:r>
          </a:p>
          <a:p>
            <a:pPr lvl="1">
              <a:lnSpc>
                <a:spcPct val="120000"/>
              </a:lnSpc>
              <a:spcAft>
                <a:spcPts val="592"/>
              </a:spcAft>
              <a:buSzPct val="60000"/>
              <a:buFont typeface="Wingdings" pitchFamily="2" charset="2"/>
              <a:buChar char="t"/>
            </a:pPr>
            <a:r>
              <a:rPr lang="en-US" sz="2400" dirty="0"/>
              <a:t>Integrated System Design</a:t>
            </a:r>
          </a:p>
          <a:p>
            <a:pPr lvl="1">
              <a:lnSpc>
                <a:spcPct val="120000"/>
              </a:lnSpc>
              <a:spcAft>
                <a:spcPts val="592"/>
              </a:spcAft>
              <a:buSzPct val="60000"/>
              <a:buFont typeface="Wingdings" pitchFamily="2" charset="2"/>
              <a:buChar char="t"/>
            </a:pPr>
            <a:r>
              <a:rPr lang="en-US" sz="2400" dirty="0"/>
              <a:t>Analysis of Reliability, Maintainability, Producibility</a:t>
            </a:r>
          </a:p>
          <a:p>
            <a:pPr lvl="1">
              <a:lnSpc>
                <a:spcPct val="120000"/>
              </a:lnSpc>
              <a:spcAft>
                <a:spcPts val="592"/>
              </a:spcAft>
              <a:buSzPct val="60000"/>
              <a:buFont typeface="Wingdings" pitchFamily="2" charset="2"/>
              <a:buChar char="t"/>
            </a:pPr>
            <a:r>
              <a:rPr lang="en-US" sz="2400" dirty="0"/>
              <a:t>Prototyping </a:t>
            </a:r>
          </a:p>
          <a:p>
            <a:pPr lvl="1">
              <a:lnSpc>
                <a:spcPct val="120000"/>
              </a:lnSpc>
              <a:spcAft>
                <a:spcPts val="592"/>
              </a:spcAft>
              <a:buSzPct val="60000"/>
              <a:buFont typeface="Wingdings" pitchFamily="2" charset="2"/>
              <a:buChar char="t"/>
            </a:pPr>
            <a:r>
              <a:rPr lang="en-US" sz="2400" dirty="0"/>
              <a:t>Testing</a:t>
            </a:r>
          </a:p>
          <a:p>
            <a:pPr>
              <a:lnSpc>
                <a:spcPct val="120000"/>
              </a:lnSpc>
              <a:spcBef>
                <a:spcPts val="1185"/>
              </a:spcBef>
              <a:spcAft>
                <a:spcPts val="592"/>
              </a:spcAft>
            </a:pPr>
            <a:r>
              <a:rPr lang="en-US" sz="2800" b="1" dirty="0"/>
              <a:t>Production of system</a:t>
            </a:r>
          </a:p>
          <a:p>
            <a:pPr lvl="1">
              <a:lnSpc>
                <a:spcPct val="120000"/>
              </a:lnSpc>
              <a:spcAft>
                <a:spcPts val="592"/>
              </a:spcAft>
              <a:buNone/>
            </a:pPr>
            <a:endParaRPr lang="en-US" sz="2400" dirty="0"/>
          </a:p>
        </p:txBody>
      </p:sp>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2265" y="5562600"/>
            <a:ext cx="426553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9777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6" descr="Large confetti"/>
          <p:cNvSpPr>
            <a:spLocks noGrp="1" noChangeArrowheads="1"/>
          </p:cNvSpPr>
          <p:nvPr>
            <p:ph type="title"/>
          </p:nvPr>
        </p:nvSpPr>
        <p:spPr>
          <a:xfrm>
            <a:off x="3657600" y="304800"/>
            <a:ext cx="5334000" cy="831476"/>
          </a:xfrm>
        </p:spPr>
        <p:txBody>
          <a:bodyPr/>
          <a:lstStyle/>
          <a:p>
            <a:pPr eaLnBrk="1" hangingPunct="1"/>
            <a:r>
              <a:rPr lang="en-US" sz="3600" dirty="0"/>
              <a:t>Sustainment Costs</a:t>
            </a:r>
          </a:p>
        </p:txBody>
      </p:sp>
      <p:sp>
        <p:nvSpPr>
          <p:cNvPr id="22532" name="Rectangle 1027"/>
          <p:cNvSpPr>
            <a:spLocks noGrp="1" noChangeArrowheads="1"/>
          </p:cNvSpPr>
          <p:nvPr>
            <p:ph sz="quarter" idx="4294967295"/>
          </p:nvPr>
        </p:nvSpPr>
        <p:spPr>
          <a:xfrm>
            <a:off x="381000" y="1506071"/>
            <a:ext cx="8229600" cy="4141694"/>
          </a:xfrm>
          <a:prstGeom prst="rect">
            <a:avLst/>
          </a:prstGeom>
        </p:spPr>
        <p:txBody>
          <a:bodyPr>
            <a:noAutofit/>
          </a:bodyPr>
          <a:lstStyle/>
          <a:p>
            <a:pPr>
              <a:spcAft>
                <a:spcPts val="592"/>
              </a:spcAft>
            </a:pPr>
            <a:r>
              <a:rPr lang="en-US" sz="2800" dirty="0"/>
              <a:t>Occur as weapon system is deployed</a:t>
            </a:r>
            <a:endParaRPr lang="en-US" sz="1600" b="1" dirty="0">
              <a:latin typeface="Arial" charset="0"/>
            </a:endParaRPr>
          </a:p>
          <a:p>
            <a:pPr>
              <a:spcBef>
                <a:spcPct val="30000"/>
              </a:spcBef>
              <a:spcAft>
                <a:spcPts val="592"/>
              </a:spcAft>
            </a:pPr>
            <a:r>
              <a:rPr lang="en-US" sz="2800" dirty="0"/>
              <a:t>O&amp;S Cost Elements </a:t>
            </a:r>
            <a:r>
              <a:rPr lang="en-US" sz="2400" dirty="0"/>
              <a:t>(from 2007 OSD O&amp;S Cost Estimating Guide)</a:t>
            </a:r>
          </a:p>
          <a:p>
            <a:pPr>
              <a:spcBef>
                <a:spcPts val="592"/>
              </a:spcBef>
              <a:spcAft>
                <a:spcPts val="592"/>
              </a:spcAft>
              <a:buNone/>
            </a:pPr>
            <a:r>
              <a:rPr lang="en-US" sz="2800" dirty="0"/>
              <a:t>	1.0 Unit Level Manpower</a:t>
            </a:r>
          </a:p>
          <a:p>
            <a:pPr>
              <a:spcBef>
                <a:spcPct val="30000"/>
              </a:spcBef>
              <a:spcAft>
                <a:spcPts val="592"/>
              </a:spcAft>
              <a:buNone/>
            </a:pPr>
            <a:r>
              <a:rPr lang="en-US" sz="2800" dirty="0"/>
              <a:t>	2.0 Unit Operations</a:t>
            </a:r>
          </a:p>
          <a:p>
            <a:pPr>
              <a:spcBef>
                <a:spcPct val="30000"/>
              </a:spcBef>
              <a:spcAft>
                <a:spcPts val="592"/>
              </a:spcAft>
              <a:buNone/>
            </a:pPr>
            <a:r>
              <a:rPr lang="en-US" sz="2800" dirty="0"/>
              <a:t>	3.0 Maintenance</a:t>
            </a:r>
          </a:p>
          <a:p>
            <a:pPr>
              <a:spcBef>
                <a:spcPct val="30000"/>
              </a:spcBef>
              <a:spcAft>
                <a:spcPts val="592"/>
              </a:spcAft>
              <a:buNone/>
            </a:pPr>
            <a:r>
              <a:rPr lang="en-US" sz="2800" dirty="0"/>
              <a:t>	4.0 Sustaining Support</a:t>
            </a:r>
          </a:p>
          <a:p>
            <a:pPr>
              <a:spcBef>
                <a:spcPct val="30000"/>
              </a:spcBef>
              <a:spcAft>
                <a:spcPts val="592"/>
              </a:spcAft>
              <a:buNone/>
            </a:pPr>
            <a:r>
              <a:rPr lang="en-US" sz="2800" dirty="0"/>
              <a:t>	5.0 Continuing System Improvements</a:t>
            </a:r>
          </a:p>
          <a:p>
            <a:pPr>
              <a:spcBef>
                <a:spcPct val="30000"/>
              </a:spcBef>
              <a:spcAft>
                <a:spcPts val="592"/>
              </a:spcAft>
              <a:buNone/>
            </a:pPr>
            <a:r>
              <a:rPr lang="en-US" sz="2800" dirty="0"/>
              <a:t>	6.0 Indirect Support</a:t>
            </a:r>
            <a:r>
              <a:rPr lang="en-US" sz="1200" dirty="0"/>
              <a:t>     </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256" y="3505201"/>
            <a:ext cx="4611144" cy="115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6553200"/>
            <a:ext cx="2313518" cy="276999"/>
          </a:xfrm>
          <a:prstGeom prst="rect">
            <a:avLst/>
          </a:prstGeom>
          <a:noFill/>
        </p:spPr>
        <p:txBody>
          <a:bodyPr wrap="none" rtlCol="0">
            <a:spAutoFit/>
          </a:bodyPr>
          <a:lstStyle/>
          <a:p>
            <a:r>
              <a:rPr lang="en-US" sz="1200" dirty="0"/>
              <a:t>O&amp;S: Operations and Sustainment</a:t>
            </a:r>
          </a:p>
        </p:txBody>
      </p:sp>
    </p:spTree>
    <p:extLst>
      <p:ext uri="{BB962C8B-B14F-4D97-AF65-F5344CB8AC3E}">
        <p14:creationId xmlns:p14="http://schemas.microsoft.com/office/powerpoint/2010/main" val="33635764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162800" cy="1295400"/>
          </a:xfrm>
        </p:spPr>
        <p:txBody>
          <a:bodyPr/>
          <a:lstStyle/>
          <a:p>
            <a:r>
              <a:rPr lang="en-US" sz="3600" dirty="0"/>
              <a:t>Key Types of LCCEs for SMC Programs</a:t>
            </a:r>
          </a:p>
        </p:txBody>
      </p:sp>
      <p:sp>
        <p:nvSpPr>
          <p:cNvPr id="3" name="Content Placeholder 2"/>
          <p:cNvSpPr>
            <a:spLocks noGrp="1"/>
          </p:cNvSpPr>
          <p:nvPr>
            <p:ph sz="quarter" idx="4294967295"/>
          </p:nvPr>
        </p:nvSpPr>
        <p:spPr>
          <a:xfrm>
            <a:off x="533400" y="1658471"/>
            <a:ext cx="8153400" cy="5199529"/>
          </a:xfrm>
          <a:prstGeom prst="rect">
            <a:avLst/>
          </a:prstGeom>
        </p:spPr>
        <p:txBody>
          <a:bodyPr>
            <a:noAutofit/>
          </a:bodyPr>
          <a:lstStyle/>
          <a:p>
            <a:pPr>
              <a:spcBef>
                <a:spcPts val="0"/>
              </a:spcBef>
              <a:spcAft>
                <a:spcPts val="592"/>
              </a:spcAft>
            </a:pPr>
            <a:r>
              <a:rPr lang="en-US" sz="2000" dirty="0"/>
              <a:t>Program Office Estimate (POE) - cost estimate done at the program office</a:t>
            </a:r>
          </a:p>
          <a:p>
            <a:pPr>
              <a:spcBef>
                <a:spcPts val="0"/>
              </a:spcBef>
              <a:spcAft>
                <a:spcPts val="592"/>
              </a:spcAft>
            </a:pPr>
            <a:r>
              <a:rPr lang="en-US" sz="2000" dirty="0"/>
              <a:t>Independent Cost Assessment (ICA) - independent cost estimate developed for a program by SMC/FMC</a:t>
            </a:r>
          </a:p>
          <a:p>
            <a:pPr>
              <a:spcBef>
                <a:spcPts val="0"/>
              </a:spcBef>
              <a:spcAft>
                <a:spcPts val="592"/>
              </a:spcAft>
            </a:pPr>
            <a:r>
              <a:rPr lang="en-US" sz="2000" dirty="0"/>
              <a:t>Single Best Estimate (SBE) - cost estimate developed by the program office and SMC/FMC</a:t>
            </a:r>
          </a:p>
          <a:p>
            <a:pPr>
              <a:spcBef>
                <a:spcPts val="0"/>
              </a:spcBef>
              <a:spcAft>
                <a:spcPts val="592"/>
              </a:spcAft>
            </a:pPr>
            <a:r>
              <a:rPr lang="en-US" sz="2000" dirty="0"/>
              <a:t>Non-Advocate Cost Assessment (NACA) – independent cost estimate developed by AFCAA </a:t>
            </a:r>
          </a:p>
          <a:p>
            <a:pPr lvl="1">
              <a:spcBef>
                <a:spcPts val="0"/>
              </a:spcBef>
              <a:spcAft>
                <a:spcPts val="592"/>
              </a:spcAft>
              <a:buSzPct val="60000"/>
              <a:buFont typeface="Wingdings" pitchFamily="2" charset="2"/>
              <a:buChar char="t"/>
            </a:pPr>
            <a:r>
              <a:rPr lang="en-US" sz="1800" dirty="0"/>
              <a:t>A Component Cost Estimate</a:t>
            </a:r>
          </a:p>
          <a:p>
            <a:pPr>
              <a:spcBef>
                <a:spcPts val="0"/>
              </a:spcBef>
              <a:spcAft>
                <a:spcPts val="592"/>
              </a:spcAft>
            </a:pPr>
            <a:r>
              <a:rPr lang="en-US" sz="2000" dirty="0"/>
              <a:t>Service Cost Position (SCP) - the Air Force’s single, agreed upon cost position for a program, developed by the program office, SMC/FMC and AFCAA</a:t>
            </a:r>
          </a:p>
          <a:p>
            <a:pPr lvl="1">
              <a:spcBef>
                <a:spcPts val="0"/>
              </a:spcBef>
              <a:spcAft>
                <a:spcPts val="592"/>
              </a:spcAft>
              <a:buSzPct val="60000"/>
              <a:buFont typeface="Wingdings" pitchFamily="2" charset="2"/>
              <a:buChar char="t"/>
            </a:pPr>
            <a:r>
              <a:rPr lang="en-US" sz="1800" dirty="0"/>
              <a:t>A Component Cost Position</a:t>
            </a:r>
          </a:p>
          <a:p>
            <a:pPr>
              <a:spcBef>
                <a:spcPts val="0"/>
              </a:spcBef>
              <a:spcAft>
                <a:spcPts val="592"/>
              </a:spcAft>
            </a:pPr>
            <a:r>
              <a:rPr lang="en-US" sz="2000" dirty="0"/>
              <a:t>Independent Cost Estimate (ICE) – estimate prepared by an organization not in the program office’s acquisition chain of command</a:t>
            </a:r>
          </a:p>
          <a:p>
            <a:pPr>
              <a:spcBef>
                <a:spcPts val="0"/>
              </a:spcBef>
              <a:spcAft>
                <a:spcPts val="592"/>
              </a:spcAft>
            </a:pPr>
            <a:endParaRPr lang="en-US" sz="1800" dirty="0"/>
          </a:p>
        </p:txBody>
      </p:sp>
      <p:sp>
        <p:nvSpPr>
          <p:cNvPr id="4" name="TextBox 3"/>
          <p:cNvSpPr txBox="1"/>
          <p:nvPr/>
        </p:nvSpPr>
        <p:spPr>
          <a:xfrm>
            <a:off x="381000" y="6629400"/>
            <a:ext cx="3937168" cy="276999"/>
          </a:xfrm>
          <a:prstGeom prst="rect">
            <a:avLst/>
          </a:prstGeom>
          <a:noFill/>
        </p:spPr>
        <p:txBody>
          <a:bodyPr wrap="none" rtlCol="0">
            <a:spAutoFit/>
          </a:bodyPr>
          <a:lstStyle/>
          <a:p>
            <a:r>
              <a:rPr lang="en-US" sz="1200" dirty="0"/>
              <a:t>AFCAA: Air Force Cost Analysis Agency	FMC: Cost Shop</a:t>
            </a:r>
          </a:p>
        </p:txBody>
      </p:sp>
    </p:spTree>
    <p:extLst>
      <p:ext uri="{BB962C8B-B14F-4D97-AF65-F5344CB8AC3E}">
        <p14:creationId xmlns:p14="http://schemas.microsoft.com/office/powerpoint/2010/main" val="23035754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34159"/>
            <a:ext cx="7467600" cy="1210235"/>
          </a:xfrm>
        </p:spPr>
        <p:txBody>
          <a:bodyPr/>
          <a:lstStyle/>
          <a:p>
            <a:r>
              <a:rPr lang="en-US" sz="3600" dirty="0"/>
              <a:t>Steps in the Cost Estimating Process</a:t>
            </a:r>
          </a:p>
        </p:txBody>
      </p:sp>
      <p:sp>
        <p:nvSpPr>
          <p:cNvPr id="2" name="Content Placeholder 1"/>
          <p:cNvSpPr>
            <a:spLocks noGrp="1"/>
          </p:cNvSpPr>
          <p:nvPr>
            <p:ph sz="quarter" idx="4294967295"/>
          </p:nvPr>
        </p:nvSpPr>
        <p:spPr>
          <a:xfrm>
            <a:off x="457200" y="1524001"/>
            <a:ext cx="8305800" cy="5011272"/>
          </a:xfrm>
          <a:prstGeom prst="rect">
            <a:avLst/>
          </a:prstGeom>
        </p:spPr>
        <p:txBody>
          <a:bodyPr>
            <a:normAutofit/>
          </a:bodyPr>
          <a:lstStyle/>
          <a:p>
            <a:pPr marL="0" indent="0">
              <a:spcBef>
                <a:spcPts val="0"/>
              </a:spcBef>
              <a:spcAft>
                <a:spcPts val="0"/>
              </a:spcAft>
              <a:buNone/>
            </a:pPr>
            <a:r>
              <a:rPr lang="en-US" b="1" dirty="0"/>
              <a:t>STEP 1:</a:t>
            </a:r>
            <a:r>
              <a:rPr lang="en-US" dirty="0"/>
              <a:t>	Define program and scope of</a:t>
            </a:r>
          </a:p>
          <a:p>
            <a:pPr marL="0" indent="0">
              <a:spcBef>
                <a:spcPts val="0"/>
              </a:spcBef>
              <a:spcAft>
                <a:spcPts val="2961"/>
              </a:spcAft>
              <a:buNone/>
            </a:pPr>
            <a:r>
              <a:rPr lang="en-US" dirty="0"/>
              <a:t>		estimate</a:t>
            </a:r>
          </a:p>
          <a:p>
            <a:pPr marL="0" indent="0">
              <a:spcBef>
                <a:spcPts val="0"/>
              </a:spcBef>
              <a:spcAft>
                <a:spcPts val="2961"/>
              </a:spcAft>
              <a:buNone/>
            </a:pPr>
            <a:r>
              <a:rPr lang="en-US" b="1" dirty="0"/>
              <a:t>STEP 2:</a:t>
            </a:r>
            <a:r>
              <a:rPr lang="en-US" dirty="0"/>
              <a:t>  	Collect and adjust data	</a:t>
            </a:r>
          </a:p>
          <a:p>
            <a:pPr marL="0" indent="0">
              <a:spcBef>
                <a:spcPts val="0"/>
              </a:spcBef>
              <a:spcAft>
                <a:spcPts val="2961"/>
              </a:spcAft>
              <a:buNone/>
            </a:pPr>
            <a:r>
              <a:rPr lang="en-US" b="1" dirty="0"/>
              <a:t>STEP 3:</a:t>
            </a:r>
            <a:r>
              <a:rPr lang="en-US" dirty="0"/>
              <a:t>  	Formulate estimate</a:t>
            </a:r>
          </a:p>
          <a:p>
            <a:pPr marL="1299114" indent="-1299114">
              <a:spcBef>
                <a:spcPts val="0"/>
              </a:spcBef>
              <a:spcAft>
                <a:spcPts val="2961"/>
              </a:spcAft>
              <a:buNone/>
            </a:pPr>
            <a:r>
              <a:rPr lang="en-US" b="1" dirty="0">
                <a:solidFill>
                  <a:schemeClr val="tx1">
                    <a:lumMod val="65000"/>
                  </a:schemeClr>
                </a:solidFill>
              </a:rPr>
              <a:t>STEP 4:</a:t>
            </a:r>
            <a:r>
              <a:rPr lang="en-US" dirty="0">
                <a:solidFill>
                  <a:schemeClr val="tx1">
                    <a:lumMod val="65000"/>
                  </a:schemeClr>
                </a:solidFill>
              </a:rPr>
              <a:t>  	Document and present results</a:t>
            </a:r>
            <a:endParaRPr lang="en-US" sz="2400" dirty="0">
              <a:solidFill>
                <a:schemeClr val="tx1">
                  <a:lumMod val="50000"/>
                </a:schemeClr>
              </a:solidFill>
            </a:endParaRPr>
          </a:p>
          <a:p>
            <a:pPr marL="616053" indent="-507735">
              <a:spcBef>
                <a:spcPts val="0"/>
              </a:spcBef>
              <a:spcAft>
                <a:spcPts val="2961"/>
              </a:spcAft>
              <a:buFont typeface="+mj-lt"/>
              <a:buAutoNum type="arabicPeriod"/>
            </a:pPr>
            <a:endParaRPr lang="en-US" dirty="0"/>
          </a:p>
          <a:p>
            <a:pPr marL="616053" indent="-507735">
              <a:spcBef>
                <a:spcPts val="0"/>
              </a:spcBef>
              <a:spcAft>
                <a:spcPts val="2961"/>
              </a:spcAft>
              <a:buFont typeface="+mj-lt"/>
              <a:buAutoNum type="arabicPeriod"/>
            </a:pPr>
            <a:endParaRPr lang="en-US" dirty="0"/>
          </a:p>
          <a:p>
            <a:pPr>
              <a:spcBef>
                <a:spcPts val="0"/>
              </a:spcBef>
              <a:spcAft>
                <a:spcPts val="2961"/>
              </a:spcAft>
            </a:pPr>
            <a:endParaRPr lang="en-US" dirty="0"/>
          </a:p>
          <a:p>
            <a:pPr>
              <a:spcBef>
                <a:spcPts val="0"/>
              </a:spcBef>
              <a:spcAft>
                <a:spcPts val="2961"/>
              </a:spcAft>
            </a:pPr>
            <a:endParaRPr lang="en-US" dirty="0"/>
          </a:p>
          <a:p>
            <a:pPr>
              <a:spcBef>
                <a:spcPts val="0"/>
              </a:spcBef>
              <a:spcAft>
                <a:spcPts val="2961"/>
              </a:spcAft>
            </a:pPr>
            <a:endParaRPr lang="en-US" dirty="0"/>
          </a:p>
        </p:txBody>
      </p:sp>
    </p:spTree>
    <p:extLst>
      <p:ext uri="{BB962C8B-B14F-4D97-AF65-F5344CB8AC3E}">
        <p14:creationId xmlns:p14="http://schemas.microsoft.com/office/powerpoint/2010/main" val="12335474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6" name="Title 5" descr="Large confetti"/>
          <p:cNvSpPr>
            <a:spLocks noGrp="1"/>
          </p:cNvSpPr>
          <p:nvPr>
            <p:ph type="title"/>
          </p:nvPr>
        </p:nvSpPr>
        <p:spPr>
          <a:xfrm>
            <a:off x="1828800" y="152400"/>
            <a:ext cx="7162800" cy="1075765"/>
          </a:xfrm>
        </p:spPr>
        <p:txBody>
          <a:bodyPr/>
          <a:lstStyle/>
          <a:p>
            <a:r>
              <a:rPr lang="en-US" sz="3600" u="sng" dirty="0"/>
              <a:t>Step 1.</a:t>
            </a:r>
            <a:r>
              <a:rPr lang="en-US" sz="3600" dirty="0"/>
              <a:t> Define Program and Scope of Estimate</a:t>
            </a:r>
          </a:p>
        </p:txBody>
      </p:sp>
      <p:sp>
        <p:nvSpPr>
          <p:cNvPr id="28675" name="Rectangle 1027"/>
          <p:cNvSpPr>
            <a:spLocks noGrp="1" noChangeArrowheads="1"/>
          </p:cNvSpPr>
          <p:nvPr>
            <p:ph sz="quarter" idx="4294967295"/>
          </p:nvPr>
        </p:nvSpPr>
        <p:spPr>
          <a:xfrm>
            <a:off x="381000" y="1405836"/>
            <a:ext cx="8305800" cy="5425888"/>
          </a:xfrm>
          <a:prstGeom prst="rect">
            <a:avLst/>
          </a:prstGeom>
        </p:spPr>
        <p:txBody>
          <a:bodyPr>
            <a:noAutofit/>
          </a:bodyPr>
          <a:lstStyle/>
          <a:p>
            <a:pPr marL="346326" indent="-346326">
              <a:spcBef>
                <a:spcPts val="1185"/>
              </a:spcBef>
              <a:spcAft>
                <a:spcPts val="592"/>
              </a:spcAft>
            </a:pPr>
            <a:r>
              <a:rPr lang="en-US" sz="2400" dirty="0"/>
              <a:t>Define program to be estimated</a:t>
            </a:r>
            <a:endParaRPr lang="en-US" sz="1000" dirty="0"/>
          </a:p>
          <a:p>
            <a:pPr marL="683331" lvl="1" indent="-342900">
              <a:spcBef>
                <a:spcPts val="0"/>
              </a:spcBef>
              <a:spcAft>
                <a:spcPts val="592"/>
              </a:spcAft>
              <a:buSzPct val="60000"/>
              <a:buFont typeface="Wingdings" pitchFamily="2" charset="2"/>
              <a:buChar char="t"/>
            </a:pPr>
            <a:r>
              <a:rPr lang="en-US" sz="2000" dirty="0"/>
              <a:t>Work Breakdown Structure (WBS)</a:t>
            </a:r>
          </a:p>
          <a:p>
            <a:pPr marL="1023307" lvl="2" indent="-346326">
              <a:spcBef>
                <a:spcPts val="592"/>
              </a:spcBef>
              <a:spcAft>
                <a:spcPts val="592"/>
              </a:spcAft>
              <a:tabLst>
                <a:tab pos="1023307" algn="l"/>
              </a:tabLst>
            </a:pPr>
            <a:r>
              <a:rPr lang="en-US" sz="1800" dirty="0">
                <a:latin typeface="Arial" pitchFamily="34" charset="0"/>
                <a:cs typeface="Arial" pitchFamily="34" charset="0"/>
              </a:rPr>
              <a:t>MIL-STD 881C provides guidance and applies to Pre-Systems Acquisition and Systems Acquisition Phases</a:t>
            </a:r>
          </a:p>
          <a:p>
            <a:pPr marL="1023307" lvl="2" indent="-346326">
              <a:spcBef>
                <a:spcPts val="592"/>
              </a:spcBef>
              <a:spcAft>
                <a:spcPts val="592"/>
              </a:spcAft>
              <a:tabLst>
                <a:tab pos="1023307" algn="l"/>
              </a:tabLst>
            </a:pPr>
            <a:r>
              <a:rPr lang="en-US" sz="1800" dirty="0">
                <a:latin typeface="Arial" pitchFamily="34" charset="0"/>
                <a:cs typeface="Arial" pitchFamily="34" charset="0"/>
              </a:rPr>
              <a:t>OSD 2007 O&amp;S Cost Estimating Guide provides guidance and applies to Sustainment Phase</a:t>
            </a:r>
          </a:p>
          <a:p>
            <a:pPr marL="1353961" lvl="3" indent="-330655">
              <a:spcBef>
                <a:spcPts val="0"/>
              </a:spcBef>
              <a:spcAft>
                <a:spcPts val="592"/>
              </a:spcAft>
            </a:pPr>
            <a:r>
              <a:rPr lang="en-US" sz="1600" dirty="0">
                <a:latin typeface="Arial" pitchFamily="34" charset="0"/>
                <a:cs typeface="Arial" pitchFamily="34" charset="0"/>
              </a:rPr>
              <a:t>FMC recently developed O&amp;S guide for internal use</a:t>
            </a:r>
            <a:endParaRPr lang="en-US" dirty="0">
              <a:latin typeface="Arial" pitchFamily="34" charset="0"/>
              <a:cs typeface="Arial" pitchFamily="34" charset="0"/>
            </a:endParaRPr>
          </a:p>
          <a:p>
            <a:pPr marL="683331" lvl="1" indent="-342900">
              <a:spcBef>
                <a:spcPts val="0"/>
              </a:spcBef>
              <a:spcAft>
                <a:spcPts val="592"/>
              </a:spcAft>
              <a:buSzPct val="60000"/>
              <a:buFont typeface="Wingdings" pitchFamily="2" charset="2"/>
              <a:buChar char="t"/>
            </a:pPr>
            <a:r>
              <a:rPr lang="en-US" sz="2000" dirty="0"/>
              <a:t>Technical description of end item</a:t>
            </a:r>
          </a:p>
          <a:p>
            <a:pPr marL="683331" lvl="1" indent="-342900">
              <a:spcBef>
                <a:spcPts val="0"/>
              </a:spcBef>
              <a:spcAft>
                <a:spcPts val="592"/>
              </a:spcAft>
              <a:buSzPct val="60000"/>
              <a:buFont typeface="Wingdings" pitchFamily="2" charset="2"/>
              <a:buChar char="t"/>
            </a:pPr>
            <a:r>
              <a:rPr lang="en-US" sz="2000" dirty="0"/>
              <a:t>Integrated Master Schedule</a:t>
            </a:r>
          </a:p>
          <a:p>
            <a:pPr marL="1023307" lvl="2" indent="-346326">
              <a:spcBef>
                <a:spcPts val="0"/>
              </a:spcBef>
              <a:spcAft>
                <a:spcPts val="592"/>
              </a:spcAft>
            </a:pPr>
            <a:r>
              <a:rPr lang="en-US" sz="1800" dirty="0">
                <a:latin typeface="Arial" pitchFamily="34" charset="0"/>
                <a:cs typeface="Arial" pitchFamily="34" charset="0"/>
              </a:rPr>
              <a:t>Production Buy Schedule</a:t>
            </a:r>
          </a:p>
          <a:p>
            <a:pPr marL="683331" lvl="1" indent="-342900">
              <a:spcBef>
                <a:spcPts val="0"/>
              </a:spcBef>
              <a:spcAft>
                <a:spcPts val="592"/>
              </a:spcAft>
              <a:buSzPct val="60000"/>
              <a:buFont typeface="Wingdings" pitchFamily="2" charset="2"/>
              <a:buChar char="t"/>
            </a:pPr>
            <a:r>
              <a:rPr lang="en-US" sz="2000" dirty="0"/>
              <a:t>Contractual relationships</a:t>
            </a:r>
          </a:p>
          <a:p>
            <a:pPr marL="683331" lvl="1" indent="-342900">
              <a:spcBef>
                <a:spcPts val="0"/>
              </a:spcBef>
              <a:spcAft>
                <a:spcPts val="592"/>
              </a:spcAft>
              <a:buSzPct val="60000"/>
              <a:buFont typeface="Wingdings" pitchFamily="2" charset="2"/>
              <a:buChar char="t"/>
            </a:pPr>
            <a:r>
              <a:rPr lang="en-US" sz="2000" dirty="0"/>
              <a:t>Maintenance Concept</a:t>
            </a:r>
          </a:p>
          <a:p>
            <a:pPr marL="683331" lvl="1" indent="-342900">
              <a:spcBef>
                <a:spcPts val="0"/>
              </a:spcBef>
              <a:spcAft>
                <a:spcPts val="592"/>
              </a:spcAft>
              <a:buSzPct val="60000"/>
              <a:buFont typeface="Wingdings" pitchFamily="2" charset="2"/>
              <a:buChar char="t"/>
            </a:pPr>
            <a:r>
              <a:rPr lang="en-US" sz="2000" dirty="0"/>
              <a:t>Basing Concept</a:t>
            </a:r>
          </a:p>
          <a:p>
            <a:pPr marL="683331" lvl="1" indent="-342900">
              <a:spcBef>
                <a:spcPts val="0"/>
              </a:spcBef>
              <a:spcAft>
                <a:spcPts val="592"/>
              </a:spcAft>
              <a:buSzPct val="60000"/>
              <a:buFont typeface="Wingdings" pitchFamily="2" charset="2"/>
              <a:buChar char="t"/>
            </a:pPr>
            <a:r>
              <a:rPr lang="en-US" sz="2000" dirty="0"/>
              <a:t>Stakeholders</a:t>
            </a:r>
          </a:p>
          <a:p>
            <a:pPr marL="683331" lvl="1" indent="-342900">
              <a:spcBef>
                <a:spcPts val="0"/>
              </a:spcBef>
              <a:spcAft>
                <a:spcPts val="592"/>
              </a:spcAft>
              <a:buSzPct val="60000"/>
              <a:buFont typeface="Wingdings" pitchFamily="2" charset="2"/>
              <a:buChar char="t"/>
            </a:pPr>
            <a:r>
              <a:rPr lang="en-US" sz="2000" dirty="0"/>
              <a:t>Ground rules/Assumptions</a:t>
            </a:r>
          </a:p>
          <a:p>
            <a:pPr lvl="3" indent="0">
              <a:spcBef>
                <a:spcPts val="1185"/>
              </a:spcBef>
              <a:spcAft>
                <a:spcPts val="592"/>
              </a:spcAft>
            </a:pPr>
            <a:endParaRPr lang="en-US" sz="1000" dirty="0"/>
          </a:p>
          <a:p>
            <a:pPr lvl="2" indent="0">
              <a:spcBef>
                <a:spcPts val="1185"/>
              </a:spcBef>
              <a:spcAft>
                <a:spcPts val="592"/>
              </a:spcAft>
            </a:pPr>
            <a:endParaRPr lang="en-US" sz="1000" dirty="0"/>
          </a:p>
        </p:txBody>
      </p:sp>
    </p:spTree>
    <p:extLst>
      <p:ext uri="{BB962C8B-B14F-4D97-AF65-F5344CB8AC3E}">
        <p14:creationId xmlns:p14="http://schemas.microsoft.com/office/powerpoint/2010/main" val="16286899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7162800" cy="1143000"/>
          </a:xfrm>
        </p:spPr>
        <p:txBody>
          <a:bodyPr/>
          <a:lstStyle/>
          <a:p>
            <a:pPr>
              <a:lnSpc>
                <a:spcPct val="90000"/>
              </a:lnSpc>
            </a:pPr>
            <a:r>
              <a:rPr lang="en-US" sz="3600" dirty="0"/>
              <a:t>Example: Notional WBS for a Space System</a:t>
            </a:r>
          </a:p>
        </p:txBody>
      </p:sp>
      <p:sp>
        <p:nvSpPr>
          <p:cNvPr id="3" name="Content Placeholder 2"/>
          <p:cNvSpPr>
            <a:spLocks noGrp="1"/>
          </p:cNvSpPr>
          <p:nvPr>
            <p:ph sz="quarter" idx="4294967295"/>
          </p:nvPr>
        </p:nvSpPr>
        <p:spPr>
          <a:xfrm>
            <a:off x="457200" y="1447800"/>
            <a:ext cx="8001000" cy="4586989"/>
          </a:xfrm>
          <a:prstGeom prst="rect">
            <a:avLst/>
          </a:prstGeom>
        </p:spPr>
        <p:txBody>
          <a:bodyPr lIns="82058" tIns="41029" rIns="82058" bIns="41029">
            <a:noAutofit/>
          </a:bodyPr>
          <a:lstStyle/>
          <a:p>
            <a:pPr indent="-225660">
              <a:spcBef>
                <a:spcPts val="0"/>
              </a:spcBef>
              <a:spcAft>
                <a:spcPts val="592"/>
              </a:spcAft>
              <a:buNone/>
            </a:pPr>
            <a:r>
              <a:rPr lang="en-US" sz="1600" dirty="0"/>
              <a:t>1.0 SKYLARK Communication System</a:t>
            </a:r>
          </a:p>
          <a:p>
            <a:pPr marL="462290" indent="-242898">
              <a:spcBef>
                <a:spcPts val="0"/>
              </a:spcBef>
              <a:spcAft>
                <a:spcPts val="592"/>
              </a:spcAft>
              <a:buNone/>
            </a:pPr>
            <a:r>
              <a:rPr lang="en-US" sz="1600" dirty="0"/>
              <a:t>1.1 Systems Engineering, Integration and Test, and Program Management (SEIT/PM)</a:t>
            </a:r>
          </a:p>
          <a:p>
            <a:pPr marL="683249" indent="-177081">
              <a:spcBef>
                <a:spcPts val="0"/>
              </a:spcBef>
              <a:spcAft>
                <a:spcPts val="592"/>
              </a:spcAft>
              <a:buNone/>
            </a:pPr>
            <a:r>
              <a:rPr lang="en-US" sz="1600" dirty="0"/>
              <a:t>1.1.1 Systems Engineering</a:t>
            </a:r>
          </a:p>
          <a:p>
            <a:pPr marL="683249" indent="-177081">
              <a:spcBef>
                <a:spcPts val="0"/>
              </a:spcBef>
              <a:spcAft>
                <a:spcPts val="592"/>
              </a:spcAft>
              <a:buNone/>
            </a:pPr>
            <a:r>
              <a:rPr lang="en-US" sz="1600" dirty="0"/>
              <a:t>1.1.2  Assembly, Integration, &amp; Test</a:t>
            </a:r>
          </a:p>
          <a:p>
            <a:pPr marL="683249" indent="-177081">
              <a:spcBef>
                <a:spcPts val="0"/>
              </a:spcBef>
              <a:spcAft>
                <a:spcPts val="592"/>
              </a:spcAft>
              <a:buNone/>
            </a:pPr>
            <a:r>
              <a:rPr lang="en-US" sz="1600" dirty="0"/>
              <a:t>1.1.3  Program Management</a:t>
            </a:r>
          </a:p>
          <a:p>
            <a:pPr marL="683249" indent="-177081">
              <a:spcBef>
                <a:spcPts val="0"/>
              </a:spcBef>
              <a:spcAft>
                <a:spcPts val="592"/>
              </a:spcAft>
              <a:buNone/>
            </a:pPr>
            <a:r>
              <a:rPr lang="en-US" sz="1600" dirty="0"/>
              <a:t>1.1.4  Support Equipment</a:t>
            </a:r>
          </a:p>
          <a:p>
            <a:pPr marL="462290" indent="-242898">
              <a:spcBef>
                <a:spcPts val="0"/>
              </a:spcBef>
              <a:spcAft>
                <a:spcPts val="592"/>
              </a:spcAft>
              <a:buNone/>
            </a:pPr>
            <a:r>
              <a:rPr lang="en-US" sz="1600" dirty="0"/>
              <a:t>1.2 Space Vehicle 1</a:t>
            </a:r>
          </a:p>
          <a:p>
            <a:pPr marL="683249" indent="-220960">
              <a:spcBef>
                <a:spcPts val="0"/>
              </a:spcBef>
              <a:spcAft>
                <a:spcPts val="592"/>
              </a:spcAft>
              <a:buNone/>
            </a:pPr>
            <a:r>
              <a:rPr lang="en-US" sz="1600" dirty="0"/>
              <a:t>1.2.1  SEIT/PM and Support Equipment</a:t>
            </a:r>
          </a:p>
          <a:p>
            <a:pPr marL="683249" indent="-220960">
              <a:spcBef>
                <a:spcPts val="0"/>
              </a:spcBef>
              <a:spcAft>
                <a:spcPts val="592"/>
              </a:spcAft>
              <a:buNone/>
            </a:pPr>
            <a:r>
              <a:rPr lang="en-US" sz="1600" dirty="0"/>
              <a:t>1.2.2  Bus</a:t>
            </a:r>
          </a:p>
          <a:p>
            <a:pPr marL="683249" indent="-220960">
              <a:spcBef>
                <a:spcPts val="0"/>
              </a:spcBef>
              <a:spcAft>
                <a:spcPts val="592"/>
              </a:spcAft>
              <a:buNone/>
            </a:pPr>
            <a:r>
              <a:rPr lang="en-US" sz="1600" dirty="0"/>
              <a:t>1.2.3  Space Vehicle Storage</a:t>
            </a:r>
          </a:p>
          <a:p>
            <a:pPr marL="683249" indent="-220960">
              <a:spcBef>
                <a:spcPts val="0"/>
              </a:spcBef>
              <a:spcAft>
                <a:spcPts val="592"/>
              </a:spcAft>
              <a:buNone/>
            </a:pPr>
            <a:r>
              <a:rPr lang="en-US" sz="1600" dirty="0"/>
              <a:t>1.2.4  Launch Operations</a:t>
            </a:r>
          </a:p>
          <a:p>
            <a:pPr marL="683249" indent="-220960">
              <a:spcBef>
                <a:spcPts val="0"/>
              </a:spcBef>
              <a:spcAft>
                <a:spcPts val="592"/>
              </a:spcAft>
              <a:buNone/>
            </a:pPr>
            <a:r>
              <a:rPr lang="en-US" sz="1600" dirty="0"/>
              <a:t>1.2.5  Mission Operations Support</a:t>
            </a:r>
          </a:p>
          <a:p>
            <a:pPr marL="462290" indent="-242898">
              <a:spcBef>
                <a:spcPts val="0"/>
              </a:spcBef>
              <a:spcAft>
                <a:spcPts val="592"/>
              </a:spcAft>
              <a:buNone/>
            </a:pPr>
            <a:r>
              <a:rPr lang="en-US" sz="1600" dirty="0"/>
              <a:t>1.3 Ground Operations and Processing Center 1</a:t>
            </a:r>
          </a:p>
          <a:p>
            <a:pPr marL="462290" indent="-242898">
              <a:spcBef>
                <a:spcPts val="0"/>
              </a:spcBef>
              <a:spcAft>
                <a:spcPts val="592"/>
              </a:spcAft>
              <a:buNone/>
            </a:pPr>
            <a:r>
              <a:rPr lang="en-US" sz="1600" dirty="0"/>
              <a:t>1.4 Ground Terminal (GT)1 </a:t>
            </a:r>
          </a:p>
          <a:p>
            <a:pPr marL="676981" indent="-225660">
              <a:spcBef>
                <a:spcPts val="0"/>
              </a:spcBef>
              <a:spcAft>
                <a:spcPts val="592"/>
              </a:spcAft>
              <a:buNone/>
            </a:pPr>
            <a:r>
              <a:rPr lang="en-US" sz="1600" dirty="0"/>
              <a:t>1.4.1  Antenna 1</a:t>
            </a:r>
          </a:p>
          <a:p>
            <a:pPr marL="676981" indent="-225660">
              <a:spcBef>
                <a:spcPts val="0"/>
              </a:spcBef>
              <a:spcAft>
                <a:spcPts val="592"/>
              </a:spcAft>
              <a:buNone/>
            </a:pPr>
            <a:r>
              <a:rPr lang="en-US" sz="1600" dirty="0"/>
              <a:t>1.4.2  Monitor &amp; Control hardware</a:t>
            </a:r>
          </a:p>
          <a:p>
            <a:pPr marL="676981" indent="-225660">
              <a:spcBef>
                <a:spcPts val="0"/>
              </a:spcBef>
              <a:spcAft>
                <a:spcPts val="592"/>
              </a:spcAft>
              <a:buNone/>
            </a:pPr>
            <a:r>
              <a:rPr lang="en-US" sz="1600" dirty="0"/>
              <a:t>1.4.3  GT Software</a:t>
            </a:r>
          </a:p>
        </p:txBody>
      </p:sp>
      <p:pic>
        <p:nvPicPr>
          <p:cNvPr id="5" name="Picture 2"/>
          <p:cNvPicPr>
            <a:picLocks noGrp="1" noChangeAspect="1" noChangeArrowheads="1"/>
          </p:cNvPicPr>
          <p:nvPr>
            <p:ph sz="quarter" idx="4294967295"/>
          </p:nvPr>
        </p:nvPicPr>
        <p:blipFill>
          <a:blip r:embed="rId3" cstate="print"/>
          <a:stretch>
            <a:fillRect/>
          </a:stretch>
        </p:blipFill>
        <p:spPr bwMode="auto">
          <a:xfrm>
            <a:off x="4723424" y="2739650"/>
            <a:ext cx="4191976" cy="2213350"/>
          </a:xfrm>
          <a:prstGeom prst="rect">
            <a:avLst/>
          </a:prstGeom>
          <a:noFill/>
          <a:ln w="9525">
            <a:noFill/>
            <a:miter lim="800000"/>
            <a:headEnd/>
            <a:tailEnd/>
          </a:ln>
          <a:effectLst/>
        </p:spPr>
      </p:pic>
    </p:spTree>
    <p:extLst>
      <p:ext uri="{BB962C8B-B14F-4D97-AF65-F5344CB8AC3E}">
        <p14:creationId xmlns:p14="http://schemas.microsoft.com/office/powerpoint/2010/main" val="33117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3" y="152400"/>
            <a:ext cx="7543800" cy="1143000"/>
          </a:xfrm>
        </p:spPr>
        <p:txBody>
          <a:bodyPr/>
          <a:lstStyle/>
          <a:p>
            <a:pPr algn="r"/>
            <a:r>
              <a:rPr lang="en-US" sz="2800" b="1" i="1" dirty="0">
                <a:solidFill>
                  <a:srgbClr val="0070C0"/>
                </a:solidFill>
                <a:latin typeface="Cambria" pitchFamily="18" charset="0"/>
              </a:rPr>
              <a:t>     </a:t>
            </a:r>
            <a:r>
              <a:rPr lang="en-US" sz="3600" b="1" i="1" dirty="0">
                <a:cs typeface="Arial" pitchFamily="34" charset="0"/>
              </a:rPr>
              <a:t>Program Management</a:t>
            </a:r>
            <a:br>
              <a:rPr lang="en-US" sz="3600" b="1" i="1" dirty="0">
                <a:cs typeface="Arial" pitchFamily="34" charset="0"/>
              </a:rPr>
            </a:br>
            <a:r>
              <a:rPr lang="en-US" sz="3600" b="1" i="1" dirty="0">
                <a:cs typeface="Arial" pitchFamily="34" charset="0"/>
              </a:rPr>
              <a:t> Course Design</a:t>
            </a:r>
          </a:p>
        </p:txBody>
      </p:sp>
      <p:sp>
        <p:nvSpPr>
          <p:cNvPr id="4" name="Rectangle 3"/>
          <p:cNvSpPr txBox="1">
            <a:spLocks noChangeArrowheads="1"/>
          </p:cNvSpPr>
          <p:nvPr/>
        </p:nvSpPr>
        <p:spPr>
          <a:xfrm>
            <a:off x="341658" y="1664072"/>
            <a:ext cx="8517683" cy="2101664"/>
          </a:xfrm>
          <a:prstGeom prst="rect">
            <a:avLst/>
          </a:prstGeom>
        </p:spPr>
        <p:txBody>
          <a:bodyPr/>
          <a:lstStyle>
            <a:lvl1pPr marL="280988" indent="-280988" algn="l" rtl="0" eaLnBrk="0" fontAlgn="base" hangingPunct="0">
              <a:spcBef>
                <a:spcPct val="20000"/>
              </a:spcBef>
              <a:spcAft>
                <a:spcPct val="0"/>
              </a:spcAft>
              <a:buClr>
                <a:srgbClr val="151C77"/>
              </a:buClr>
              <a:buSzPct val="80000"/>
              <a:buFont typeface="Wingdings"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151C77"/>
              </a:buClr>
              <a:buSzPct val="80000"/>
              <a:buFont typeface="Wingdings" charset="2"/>
              <a:buChar char="n"/>
              <a:defRPr sz="2000" b="1">
                <a:solidFill>
                  <a:schemeClr val="tx1"/>
                </a:solidFill>
                <a:latin typeface="+mn-lt"/>
                <a:ea typeface="+mn-ea"/>
                <a:cs typeface="+mn-cs"/>
              </a:defRPr>
            </a:lvl2pPr>
            <a:lvl3pPr marL="11953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3pPr>
            <a:lvl4pPr marL="1660525" indent="-288925"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4pPr>
            <a:lvl5pPr marL="21097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5pPr>
            <a:lvl6pPr marL="25669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6pPr>
            <a:lvl7pPr marL="30241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7pPr>
            <a:lvl8pPr marL="34813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8pPr>
            <a:lvl9pPr marL="39385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9pPr>
          </a:lstStyle>
          <a:p>
            <a:pPr marL="0" indent="0" algn="ctr" eaLnBrk="1" hangingPunct="1">
              <a:lnSpc>
                <a:spcPct val="90000"/>
              </a:lnSpc>
              <a:spcBef>
                <a:spcPts val="0"/>
              </a:spcBef>
              <a:buNone/>
              <a:defRPr/>
            </a:pPr>
            <a:r>
              <a:rPr lang="en-US" sz="4400" dirty="0">
                <a:effectLst>
                  <a:outerShdw blurRad="38100" dist="38100" dir="2700000" algn="tl">
                    <a:srgbClr val="000000">
                      <a:alpha val="43137"/>
                    </a:srgbClr>
                  </a:outerShdw>
                </a:effectLst>
              </a:rPr>
              <a:t> A house-building project will be used to exercise basic program management concepts</a:t>
            </a:r>
          </a:p>
        </p:txBody>
      </p:sp>
      <p:pic>
        <p:nvPicPr>
          <p:cNvPr id="1026" name="Picture 2" descr="http://us.cdn2.123rf.com/168nwm/dece/dece1011/dece101100011/8334616-silhouette-of-men-building-a-house.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3429000"/>
            <a:ext cx="3423243" cy="25674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 y="3962400"/>
            <a:ext cx="5637056" cy="2031325"/>
          </a:xfrm>
          <a:prstGeom prst="rect">
            <a:avLst/>
          </a:prstGeom>
          <a:noFill/>
        </p:spPr>
        <p:txBody>
          <a:bodyPr wrap="none" rtlCol="0">
            <a:spAutoFit/>
          </a:bodyPr>
          <a:lstStyle/>
          <a:p>
            <a:r>
              <a:rPr lang="en-US" dirty="0"/>
              <a:t>Define the Project (Cost, Schedule, &amp; Performance)</a:t>
            </a:r>
          </a:p>
          <a:p>
            <a:r>
              <a:rPr lang="en-US" dirty="0"/>
              <a:t>	cost estimates/Budget (PPBE)</a:t>
            </a:r>
          </a:p>
          <a:p>
            <a:r>
              <a:rPr lang="en-US" dirty="0"/>
              <a:t>	Schedule (IMP/IMS)</a:t>
            </a:r>
          </a:p>
          <a:p>
            <a:r>
              <a:rPr lang="en-US" dirty="0"/>
              <a:t>	Performance (Scope &amp; Requirements)</a:t>
            </a:r>
          </a:p>
          <a:p>
            <a:r>
              <a:rPr lang="en-US" dirty="0"/>
              <a:t>Risk Management (5X5)</a:t>
            </a:r>
          </a:p>
          <a:p>
            <a:r>
              <a:rPr lang="en-US" dirty="0"/>
              <a:t>Acquisition Strategy (Panel &amp; Document)</a:t>
            </a:r>
          </a:p>
          <a:p>
            <a:r>
              <a:rPr lang="en-US" dirty="0"/>
              <a:t>Request for Proposal (WBS, SOW/PWS, SRD, Section L&amp;M)</a:t>
            </a:r>
          </a:p>
        </p:txBody>
      </p:sp>
      <p:sp>
        <p:nvSpPr>
          <p:cNvPr id="5" name="TextBox 4"/>
          <p:cNvSpPr txBox="1"/>
          <p:nvPr/>
        </p:nvSpPr>
        <p:spPr>
          <a:xfrm>
            <a:off x="341658" y="6248400"/>
            <a:ext cx="7735066" cy="646331"/>
          </a:xfrm>
          <a:prstGeom prst="rect">
            <a:avLst/>
          </a:prstGeom>
          <a:noFill/>
        </p:spPr>
        <p:txBody>
          <a:bodyPr wrap="none" rtlCol="0">
            <a:spAutoFit/>
          </a:bodyPr>
          <a:lstStyle/>
          <a:p>
            <a:r>
              <a:rPr lang="en-US" sz="1200" dirty="0"/>
              <a:t>PPBE: Planning, Programing, Budgeting and Execution	IMP: Integrated Master Plan/IMS: Integrated Master Schedule</a:t>
            </a:r>
          </a:p>
          <a:p>
            <a:r>
              <a:rPr lang="en-US" sz="1200" dirty="0"/>
              <a:t>WBS: Work Breakdown Structure		SOW/PWS: Statement of Work/Performance Work Statement</a:t>
            </a:r>
          </a:p>
          <a:p>
            <a:r>
              <a:rPr lang="en-US" sz="1200" dirty="0"/>
              <a:t>SRD: Systems Requirements Document</a:t>
            </a:r>
          </a:p>
        </p:txBody>
      </p:sp>
    </p:spTree>
    <p:extLst>
      <p:ext uri="{BB962C8B-B14F-4D97-AF65-F5344CB8AC3E}">
        <p14:creationId xmlns:p14="http://schemas.microsoft.com/office/powerpoint/2010/main" val="28860511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5" descr="Large confetti"/>
          <p:cNvSpPr>
            <a:spLocks noGrp="1"/>
          </p:cNvSpPr>
          <p:nvPr>
            <p:ph type="title"/>
          </p:nvPr>
        </p:nvSpPr>
        <p:spPr>
          <a:xfrm>
            <a:off x="1752600" y="152400"/>
            <a:ext cx="7162800" cy="773089"/>
          </a:xfrm>
        </p:spPr>
        <p:txBody>
          <a:bodyPr/>
          <a:lstStyle/>
          <a:p>
            <a:pPr>
              <a:lnSpc>
                <a:spcPct val="90000"/>
              </a:lnSpc>
            </a:pPr>
            <a:r>
              <a:rPr lang="en-US" sz="3600" u="sng" dirty="0"/>
              <a:t>Step 1.</a:t>
            </a:r>
            <a:r>
              <a:rPr lang="en-US" sz="3600" dirty="0"/>
              <a:t> Define Program and Scope of Estimate (Cont’d)</a:t>
            </a:r>
          </a:p>
        </p:txBody>
      </p:sp>
      <p:sp>
        <p:nvSpPr>
          <p:cNvPr id="9" name="Content Placeholder 8"/>
          <p:cNvSpPr>
            <a:spLocks noGrp="1"/>
          </p:cNvSpPr>
          <p:nvPr>
            <p:ph sz="quarter" idx="4294967295"/>
          </p:nvPr>
        </p:nvSpPr>
        <p:spPr>
          <a:xfrm>
            <a:off x="152400" y="1447800"/>
            <a:ext cx="8839200" cy="4643718"/>
          </a:xfrm>
          <a:prstGeom prst="rect">
            <a:avLst/>
          </a:prstGeom>
        </p:spPr>
        <p:txBody>
          <a:bodyPr>
            <a:noAutofit/>
          </a:bodyPr>
          <a:lstStyle/>
          <a:p>
            <a:pPr>
              <a:spcBef>
                <a:spcPts val="0"/>
              </a:spcBef>
              <a:spcAft>
                <a:spcPts val="1200"/>
              </a:spcAft>
            </a:pPr>
            <a:r>
              <a:rPr lang="en-US" sz="3000" dirty="0"/>
              <a:t>Cost Analysis Requirements Document (CARD)</a:t>
            </a:r>
          </a:p>
          <a:p>
            <a:pPr marL="797631" lvl="1" indent="-457200">
              <a:spcBef>
                <a:spcPts val="0"/>
              </a:spcBef>
              <a:spcAft>
                <a:spcPts val="800"/>
              </a:spcAft>
              <a:buSzPct val="60000"/>
              <a:buFont typeface="Wingdings" pitchFamily="2" charset="2"/>
              <a:buChar char="t"/>
            </a:pPr>
            <a:r>
              <a:rPr lang="en-US" dirty="0"/>
              <a:t>R</a:t>
            </a:r>
            <a:r>
              <a:rPr lang="en-US" dirty="0">
                <a:effectLst/>
              </a:rPr>
              <a:t>equired for all ACAT I Program Milestones</a:t>
            </a:r>
          </a:p>
          <a:p>
            <a:pPr marL="797631" lvl="1" indent="-457200">
              <a:spcBef>
                <a:spcPts val="0"/>
              </a:spcBef>
              <a:spcAft>
                <a:spcPts val="592"/>
              </a:spcAft>
              <a:buSzPct val="60000"/>
              <a:buFont typeface="Wingdings" pitchFamily="2" charset="2"/>
              <a:buChar char="t"/>
            </a:pPr>
            <a:r>
              <a:rPr lang="en-US" dirty="0">
                <a:effectLst/>
              </a:rPr>
              <a:t>Provides</a:t>
            </a:r>
          </a:p>
          <a:p>
            <a:pPr marL="1023307" lvl="2" indent="-346326">
              <a:spcBef>
                <a:spcPts val="0"/>
              </a:spcBef>
              <a:spcAft>
                <a:spcPts val="592"/>
              </a:spcAft>
            </a:pPr>
            <a:r>
              <a:rPr lang="en-US" sz="2400" dirty="0">
                <a:latin typeface="Arial" pitchFamily="34" charset="0"/>
                <a:cs typeface="Arial" pitchFamily="34" charset="0"/>
              </a:rPr>
              <a:t>System description</a:t>
            </a:r>
            <a:endParaRPr lang="en-US" sz="2400" dirty="0">
              <a:effectLst/>
              <a:latin typeface="Arial" pitchFamily="34" charset="0"/>
              <a:cs typeface="Arial" pitchFamily="34" charset="0"/>
            </a:endParaRPr>
          </a:p>
          <a:p>
            <a:pPr marL="1023307" lvl="2" indent="-346326">
              <a:spcBef>
                <a:spcPts val="0"/>
              </a:spcBef>
              <a:spcAft>
                <a:spcPts val="592"/>
              </a:spcAft>
            </a:pPr>
            <a:r>
              <a:rPr lang="en-US" sz="2400" dirty="0">
                <a:effectLst/>
                <a:latin typeface="Arial" pitchFamily="34" charset="0"/>
                <a:cs typeface="Arial" pitchFamily="34" charset="0"/>
              </a:rPr>
              <a:t>Technical, programmatic and schedule information</a:t>
            </a:r>
          </a:p>
          <a:p>
            <a:pPr marL="1023307" lvl="2" indent="-346326">
              <a:spcBef>
                <a:spcPts val="0"/>
              </a:spcBef>
              <a:spcAft>
                <a:spcPts val="592"/>
              </a:spcAft>
            </a:pPr>
            <a:r>
              <a:rPr lang="en-US" sz="2400" dirty="0">
                <a:effectLst/>
                <a:latin typeface="Arial" pitchFamily="34" charset="0"/>
                <a:cs typeface="Arial" pitchFamily="34" charset="0"/>
              </a:rPr>
              <a:t>Information on program </a:t>
            </a:r>
            <a:r>
              <a:rPr lang="en-US" sz="2400" dirty="0">
                <a:latin typeface="Arial" pitchFamily="34" charset="0"/>
                <a:cs typeface="Arial" pitchFamily="34" charset="0"/>
              </a:rPr>
              <a:t>r</a:t>
            </a:r>
            <a:r>
              <a:rPr lang="en-US" sz="2400" dirty="0">
                <a:effectLst/>
                <a:latin typeface="Arial" pitchFamily="34" charset="0"/>
                <a:cs typeface="Arial" pitchFamily="34" charset="0"/>
              </a:rPr>
              <a:t>isk</a:t>
            </a:r>
          </a:p>
          <a:p>
            <a:pPr marL="1023307" lvl="2" indent="-346326">
              <a:spcBef>
                <a:spcPts val="0"/>
              </a:spcBef>
              <a:spcAft>
                <a:spcPts val="592"/>
              </a:spcAft>
            </a:pPr>
            <a:r>
              <a:rPr lang="en-US" sz="2400" dirty="0">
                <a:effectLst/>
                <a:latin typeface="Arial" pitchFamily="34" charset="0"/>
                <a:cs typeface="Arial" pitchFamily="34" charset="0"/>
              </a:rPr>
              <a:t>Creates a common baseline for various organizations preparing estimates</a:t>
            </a:r>
          </a:p>
          <a:p>
            <a:pPr marL="1023307" lvl="2" indent="-346326">
              <a:spcBef>
                <a:spcPts val="0"/>
              </a:spcBef>
              <a:spcAft>
                <a:spcPts val="1200"/>
              </a:spcAft>
            </a:pPr>
            <a:r>
              <a:rPr lang="en-US" sz="2400" dirty="0">
                <a:latin typeface="Arial" pitchFamily="34" charset="0"/>
                <a:cs typeface="Arial" pitchFamily="34" charset="0"/>
              </a:rPr>
              <a:t>Manpower Estimate Report (MER)</a:t>
            </a:r>
            <a:endParaRPr lang="en-US" sz="2400" dirty="0">
              <a:effectLst/>
              <a:latin typeface="Arial" pitchFamily="34" charset="0"/>
              <a:cs typeface="Arial" pitchFamily="34" charset="0"/>
            </a:endParaRPr>
          </a:p>
          <a:p>
            <a:pPr marL="797631" lvl="1" indent="-457200">
              <a:spcBef>
                <a:spcPts val="0"/>
              </a:spcBef>
              <a:spcAft>
                <a:spcPts val="592"/>
              </a:spcAft>
              <a:buSzPct val="60000"/>
              <a:buFont typeface="Wingdings" pitchFamily="2" charset="2"/>
              <a:buChar char="t"/>
            </a:pPr>
            <a:r>
              <a:rPr lang="en-US" dirty="0">
                <a:effectLst/>
              </a:rPr>
              <a:t>Program document (not a cost document) used by cost </a:t>
            </a:r>
            <a:r>
              <a:rPr lang="en-US" dirty="0"/>
              <a:t>t</a:t>
            </a:r>
            <a:r>
              <a:rPr lang="en-US" dirty="0">
                <a:effectLst/>
              </a:rPr>
              <a:t>eams</a:t>
            </a:r>
          </a:p>
          <a:p>
            <a:pPr>
              <a:spcBef>
                <a:spcPts val="0"/>
              </a:spcBef>
              <a:spcAft>
                <a:spcPts val="592"/>
              </a:spcAft>
              <a:buNone/>
            </a:pPr>
            <a:endParaRPr lang="en-US" dirty="0">
              <a:effectLst/>
            </a:endParaRPr>
          </a:p>
          <a:p>
            <a:pPr lvl="1">
              <a:spcBef>
                <a:spcPts val="0"/>
              </a:spcBef>
              <a:spcAft>
                <a:spcPts val="592"/>
              </a:spcAft>
            </a:pPr>
            <a:endParaRPr lang="en-US" dirty="0">
              <a:effectLst/>
            </a:endParaRPr>
          </a:p>
        </p:txBody>
      </p:sp>
    </p:spTree>
    <p:extLst>
      <p:ext uri="{BB962C8B-B14F-4D97-AF65-F5344CB8AC3E}">
        <p14:creationId xmlns:p14="http://schemas.microsoft.com/office/powerpoint/2010/main" val="14777299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00" name="Rectangle 1026" descr="Large confetti"/>
          <p:cNvSpPr>
            <a:spLocks noGrp="1" noChangeArrowheads="1"/>
          </p:cNvSpPr>
          <p:nvPr>
            <p:ph type="title"/>
          </p:nvPr>
        </p:nvSpPr>
        <p:spPr>
          <a:xfrm>
            <a:off x="1752600" y="228600"/>
            <a:ext cx="7239000" cy="1210235"/>
          </a:xfrm>
        </p:spPr>
        <p:txBody>
          <a:bodyPr>
            <a:noAutofit/>
          </a:bodyPr>
          <a:lstStyle/>
          <a:p>
            <a:pPr eaLnBrk="1" hangingPunct="1"/>
            <a:r>
              <a:rPr lang="en-US" sz="3600" u="sng" dirty="0"/>
              <a:t>Step 2.</a:t>
            </a:r>
            <a:r>
              <a:rPr lang="en-US" sz="3600" dirty="0"/>
              <a:t>  Collect and Adjust Data</a:t>
            </a:r>
          </a:p>
        </p:txBody>
      </p:sp>
      <p:sp>
        <p:nvSpPr>
          <p:cNvPr id="4101" name="Rectangle 1027"/>
          <p:cNvSpPr>
            <a:spLocks noGrp="1" noChangeArrowheads="1"/>
          </p:cNvSpPr>
          <p:nvPr>
            <p:ph sz="quarter" idx="4294967295"/>
          </p:nvPr>
        </p:nvSpPr>
        <p:spPr>
          <a:xfrm>
            <a:off x="457200" y="1461695"/>
            <a:ext cx="8001000" cy="4733365"/>
          </a:xfrm>
          <a:prstGeom prst="rect">
            <a:avLst/>
          </a:prstGeom>
        </p:spPr>
        <p:txBody>
          <a:bodyPr>
            <a:noAutofit/>
          </a:bodyPr>
          <a:lstStyle/>
          <a:p>
            <a:pPr indent="-225660">
              <a:spcBef>
                <a:spcPts val="592"/>
              </a:spcBef>
            </a:pPr>
            <a:r>
              <a:rPr lang="en-US" sz="2000" b="1" dirty="0"/>
              <a:t>Data Collection</a:t>
            </a:r>
          </a:p>
          <a:p>
            <a:pPr marL="514545" lvl="1" indent="-285750">
              <a:spcBef>
                <a:spcPts val="592"/>
              </a:spcBef>
              <a:buSzPct val="60000"/>
              <a:buFont typeface="Wingdings" pitchFamily="2" charset="2"/>
              <a:buChar char="t"/>
            </a:pPr>
            <a:r>
              <a:rPr lang="en-US" sz="1800" dirty="0"/>
              <a:t>Initial research</a:t>
            </a:r>
          </a:p>
          <a:p>
            <a:pPr marL="673847" lvl="2" indent="-214691">
              <a:spcBef>
                <a:spcPts val="592"/>
              </a:spcBef>
            </a:pPr>
            <a:r>
              <a:rPr lang="en-US" sz="1600" dirty="0">
                <a:latin typeface="Arial" pitchFamily="34" charset="0"/>
                <a:cs typeface="Arial" pitchFamily="34" charset="0"/>
              </a:rPr>
              <a:t>What data are available</a:t>
            </a:r>
          </a:p>
          <a:p>
            <a:pPr marL="744906" lvl="3" indent="-285750">
              <a:spcBef>
                <a:spcPts val="592"/>
              </a:spcBef>
              <a:buFont typeface="Arial" pitchFamily="34" charset="0"/>
              <a:buChar char="•"/>
            </a:pPr>
            <a:r>
              <a:rPr lang="en-US" sz="1600" dirty="0">
                <a:latin typeface="Arial" pitchFamily="34" charset="0"/>
                <a:cs typeface="Arial" pitchFamily="34" charset="0"/>
              </a:rPr>
              <a:t>Analysts typically collect historical data from other programs</a:t>
            </a:r>
          </a:p>
          <a:p>
            <a:pPr marL="673847" lvl="2" indent="-214691">
              <a:spcBef>
                <a:spcPts val="592"/>
              </a:spcBef>
            </a:pPr>
            <a:r>
              <a:rPr lang="en-US" sz="1600" dirty="0">
                <a:latin typeface="Arial" pitchFamily="34" charset="0"/>
                <a:cs typeface="Arial" pitchFamily="34" charset="0"/>
              </a:rPr>
              <a:t>Best cost tools/models to use with data</a:t>
            </a:r>
          </a:p>
          <a:p>
            <a:pPr marL="514545" lvl="1" indent="-285750">
              <a:spcBef>
                <a:spcPts val="592"/>
              </a:spcBef>
              <a:buSzPct val="60000"/>
              <a:buFont typeface="Wingdings" pitchFamily="2" charset="2"/>
              <a:buChar char="t"/>
            </a:pPr>
            <a:r>
              <a:rPr lang="en-US" sz="1800" dirty="0"/>
              <a:t>Iterative Process</a:t>
            </a:r>
          </a:p>
          <a:p>
            <a:pPr marL="673847" lvl="2" indent="-214691">
              <a:spcBef>
                <a:spcPts val="592"/>
              </a:spcBef>
            </a:pPr>
            <a:r>
              <a:rPr lang="en-US" sz="1600" dirty="0">
                <a:latin typeface="Arial" pitchFamily="34" charset="0"/>
                <a:cs typeface="Arial" pitchFamily="34" charset="0"/>
              </a:rPr>
              <a:t>Data/tools may not end up being suitable</a:t>
            </a:r>
          </a:p>
          <a:p>
            <a:pPr marL="673847" lvl="2" indent="-214691">
              <a:spcBef>
                <a:spcPts val="592"/>
              </a:spcBef>
            </a:pPr>
            <a:r>
              <a:rPr lang="en-US" sz="1600" dirty="0">
                <a:latin typeface="Arial" pitchFamily="34" charset="0"/>
                <a:cs typeface="Arial" pitchFamily="34" charset="0"/>
              </a:rPr>
              <a:t>Alternative data/methods may be needed</a:t>
            </a:r>
          </a:p>
          <a:p>
            <a:pPr marL="514545" lvl="1" indent="-285750">
              <a:spcBef>
                <a:spcPts val="592"/>
              </a:spcBef>
              <a:buSzPct val="60000"/>
              <a:buFont typeface="Wingdings" pitchFamily="2" charset="2"/>
              <a:buChar char="t"/>
            </a:pPr>
            <a:r>
              <a:rPr lang="en-US" sz="1800" dirty="0"/>
              <a:t>Examples of data sources</a:t>
            </a:r>
          </a:p>
          <a:p>
            <a:pPr marL="673847" lvl="2" indent="-214691">
              <a:spcBef>
                <a:spcPts val="592"/>
              </a:spcBef>
            </a:pPr>
            <a:r>
              <a:rPr lang="en-US" sz="1600" dirty="0">
                <a:latin typeface="Arial" pitchFamily="34" charset="0"/>
                <a:cs typeface="Arial" pitchFamily="34" charset="0"/>
              </a:rPr>
              <a:t>Prime contractor and subcontractors</a:t>
            </a:r>
          </a:p>
          <a:p>
            <a:pPr marL="673847" lvl="2" indent="-214691">
              <a:spcBef>
                <a:spcPts val="592"/>
              </a:spcBef>
            </a:pPr>
            <a:r>
              <a:rPr lang="en-US" sz="1600" dirty="0">
                <a:latin typeface="Arial" pitchFamily="34" charset="0"/>
                <a:cs typeface="Arial" pitchFamily="34" charset="0"/>
              </a:rPr>
              <a:t>Government test centers</a:t>
            </a:r>
          </a:p>
          <a:p>
            <a:pPr marL="673847" lvl="2" indent="-214691">
              <a:spcBef>
                <a:spcPts val="592"/>
              </a:spcBef>
            </a:pPr>
            <a:r>
              <a:rPr lang="en-US" sz="1600" dirty="0">
                <a:latin typeface="Arial" pitchFamily="34" charset="0"/>
                <a:cs typeface="Arial" pitchFamily="34" charset="0"/>
              </a:rPr>
              <a:t>Other government team members ( e.g., systems engineer, test manager, contracting officer, logistician)</a:t>
            </a:r>
          </a:p>
          <a:p>
            <a:pPr marL="673847" lvl="2" indent="-214691">
              <a:spcBef>
                <a:spcPts val="592"/>
              </a:spcBef>
            </a:pPr>
            <a:r>
              <a:rPr lang="en-US" sz="1600" dirty="0">
                <a:latin typeface="Arial" pitchFamily="34" charset="0"/>
                <a:cs typeface="Arial" pitchFamily="34" charset="0"/>
              </a:rPr>
              <a:t>Army, Navy, &amp; other Air Force programs</a:t>
            </a:r>
          </a:p>
          <a:p>
            <a:pPr marL="673847" lvl="2" indent="-214691">
              <a:spcBef>
                <a:spcPts val="592"/>
              </a:spcBef>
            </a:pPr>
            <a:r>
              <a:rPr lang="en-US" sz="1600" dirty="0">
                <a:latin typeface="Arial" pitchFamily="34" charset="0"/>
                <a:cs typeface="Arial" pitchFamily="34" charset="0"/>
              </a:rPr>
              <a:t>Defense Contract Management Agency</a:t>
            </a:r>
          </a:p>
          <a:p>
            <a:pPr marL="673847" lvl="2" indent="-214691">
              <a:spcBef>
                <a:spcPts val="592"/>
              </a:spcBef>
            </a:pPr>
            <a:r>
              <a:rPr lang="en-US" sz="1600" dirty="0">
                <a:latin typeface="Arial" pitchFamily="34" charset="0"/>
                <a:cs typeface="Arial" pitchFamily="34" charset="0"/>
              </a:rPr>
              <a:t>Defense Cost and Resource Center (DCARC)</a:t>
            </a:r>
          </a:p>
          <a:p>
            <a:pPr lvl="2"/>
            <a:endParaRPr lang="en-US" sz="1800" dirty="0"/>
          </a:p>
          <a:p>
            <a:pPr lvl="2">
              <a:buNone/>
            </a:pPr>
            <a:endParaRPr lang="en-US" sz="1800" dirty="0"/>
          </a:p>
        </p:txBody>
      </p:sp>
    </p:spTree>
    <p:extLst>
      <p:ext uri="{BB962C8B-B14F-4D97-AF65-F5344CB8AC3E}">
        <p14:creationId xmlns:p14="http://schemas.microsoft.com/office/powerpoint/2010/main" val="3405116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5" name="Rectangle 2" descr="Large confetti"/>
          <p:cNvSpPr>
            <a:spLocks noGrp="1" noChangeArrowheads="1"/>
          </p:cNvSpPr>
          <p:nvPr>
            <p:ph type="title"/>
          </p:nvPr>
        </p:nvSpPr>
        <p:spPr>
          <a:xfrm>
            <a:off x="1676400" y="304800"/>
            <a:ext cx="7315200" cy="591671"/>
          </a:xfrm>
        </p:spPr>
        <p:txBody>
          <a:bodyPr/>
          <a:lstStyle/>
          <a:p>
            <a:pPr eaLnBrk="1" hangingPunct="1"/>
            <a:r>
              <a:rPr lang="en-US" sz="3600" u="sng" dirty="0"/>
              <a:t>Step 2.</a:t>
            </a:r>
            <a:r>
              <a:rPr lang="en-US" sz="3600" dirty="0"/>
              <a:t>  Collect and Adjust Data</a:t>
            </a:r>
            <a:br>
              <a:rPr lang="en-US" dirty="0"/>
            </a:br>
            <a:endParaRPr lang="en-US" dirty="0"/>
          </a:p>
        </p:txBody>
      </p:sp>
      <p:sp>
        <p:nvSpPr>
          <p:cNvPr id="33796" name="Rectangle 3"/>
          <p:cNvSpPr>
            <a:spLocks noGrp="1" noChangeArrowheads="1"/>
          </p:cNvSpPr>
          <p:nvPr>
            <p:ph sz="quarter" idx="4294967295"/>
          </p:nvPr>
        </p:nvSpPr>
        <p:spPr>
          <a:xfrm>
            <a:off x="381000" y="1506071"/>
            <a:ext cx="8382000" cy="4955241"/>
          </a:xfrm>
          <a:prstGeom prst="rect">
            <a:avLst/>
          </a:prstGeom>
        </p:spPr>
        <p:txBody>
          <a:bodyPr>
            <a:normAutofit/>
          </a:bodyPr>
          <a:lstStyle/>
          <a:p>
            <a:pPr>
              <a:spcBef>
                <a:spcPts val="1185"/>
              </a:spcBef>
            </a:pPr>
            <a:r>
              <a:rPr lang="en-US" sz="2800" b="1" dirty="0">
                <a:effectLst/>
              </a:rPr>
              <a:t>Data Normalization</a:t>
            </a:r>
          </a:p>
          <a:p>
            <a:pPr marL="683331" lvl="1" indent="-342900">
              <a:spcBef>
                <a:spcPts val="1185"/>
              </a:spcBef>
              <a:buSzPct val="60000"/>
              <a:buFont typeface="Wingdings" pitchFamily="2" charset="2"/>
              <a:buChar char="t"/>
            </a:pPr>
            <a:r>
              <a:rPr lang="en-US" sz="2400" b="1" u="sng" dirty="0">
                <a:effectLst/>
              </a:rPr>
              <a:t>Definition</a:t>
            </a:r>
            <a:r>
              <a:rPr lang="en-US" sz="2400" b="1" dirty="0">
                <a:effectLst/>
              </a:rPr>
              <a:t>:</a:t>
            </a:r>
            <a:r>
              <a:rPr lang="en-US" sz="2400" dirty="0">
                <a:effectLst/>
              </a:rPr>
              <a:t>  Adjusting specific pieces of data to make the data set homogenous</a:t>
            </a:r>
          </a:p>
          <a:p>
            <a:pPr marL="683331" lvl="1" indent="-342900">
              <a:spcBef>
                <a:spcPts val="1185"/>
              </a:spcBef>
              <a:buSzPct val="60000"/>
              <a:buFont typeface="Wingdings" pitchFamily="2" charset="2"/>
              <a:buChar char="t"/>
            </a:pPr>
            <a:r>
              <a:rPr lang="en-US" sz="2400" b="1" u="sng" dirty="0">
                <a:effectLst/>
              </a:rPr>
              <a:t>Objective</a:t>
            </a:r>
            <a:r>
              <a:rPr lang="en-US" sz="2400" dirty="0">
                <a:effectLst/>
              </a:rPr>
              <a:t>: </a:t>
            </a:r>
          </a:p>
          <a:p>
            <a:pPr marL="1068752" lvl="2" indent="-391772">
              <a:spcBef>
                <a:spcPts val="1185"/>
              </a:spcBef>
            </a:pPr>
            <a:r>
              <a:rPr lang="en-US" dirty="0">
                <a:effectLst/>
                <a:latin typeface="Arial" pitchFamily="34" charset="0"/>
                <a:cs typeface="Arial" pitchFamily="34" charset="0"/>
              </a:rPr>
              <a:t>To make data as consistent as possible to allow valid comparisons and projections</a:t>
            </a:r>
          </a:p>
          <a:p>
            <a:pPr marL="1068752" lvl="2" indent="-391772">
              <a:spcBef>
                <a:spcPts val="1185"/>
              </a:spcBef>
            </a:pPr>
            <a:r>
              <a:rPr lang="en-US" dirty="0">
                <a:effectLst/>
                <a:latin typeface="Arial" pitchFamily="34" charset="0"/>
                <a:cs typeface="Arial" pitchFamily="34" charset="0"/>
              </a:rPr>
              <a:t>To enable use of all credible data</a:t>
            </a:r>
            <a:endParaRPr lang="en-US" sz="2400" dirty="0">
              <a:effectLst/>
              <a:latin typeface="Arial" pitchFamily="34" charset="0"/>
              <a:cs typeface="Arial" pitchFamily="34" charset="0"/>
            </a:endParaRPr>
          </a:p>
          <a:p>
            <a:pPr marL="683331" lvl="1" indent="-342900">
              <a:spcBef>
                <a:spcPts val="1185"/>
              </a:spcBef>
              <a:buSzPct val="60000"/>
              <a:buFont typeface="Wingdings" pitchFamily="2" charset="2"/>
              <a:buChar char="t"/>
              <a:tabLst>
                <a:tab pos="676981" algn="l"/>
              </a:tabLst>
            </a:pPr>
            <a:r>
              <a:rPr lang="en-US" sz="2400" b="1" u="sng" dirty="0">
                <a:effectLst/>
              </a:rPr>
              <a:t>Most common normalizations: </a:t>
            </a:r>
          </a:p>
          <a:p>
            <a:pPr marL="1068752" lvl="2" indent="-391772">
              <a:spcBef>
                <a:spcPts val="1185"/>
              </a:spcBef>
            </a:pPr>
            <a:r>
              <a:rPr lang="en-US" dirty="0">
                <a:effectLst/>
                <a:latin typeface="Arial" pitchFamily="34" charset="0"/>
                <a:cs typeface="Arial" pitchFamily="34" charset="0"/>
              </a:rPr>
              <a:t>Inflation adjustment</a:t>
            </a:r>
          </a:p>
          <a:p>
            <a:pPr marL="1068752" lvl="2" indent="-391772">
              <a:spcBef>
                <a:spcPts val="1185"/>
              </a:spcBef>
            </a:pPr>
            <a:r>
              <a:rPr lang="en-US" dirty="0">
                <a:effectLst/>
                <a:latin typeface="Arial" pitchFamily="34" charset="0"/>
                <a:cs typeface="Arial" pitchFamily="34" charset="0"/>
              </a:rPr>
              <a:t>Quantity (e.g., compare costs at equivalent unit)</a:t>
            </a:r>
          </a:p>
          <a:p>
            <a:pPr marL="1068752" lvl="2" indent="-391772">
              <a:spcBef>
                <a:spcPts val="1185"/>
              </a:spcBef>
            </a:pPr>
            <a:r>
              <a:rPr lang="en-US" dirty="0">
                <a:effectLst/>
                <a:latin typeface="Arial" pitchFamily="34" charset="0"/>
                <a:cs typeface="Arial" pitchFamily="34" charset="0"/>
              </a:rPr>
              <a:t>Differences in contractor accounting methods</a:t>
            </a:r>
            <a:endParaRPr lang="en-US" sz="2400" dirty="0">
              <a:effectLst/>
              <a:latin typeface="Arial" pitchFamily="34" charset="0"/>
              <a:cs typeface="Arial" pitchFamily="34" charset="0"/>
            </a:endParaRPr>
          </a:p>
        </p:txBody>
      </p:sp>
    </p:spTree>
    <p:extLst>
      <p:ext uri="{BB962C8B-B14F-4D97-AF65-F5344CB8AC3E}">
        <p14:creationId xmlns:p14="http://schemas.microsoft.com/office/powerpoint/2010/main" val="5357019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96688"/>
            <a:ext cx="8153400" cy="665629"/>
          </a:xfrm>
        </p:spPr>
        <p:txBody>
          <a:bodyPr>
            <a:noAutofit/>
          </a:bodyPr>
          <a:lstStyle/>
          <a:p>
            <a:r>
              <a:rPr lang="en-US" sz="3600" u="sng" dirty="0"/>
              <a:t>Step 3.</a:t>
            </a:r>
            <a:r>
              <a:rPr lang="en-US" sz="3600" dirty="0"/>
              <a:t>  Formulate Estimate</a:t>
            </a:r>
          </a:p>
        </p:txBody>
      </p:sp>
      <p:sp>
        <p:nvSpPr>
          <p:cNvPr id="6" name="Content Placeholder 5"/>
          <p:cNvSpPr>
            <a:spLocks noGrp="1"/>
          </p:cNvSpPr>
          <p:nvPr>
            <p:ph sz="quarter" idx="4294967295"/>
          </p:nvPr>
        </p:nvSpPr>
        <p:spPr>
          <a:xfrm>
            <a:off x="609600" y="1506070"/>
            <a:ext cx="7772400" cy="4894729"/>
          </a:xfrm>
          <a:prstGeom prst="rect">
            <a:avLst/>
          </a:prstGeom>
        </p:spPr>
        <p:txBody>
          <a:bodyPr>
            <a:noAutofit/>
          </a:bodyPr>
          <a:lstStyle/>
          <a:p>
            <a:pPr>
              <a:spcBef>
                <a:spcPts val="0"/>
              </a:spcBef>
              <a:spcAft>
                <a:spcPts val="1185"/>
              </a:spcAft>
            </a:pPr>
            <a:r>
              <a:rPr lang="en-US" sz="2800" dirty="0"/>
              <a:t>Four major estimating techniques</a:t>
            </a:r>
          </a:p>
          <a:p>
            <a:pPr marL="683331" lvl="1" indent="-342900">
              <a:spcBef>
                <a:spcPts val="0"/>
              </a:spcBef>
              <a:spcAft>
                <a:spcPts val="1185"/>
              </a:spcAft>
              <a:buSzPct val="60000"/>
              <a:buFont typeface="Wingdings" pitchFamily="2" charset="2"/>
              <a:buChar char="t"/>
            </a:pPr>
            <a:r>
              <a:rPr lang="en-US" sz="2400" dirty="0"/>
              <a:t>Parametric</a:t>
            </a:r>
          </a:p>
          <a:p>
            <a:pPr marL="683331" lvl="1" indent="-342900">
              <a:spcBef>
                <a:spcPts val="0"/>
              </a:spcBef>
              <a:spcAft>
                <a:spcPts val="1185"/>
              </a:spcAft>
              <a:buSzPct val="60000"/>
              <a:buFont typeface="Wingdings" pitchFamily="2" charset="2"/>
              <a:buChar char="t"/>
            </a:pPr>
            <a:r>
              <a:rPr lang="en-US" sz="2400" dirty="0"/>
              <a:t>Analogy</a:t>
            </a:r>
          </a:p>
          <a:p>
            <a:pPr marL="683331" lvl="1" indent="-342900">
              <a:spcBef>
                <a:spcPts val="0"/>
              </a:spcBef>
              <a:spcAft>
                <a:spcPts val="1185"/>
              </a:spcAft>
              <a:buSzPct val="60000"/>
              <a:buFont typeface="Wingdings" pitchFamily="2" charset="2"/>
              <a:buChar char="t"/>
            </a:pPr>
            <a:r>
              <a:rPr lang="en-US" sz="2400" dirty="0"/>
              <a:t>Engineering estimate (also called “bottoms-up” or “grassroots” technique)</a:t>
            </a:r>
          </a:p>
          <a:p>
            <a:pPr marL="683331" lvl="1" indent="-342900">
              <a:spcBef>
                <a:spcPts val="0"/>
              </a:spcBef>
              <a:spcAft>
                <a:spcPts val="1800"/>
              </a:spcAft>
              <a:buSzPct val="60000"/>
              <a:buFont typeface="Wingdings" pitchFamily="2" charset="2"/>
              <a:buChar char="t"/>
            </a:pPr>
            <a:r>
              <a:rPr lang="en-US" sz="2400" dirty="0"/>
              <a:t>Expert Opinion (Delphi)</a:t>
            </a:r>
          </a:p>
          <a:p>
            <a:pPr>
              <a:spcBef>
                <a:spcPts val="0"/>
              </a:spcBef>
              <a:spcAft>
                <a:spcPts val="1185"/>
              </a:spcAft>
            </a:pPr>
            <a:r>
              <a:rPr lang="en-US" sz="2800" dirty="0"/>
              <a:t>Other considerations when formulating estimates </a:t>
            </a:r>
          </a:p>
          <a:p>
            <a:pPr marL="683331" lvl="1" indent="-342900">
              <a:spcBef>
                <a:spcPts val="0"/>
              </a:spcBef>
              <a:spcAft>
                <a:spcPts val="1185"/>
              </a:spcAft>
              <a:buSzPct val="60000"/>
              <a:buFont typeface="Wingdings" pitchFamily="2" charset="2"/>
              <a:buChar char="t"/>
            </a:pPr>
            <a:r>
              <a:rPr lang="en-US" sz="2400" dirty="0"/>
              <a:t>Phasing</a:t>
            </a:r>
          </a:p>
          <a:p>
            <a:pPr marL="683331" lvl="1" indent="-342900">
              <a:spcBef>
                <a:spcPts val="0"/>
              </a:spcBef>
              <a:spcAft>
                <a:spcPts val="1185"/>
              </a:spcAft>
              <a:buSzPct val="60000"/>
              <a:buFont typeface="Wingdings" pitchFamily="2" charset="2"/>
              <a:buChar char="t"/>
            </a:pPr>
            <a:r>
              <a:rPr lang="en-US" sz="2400" dirty="0"/>
              <a:t>Risk</a:t>
            </a:r>
          </a:p>
          <a:p>
            <a:pPr lvl="1">
              <a:spcBef>
                <a:spcPts val="0"/>
              </a:spcBef>
              <a:spcAft>
                <a:spcPts val="1185"/>
              </a:spcAft>
            </a:pPr>
            <a:endParaRPr lang="en-US" sz="1800" dirty="0"/>
          </a:p>
        </p:txBody>
      </p:sp>
      <p:sp>
        <p:nvSpPr>
          <p:cNvPr id="3" name="Slide Number Placeholder 2"/>
          <p:cNvSpPr>
            <a:spLocks noGrp="1"/>
          </p:cNvSpPr>
          <p:nvPr>
            <p:ph type="sldNum" sz="quarter" idx="4294967295"/>
          </p:nvPr>
        </p:nvSpPr>
        <p:spPr>
          <a:xfrm>
            <a:off x="0" y="6535271"/>
            <a:ext cx="381000" cy="221876"/>
          </a:xfrm>
          <a:prstGeom prst="rect">
            <a:avLst/>
          </a:prstGeom>
        </p:spPr>
        <p:txBody>
          <a:bodyPr lIns="82058" tIns="41029" rIns="82058" bIns="41029"/>
          <a:lstStyle/>
          <a:p>
            <a:pPr>
              <a:defRPr/>
            </a:pPr>
            <a:fld id="{84E4CD22-CA28-4B17-8090-4B9815876A14}" type="slidenum">
              <a:rPr lang="en-US" smtClean="0">
                <a:solidFill>
                  <a:prstClr val="black"/>
                </a:solidFill>
              </a:rPr>
              <a:pPr>
                <a:defRPr/>
              </a:pPr>
              <a:t>143</a:t>
            </a:fld>
            <a:endParaRPr lang="en-US" dirty="0">
              <a:solidFill>
                <a:prstClr val="black"/>
              </a:solidFill>
            </a:endParaRPr>
          </a:p>
        </p:txBody>
      </p:sp>
    </p:spTree>
    <p:extLst>
      <p:ext uri="{BB962C8B-B14F-4D97-AF65-F5344CB8AC3E}">
        <p14:creationId xmlns:p14="http://schemas.microsoft.com/office/powerpoint/2010/main" val="12861004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Line 5"/>
          <p:cNvSpPr>
            <a:spLocks noChangeShapeType="1"/>
          </p:cNvSpPr>
          <p:nvPr/>
        </p:nvSpPr>
        <p:spPr bwMode="auto">
          <a:xfrm>
            <a:off x="5073650" y="1991427"/>
            <a:ext cx="0" cy="4223357"/>
          </a:xfrm>
          <a:prstGeom prst="line">
            <a:avLst/>
          </a:prstGeom>
          <a:noFill/>
          <a:ln w="253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0" name="Oval 2"/>
          <p:cNvSpPr>
            <a:spLocks noChangeArrowheads="1"/>
          </p:cNvSpPr>
          <p:nvPr/>
        </p:nvSpPr>
        <p:spPr bwMode="auto">
          <a:xfrm>
            <a:off x="1981200" y="2837330"/>
            <a:ext cx="1422400" cy="665629"/>
          </a:xfrm>
          <a:prstGeom prst="ellipse">
            <a:avLst/>
          </a:prstGeom>
          <a:solidFill>
            <a:srgbClr val="CCECFF"/>
          </a:solidFill>
          <a:ln w="126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29" name="Oval 2"/>
          <p:cNvSpPr>
            <a:spLocks noChangeArrowheads="1"/>
          </p:cNvSpPr>
          <p:nvPr/>
        </p:nvSpPr>
        <p:spPr bwMode="auto">
          <a:xfrm>
            <a:off x="4243388" y="3239789"/>
            <a:ext cx="1522412" cy="706923"/>
          </a:xfrm>
          <a:prstGeom prst="ellipse">
            <a:avLst/>
          </a:prstGeom>
          <a:solidFill>
            <a:srgbClr val="CCECFF"/>
          </a:solidFill>
          <a:ln w="126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28" name="Oval 2"/>
          <p:cNvSpPr>
            <a:spLocks noChangeArrowheads="1"/>
          </p:cNvSpPr>
          <p:nvPr/>
        </p:nvSpPr>
        <p:spPr bwMode="auto">
          <a:xfrm>
            <a:off x="157162" y="2393577"/>
            <a:ext cx="1783080" cy="798755"/>
          </a:xfrm>
          <a:prstGeom prst="ellipse">
            <a:avLst/>
          </a:prstGeom>
          <a:solidFill>
            <a:srgbClr val="CCECFF"/>
          </a:solidFill>
          <a:ln w="126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43" name="Rectangle 2"/>
          <p:cNvSpPr>
            <a:spLocks noChangeArrowheads="1"/>
          </p:cNvSpPr>
          <p:nvPr/>
        </p:nvSpPr>
        <p:spPr bwMode="auto">
          <a:xfrm>
            <a:off x="685800" y="6165476"/>
            <a:ext cx="1905000" cy="443753"/>
          </a:xfrm>
          <a:prstGeom prst="rect">
            <a:avLst/>
          </a:prstGeom>
          <a:noFill/>
          <a:ln w="9525">
            <a:noFill/>
            <a:miter lim="800000"/>
            <a:headEnd/>
            <a:tailEnd/>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45" name="Line 4"/>
          <p:cNvSpPr>
            <a:spLocks noChangeShapeType="1"/>
          </p:cNvSpPr>
          <p:nvPr/>
        </p:nvSpPr>
        <p:spPr bwMode="auto">
          <a:xfrm>
            <a:off x="3570288" y="1991427"/>
            <a:ext cx="0" cy="4223357"/>
          </a:xfrm>
          <a:prstGeom prst="line">
            <a:avLst/>
          </a:prstGeom>
          <a:noFill/>
          <a:ln w="253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48" name="Rectangle 7"/>
          <p:cNvSpPr>
            <a:spLocks noChangeArrowheads="1"/>
          </p:cNvSpPr>
          <p:nvPr/>
        </p:nvSpPr>
        <p:spPr bwMode="auto">
          <a:xfrm>
            <a:off x="0" y="1371600"/>
            <a:ext cx="7772400" cy="517712"/>
          </a:xfrm>
          <a:prstGeom prst="rect">
            <a:avLst/>
          </a:prstGeom>
          <a:noFill/>
          <a:ln w="9525">
            <a:noFill/>
            <a:miter lim="800000"/>
            <a:headEnd/>
            <a:tailEnd/>
          </a:ln>
        </p:spPr>
        <p:txBody>
          <a:bodyPr lIns="90891" tIns="45446" rIns="90891" bIns="45446"/>
          <a:lstStyle/>
          <a:p>
            <a:pPr>
              <a:spcBef>
                <a:spcPct val="20000"/>
              </a:spcBef>
              <a:tabLst>
                <a:tab pos="1355529" algn="ctr"/>
                <a:tab pos="2827021" algn="ctr"/>
                <a:tab pos="4285977" algn="ctr"/>
                <a:tab pos="5868733" algn="ctr"/>
              </a:tabLst>
            </a:pPr>
            <a:r>
              <a:rPr lang="en-US" sz="1600" b="1" dirty="0">
                <a:solidFill>
                  <a:prstClr val="black"/>
                </a:solidFill>
                <a:latin typeface="Arial" pitchFamily="34" charset="0"/>
                <a:cs typeface="Arial" pitchFamily="34" charset="0"/>
              </a:rPr>
              <a:t>MILESTONES</a:t>
            </a:r>
            <a:r>
              <a:rPr lang="en-US" sz="1400" b="1" dirty="0">
                <a:solidFill>
                  <a:prstClr val="black"/>
                </a:solidFill>
                <a:latin typeface="Arial" pitchFamily="34" charset="0"/>
                <a:cs typeface="Arial" pitchFamily="34" charset="0"/>
              </a:rPr>
              <a:t>		</a:t>
            </a:r>
          </a:p>
          <a:p>
            <a:pPr>
              <a:spcBef>
                <a:spcPct val="20000"/>
              </a:spcBef>
              <a:tabLst>
                <a:tab pos="902641" algn="l"/>
                <a:tab pos="1355529" algn="ctr"/>
                <a:tab pos="3380202" algn="ctr"/>
                <a:tab pos="4857963" algn="ctr"/>
                <a:tab pos="5868733" algn="ctr"/>
              </a:tabLst>
            </a:pPr>
            <a:r>
              <a:rPr lang="en-US" sz="1400" b="1" dirty="0">
                <a:solidFill>
                  <a:prstClr val="black"/>
                </a:solidFill>
                <a:latin typeface="Arial" pitchFamily="34" charset="0"/>
                <a:cs typeface="Arial" pitchFamily="34" charset="0"/>
              </a:rPr>
              <a:t>	A		   B	     C		</a:t>
            </a:r>
          </a:p>
        </p:txBody>
      </p:sp>
      <p:sp>
        <p:nvSpPr>
          <p:cNvPr id="35849" name="Rectangle 8"/>
          <p:cNvSpPr>
            <a:spLocks noChangeArrowheads="1"/>
          </p:cNvSpPr>
          <p:nvPr/>
        </p:nvSpPr>
        <p:spPr bwMode="auto">
          <a:xfrm>
            <a:off x="0" y="2023783"/>
            <a:ext cx="9144000" cy="504153"/>
          </a:xfrm>
          <a:prstGeom prst="rect">
            <a:avLst/>
          </a:prstGeom>
          <a:solidFill>
            <a:srgbClr val="CC6600"/>
          </a:solidFill>
          <a:ln w="9525">
            <a:noFill/>
            <a:miter lim="800000"/>
            <a:headEnd/>
            <a:tailEnd/>
          </a:ln>
        </p:spPr>
        <p:txBody>
          <a:bodyPr lIns="90891" tIns="45446" rIns="90891" bIns="45446"/>
          <a:lstStyle/>
          <a:p>
            <a:pP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	</a:t>
            </a:r>
          </a:p>
          <a:p>
            <a:pPr>
              <a:spcBef>
                <a:spcPct val="20000"/>
              </a:spcBef>
              <a:tabLst>
                <a:tab pos="672280" algn="ctr"/>
                <a:tab pos="902641" algn="l"/>
                <a:tab pos="3167079" algn="l"/>
                <a:tab pos="5301448" algn="l"/>
              </a:tabLst>
            </a:pPr>
            <a:r>
              <a:rPr lang="en-US" sz="1200" b="1" dirty="0">
                <a:solidFill>
                  <a:prstClr val="black"/>
                </a:solidFill>
                <a:latin typeface="Arial" pitchFamily="34" charset="0"/>
                <a:cs typeface="Arial" pitchFamily="34" charset="0"/>
              </a:rPr>
              <a:t> 		TECHNOLOGY DEVELOPMENT        ENG/MFG DEVEL	PRODUCTION/DEPLOYMENT/SUSTAINMENT</a:t>
            </a:r>
          </a:p>
          <a:p>
            <a:pPr>
              <a:spcBef>
                <a:spcPct val="20000"/>
              </a:spcBef>
              <a:tabLst>
                <a:tab pos="672280" algn="ctr"/>
                <a:tab pos="2085790" algn="ctr"/>
                <a:tab pos="3612131" algn="ctr"/>
                <a:tab pos="5868733" algn="ctr"/>
              </a:tabLst>
            </a:pPr>
            <a:endParaRPr lang="en-US" sz="1200" b="1" dirty="0">
              <a:solidFill>
                <a:prstClr val="black"/>
              </a:solidFill>
              <a:latin typeface="Arial" pitchFamily="34" charset="0"/>
              <a:cs typeface="Arial" pitchFamily="34" charset="0"/>
            </a:endParaRPr>
          </a:p>
        </p:txBody>
      </p:sp>
      <p:sp>
        <p:nvSpPr>
          <p:cNvPr id="35850" name="Rectangle 9"/>
          <p:cNvSpPr>
            <a:spLocks noChangeArrowheads="1"/>
          </p:cNvSpPr>
          <p:nvPr/>
        </p:nvSpPr>
        <p:spPr bwMode="auto">
          <a:xfrm>
            <a:off x="242252" y="2563374"/>
            <a:ext cx="1830388" cy="597834"/>
          </a:xfrm>
          <a:prstGeom prst="rect">
            <a:avLst/>
          </a:prstGeom>
          <a:noFill/>
          <a:ln w="9525">
            <a:noFill/>
            <a:miter lim="800000"/>
            <a:headEnd/>
            <a:tailEnd/>
          </a:ln>
        </p:spPr>
        <p:txBody>
          <a:bodyPr lIns="90891" tIns="45446" rIns="90891" bIns="45446"/>
          <a:lstStyle/>
          <a:p>
            <a:pP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	PARAMETRIC</a:t>
            </a:r>
          </a:p>
          <a:p>
            <a:pPr>
              <a:spcBef>
                <a:spcPct val="20000"/>
              </a:spcBef>
              <a:tabLst>
                <a:tab pos="672280" algn="ctr"/>
                <a:tab pos="2085790" algn="ctr"/>
                <a:tab pos="3612131" algn="ctr"/>
                <a:tab pos="5868733" algn="ctr"/>
              </a:tabLst>
            </a:pPr>
            <a:r>
              <a:rPr lang="en-US" sz="1000" b="1" dirty="0">
                <a:solidFill>
                  <a:prstClr val="black"/>
                </a:solidFill>
                <a:latin typeface="Arial" pitchFamily="34" charset="0"/>
                <a:cs typeface="Arial" pitchFamily="34" charset="0"/>
              </a:rPr>
              <a:t>	(MATHEMATICAL)</a:t>
            </a:r>
            <a:endParaRPr lang="en-US" sz="1200" b="1" dirty="0">
              <a:solidFill>
                <a:prstClr val="black"/>
              </a:solidFill>
              <a:latin typeface="Arial" pitchFamily="34" charset="0"/>
              <a:cs typeface="Arial" pitchFamily="34" charset="0"/>
            </a:endParaRPr>
          </a:p>
          <a:p>
            <a:pPr>
              <a:spcBef>
                <a:spcPct val="20000"/>
              </a:spcBef>
              <a:tabLst>
                <a:tab pos="672280" algn="ctr"/>
                <a:tab pos="2085790" algn="ctr"/>
                <a:tab pos="3612131" algn="ctr"/>
                <a:tab pos="5868733" algn="ctr"/>
              </a:tabLst>
            </a:pPr>
            <a:endParaRPr lang="en-US" sz="1200" b="1" dirty="0">
              <a:solidFill>
                <a:prstClr val="black"/>
              </a:solidFill>
              <a:latin typeface="Arial" pitchFamily="34" charset="0"/>
              <a:cs typeface="Arial" pitchFamily="34" charset="0"/>
            </a:endParaRPr>
          </a:p>
        </p:txBody>
      </p:sp>
      <p:sp>
        <p:nvSpPr>
          <p:cNvPr id="35851" name="Rectangle 10"/>
          <p:cNvSpPr>
            <a:spLocks noChangeArrowheads="1"/>
          </p:cNvSpPr>
          <p:nvPr/>
        </p:nvSpPr>
        <p:spPr bwMode="auto">
          <a:xfrm>
            <a:off x="1447800" y="2911289"/>
            <a:ext cx="2362200" cy="597834"/>
          </a:xfrm>
          <a:prstGeom prst="rect">
            <a:avLst/>
          </a:prstGeom>
          <a:noFill/>
          <a:ln w="9525">
            <a:noFill/>
            <a:miter lim="800000"/>
            <a:headEnd/>
            <a:tailEnd/>
          </a:ln>
        </p:spPr>
        <p:txBody>
          <a:bodyPr lIns="90891" tIns="45446" rIns="90891" bIns="45446"/>
          <a:lstStyle/>
          <a:p>
            <a:pPr algn="ct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ANALOGY</a:t>
            </a:r>
          </a:p>
          <a:p>
            <a:pPr algn="ctr">
              <a:spcBef>
                <a:spcPct val="20000"/>
              </a:spcBef>
              <a:tabLst>
                <a:tab pos="672280" algn="ctr"/>
                <a:tab pos="2085790" algn="ctr"/>
                <a:tab pos="3612131" algn="ctr"/>
                <a:tab pos="5868733" algn="ctr"/>
              </a:tabLst>
            </a:pPr>
            <a:r>
              <a:rPr lang="en-US" sz="1000" b="1" dirty="0">
                <a:solidFill>
                  <a:prstClr val="black"/>
                </a:solidFill>
                <a:latin typeface="Arial" pitchFamily="34" charset="0"/>
                <a:cs typeface="Arial" pitchFamily="34" charset="0"/>
              </a:rPr>
              <a:t>	(COMPARISON)</a:t>
            </a:r>
            <a:endParaRPr lang="en-US" sz="1200" b="1" dirty="0">
              <a:solidFill>
                <a:prstClr val="black"/>
              </a:solidFill>
              <a:latin typeface="Arial" pitchFamily="34" charset="0"/>
              <a:cs typeface="Arial" pitchFamily="34" charset="0"/>
            </a:endParaRPr>
          </a:p>
          <a:p>
            <a:pPr algn="ctr">
              <a:spcBef>
                <a:spcPct val="20000"/>
              </a:spcBef>
              <a:tabLst>
                <a:tab pos="672280" algn="ctr"/>
                <a:tab pos="2085790" algn="ctr"/>
                <a:tab pos="3612131" algn="ctr"/>
                <a:tab pos="5868733" algn="ctr"/>
              </a:tabLst>
            </a:pPr>
            <a:endParaRPr lang="en-US" sz="1200" b="1" dirty="0">
              <a:solidFill>
                <a:prstClr val="black"/>
              </a:solidFill>
              <a:latin typeface="Arial" pitchFamily="34" charset="0"/>
              <a:cs typeface="Arial" pitchFamily="34" charset="0"/>
            </a:endParaRPr>
          </a:p>
        </p:txBody>
      </p:sp>
      <p:sp>
        <p:nvSpPr>
          <p:cNvPr id="35852" name="Rectangle 11"/>
          <p:cNvSpPr>
            <a:spLocks noChangeArrowheads="1"/>
          </p:cNvSpPr>
          <p:nvPr/>
        </p:nvSpPr>
        <p:spPr bwMode="auto">
          <a:xfrm>
            <a:off x="4102101" y="3396644"/>
            <a:ext cx="1830388" cy="597834"/>
          </a:xfrm>
          <a:prstGeom prst="rect">
            <a:avLst/>
          </a:prstGeom>
          <a:noFill/>
          <a:ln w="9525">
            <a:noFill/>
            <a:miter lim="800000"/>
            <a:headEnd/>
            <a:tailEnd/>
          </a:ln>
        </p:spPr>
        <p:txBody>
          <a:bodyPr lIns="90891" tIns="45446" rIns="90891" bIns="45446"/>
          <a:lstStyle/>
          <a:p>
            <a:pPr algn="ct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ENGINEERING (BU)</a:t>
            </a:r>
          </a:p>
          <a:p>
            <a:pPr algn="ctr">
              <a:spcBef>
                <a:spcPct val="20000"/>
              </a:spcBef>
              <a:tabLst>
                <a:tab pos="672280" algn="ctr"/>
                <a:tab pos="2085790" algn="ctr"/>
                <a:tab pos="3612131" algn="ctr"/>
                <a:tab pos="5868733" algn="ctr"/>
              </a:tabLst>
            </a:pPr>
            <a:r>
              <a:rPr lang="en-US" sz="1000" b="1" dirty="0">
                <a:solidFill>
                  <a:prstClr val="black"/>
                </a:solidFill>
                <a:latin typeface="Arial" pitchFamily="34" charset="0"/>
                <a:cs typeface="Arial" pitchFamily="34" charset="0"/>
              </a:rPr>
              <a:t>	(ACTUAL HOURS)</a:t>
            </a:r>
            <a:endParaRPr lang="en-US" sz="1200" b="1" dirty="0">
              <a:solidFill>
                <a:prstClr val="black"/>
              </a:solidFill>
              <a:latin typeface="Arial" pitchFamily="34" charset="0"/>
              <a:cs typeface="Arial" pitchFamily="34" charset="0"/>
            </a:endParaRPr>
          </a:p>
          <a:p>
            <a:pPr algn="ctr">
              <a:spcBef>
                <a:spcPct val="20000"/>
              </a:spcBef>
              <a:tabLst>
                <a:tab pos="672280" algn="ctr"/>
                <a:tab pos="2085790" algn="ctr"/>
                <a:tab pos="3612131" algn="ctr"/>
                <a:tab pos="5868733" algn="ctr"/>
              </a:tabLst>
            </a:pPr>
            <a:endParaRPr lang="en-US" sz="1200" b="1" dirty="0">
              <a:solidFill>
                <a:prstClr val="black"/>
              </a:solidFill>
              <a:latin typeface="Arial" pitchFamily="34" charset="0"/>
              <a:cs typeface="Arial" pitchFamily="34" charset="0"/>
            </a:endParaRPr>
          </a:p>
        </p:txBody>
      </p:sp>
      <p:sp>
        <p:nvSpPr>
          <p:cNvPr id="35853" name="Rectangle 12"/>
          <p:cNvSpPr>
            <a:spLocks noChangeArrowheads="1"/>
          </p:cNvSpPr>
          <p:nvPr/>
        </p:nvSpPr>
        <p:spPr bwMode="auto">
          <a:xfrm>
            <a:off x="1971676" y="2658596"/>
            <a:ext cx="6867525" cy="178734"/>
          </a:xfrm>
          <a:prstGeom prst="rect">
            <a:avLst/>
          </a:prstGeom>
          <a:solidFill>
            <a:srgbClr val="CCECFF"/>
          </a:solidFill>
          <a:ln w="12699">
            <a:solidFill>
              <a:schemeClr val="tx1"/>
            </a:solidFill>
            <a:miter lim="800000"/>
            <a:headEnd/>
            <a:tailEnd/>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54" name="Rectangle 13"/>
          <p:cNvSpPr>
            <a:spLocks noChangeArrowheads="1"/>
          </p:cNvSpPr>
          <p:nvPr/>
        </p:nvSpPr>
        <p:spPr bwMode="auto">
          <a:xfrm>
            <a:off x="3403600" y="3042565"/>
            <a:ext cx="5435600" cy="197224"/>
          </a:xfrm>
          <a:prstGeom prst="rect">
            <a:avLst/>
          </a:prstGeom>
          <a:solidFill>
            <a:srgbClr val="CCECFF"/>
          </a:solidFill>
          <a:ln w="12699">
            <a:solidFill>
              <a:schemeClr val="tx1"/>
            </a:solidFill>
            <a:miter lim="800000"/>
            <a:headEnd/>
            <a:tailEnd/>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55" name="Rectangle 14"/>
          <p:cNvSpPr>
            <a:spLocks noChangeArrowheads="1"/>
          </p:cNvSpPr>
          <p:nvPr/>
        </p:nvSpPr>
        <p:spPr bwMode="auto">
          <a:xfrm>
            <a:off x="5746750" y="3556886"/>
            <a:ext cx="3092450" cy="167949"/>
          </a:xfrm>
          <a:prstGeom prst="rect">
            <a:avLst/>
          </a:prstGeom>
          <a:solidFill>
            <a:srgbClr val="CCECFF"/>
          </a:solidFill>
          <a:ln w="12699">
            <a:solidFill>
              <a:schemeClr val="tx1"/>
            </a:solidFill>
            <a:miter lim="800000"/>
            <a:headEnd/>
            <a:tailEnd/>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56" name="Line 15"/>
          <p:cNvSpPr>
            <a:spLocks noChangeShapeType="1"/>
          </p:cNvSpPr>
          <p:nvPr/>
        </p:nvSpPr>
        <p:spPr bwMode="auto">
          <a:xfrm>
            <a:off x="242252" y="1991426"/>
            <a:ext cx="8450263" cy="0"/>
          </a:xfrm>
          <a:prstGeom prst="line">
            <a:avLst/>
          </a:prstGeom>
          <a:noFill/>
          <a:ln w="253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57" name="Line 16"/>
          <p:cNvSpPr>
            <a:spLocks noChangeShapeType="1"/>
          </p:cNvSpPr>
          <p:nvPr/>
        </p:nvSpPr>
        <p:spPr bwMode="auto">
          <a:xfrm>
            <a:off x="327026" y="2473699"/>
            <a:ext cx="8450263" cy="0"/>
          </a:xfrm>
          <a:prstGeom prst="line">
            <a:avLst/>
          </a:prstGeom>
          <a:noFill/>
          <a:ln w="253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58" name="Line 17"/>
          <p:cNvSpPr>
            <a:spLocks noChangeShapeType="1"/>
          </p:cNvSpPr>
          <p:nvPr/>
        </p:nvSpPr>
        <p:spPr bwMode="auto">
          <a:xfrm>
            <a:off x="327026" y="4455179"/>
            <a:ext cx="8450263" cy="0"/>
          </a:xfrm>
          <a:prstGeom prst="line">
            <a:avLst/>
          </a:prstGeom>
          <a:noFill/>
          <a:ln w="253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59" name="Line 18"/>
          <p:cNvSpPr>
            <a:spLocks noChangeShapeType="1"/>
          </p:cNvSpPr>
          <p:nvPr/>
        </p:nvSpPr>
        <p:spPr bwMode="auto">
          <a:xfrm>
            <a:off x="327026" y="4689382"/>
            <a:ext cx="8450263" cy="0"/>
          </a:xfrm>
          <a:prstGeom prst="line">
            <a:avLst/>
          </a:prstGeom>
          <a:noFill/>
          <a:ln w="253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35860" name="Rectangle 19"/>
          <p:cNvSpPr>
            <a:spLocks noChangeArrowheads="1"/>
          </p:cNvSpPr>
          <p:nvPr/>
        </p:nvSpPr>
        <p:spPr bwMode="auto">
          <a:xfrm>
            <a:off x="458629" y="4458261"/>
            <a:ext cx="8294687" cy="597834"/>
          </a:xfrm>
          <a:prstGeom prst="rect">
            <a:avLst/>
          </a:prstGeom>
          <a:noFill/>
          <a:ln w="9525">
            <a:noFill/>
            <a:miter lim="800000"/>
            <a:headEnd/>
            <a:tailEnd/>
          </a:ln>
        </p:spPr>
        <p:txBody>
          <a:bodyPr lIns="90891" tIns="45446" rIns="90891" bIns="45446"/>
          <a:lstStyle/>
          <a:p>
            <a:pPr>
              <a:spcBef>
                <a:spcPct val="20000"/>
              </a:spcBef>
              <a:tabLst>
                <a:tab pos="672280" algn="ctr"/>
                <a:tab pos="2142205" algn="ctr"/>
                <a:tab pos="3671680" algn="ctr"/>
                <a:tab pos="5868733" algn="ctr"/>
              </a:tabLst>
            </a:pPr>
            <a:r>
              <a:rPr lang="en-US" sz="1200" b="1" dirty="0">
                <a:solidFill>
                  <a:prstClr val="black"/>
                </a:solidFill>
                <a:latin typeface="Arial" pitchFamily="34" charset="0"/>
                <a:cs typeface="Arial" pitchFamily="34" charset="0"/>
              </a:rPr>
              <a:t>ARTIST CONCEPT	TECH DEMO	TEST SATELLITE	PRODUCTION SATELLITE</a:t>
            </a:r>
          </a:p>
        </p:txBody>
      </p:sp>
      <p:pic>
        <p:nvPicPr>
          <p:cNvPr id="3522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1" y="4918193"/>
            <a:ext cx="1880257" cy="154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114801" y="6463623"/>
            <a:ext cx="2562209" cy="252136"/>
          </a:xfrm>
          <a:prstGeom prst="rect">
            <a:avLst/>
          </a:prstGeom>
        </p:spPr>
        <p:txBody>
          <a:bodyPr wrap="none" lIns="82058" tIns="41029" rIns="82058" bIns="41029">
            <a:spAutoFit/>
          </a:bodyPr>
          <a:lstStyle/>
          <a:p>
            <a:r>
              <a:rPr lang="en-US" sz="1100" dirty="0">
                <a:solidFill>
                  <a:prstClr val="black"/>
                </a:solidFill>
                <a:latin typeface="Arial" pitchFamily="34" charset="0"/>
                <a:cs typeface="Arial" pitchFamily="34" charset="0"/>
              </a:rPr>
              <a:t>DSCS III Sat Testing Lockheed Photo </a:t>
            </a:r>
          </a:p>
        </p:txBody>
      </p:sp>
      <p:pic>
        <p:nvPicPr>
          <p:cNvPr id="3522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00" y="4918191"/>
            <a:ext cx="1907000" cy="146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057400" y="6387353"/>
            <a:ext cx="2054056" cy="252136"/>
          </a:xfrm>
          <a:prstGeom prst="rect">
            <a:avLst/>
          </a:prstGeom>
        </p:spPr>
        <p:txBody>
          <a:bodyPr wrap="none" lIns="82058" tIns="41029" rIns="82058" bIns="41029">
            <a:spAutoFit/>
          </a:bodyPr>
          <a:lstStyle/>
          <a:p>
            <a:r>
              <a:rPr lang="en-US" sz="1100" dirty="0">
                <a:solidFill>
                  <a:prstClr val="black"/>
                </a:solidFill>
                <a:latin typeface="Arial" pitchFamily="34" charset="0"/>
                <a:cs typeface="Arial" pitchFamily="34" charset="0"/>
              </a:rPr>
              <a:t>DSCS III in Acoustic Chamber</a:t>
            </a:r>
          </a:p>
        </p:txBody>
      </p:sp>
      <p:pic>
        <p:nvPicPr>
          <p:cNvPr id="35226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614" y="4808177"/>
            <a:ext cx="1274762" cy="1653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226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8249" y="4871482"/>
            <a:ext cx="1950440" cy="168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itle 3"/>
          <p:cNvSpPr txBox="1">
            <a:spLocks/>
          </p:cNvSpPr>
          <p:nvPr/>
        </p:nvSpPr>
        <p:spPr>
          <a:xfrm>
            <a:off x="838200" y="152400"/>
            <a:ext cx="8039100" cy="1066800"/>
          </a:xfrm>
          <a:prstGeom prst="rect">
            <a:avLst/>
          </a:prstGeom>
        </p:spPr>
        <p:txBody>
          <a:bodyPr lIns="82058" tIns="41029" rIns="82058" bIns="41029">
            <a:noAutofit/>
          </a:bodyPr>
          <a:lstStyle/>
          <a:p>
            <a:pPr algn="r" defTabSz="902641">
              <a:lnSpc>
                <a:spcPct val="70000"/>
              </a:lnSpc>
              <a:defRPr/>
            </a:pPr>
            <a:r>
              <a:rPr lang="en-US" sz="3600" b="1" i="1" u="sng" kern="0" dirty="0">
                <a:solidFill>
                  <a:prstClr val="white"/>
                </a:solidFill>
                <a:effectLst>
                  <a:outerShdw blurRad="38100" dist="38100" dir="2700000" algn="tl">
                    <a:srgbClr val="000000">
                      <a:alpha val="43137"/>
                    </a:srgbClr>
                  </a:outerShdw>
                </a:effectLst>
                <a:latin typeface="Cambria"/>
              </a:rPr>
              <a:t>Step 3.</a:t>
            </a:r>
            <a:r>
              <a:rPr lang="en-US" sz="3600" b="1" i="1" kern="0" dirty="0">
                <a:solidFill>
                  <a:prstClr val="white"/>
                </a:solidFill>
                <a:effectLst>
                  <a:outerShdw blurRad="38100" dist="38100" dir="2700000" algn="tl">
                    <a:srgbClr val="000000">
                      <a:alpha val="43137"/>
                    </a:srgbClr>
                  </a:outerShdw>
                </a:effectLst>
                <a:latin typeface="Cambria"/>
              </a:rPr>
              <a:t>  Formulate Estimate:</a:t>
            </a:r>
          </a:p>
          <a:p>
            <a:pPr algn="r" defTabSz="902641">
              <a:lnSpc>
                <a:spcPct val="70000"/>
              </a:lnSpc>
              <a:defRPr/>
            </a:pPr>
            <a:r>
              <a:rPr lang="en-US" sz="3600" b="1" i="1" kern="0" dirty="0">
                <a:solidFill>
                  <a:prstClr val="white"/>
                </a:solidFill>
                <a:effectLst>
                  <a:outerShdw blurRad="38100" dist="38100" dir="2700000" algn="tl">
                    <a:srgbClr val="000000">
                      <a:alpha val="43137"/>
                    </a:srgbClr>
                  </a:outerShdw>
                </a:effectLst>
                <a:latin typeface="Cambria"/>
              </a:rPr>
              <a:t>Timing of Different Estimating Techniques</a:t>
            </a:r>
          </a:p>
        </p:txBody>
      </p:sp>
      <p:sp>
        <p:nvSpPr>
          <p:cNvPr id="4" name="TextBox 3"/>
          <p:cNvSpPr txBox="1"/>
          <p:nvPr/>
        </p:nvSpPr>
        <p:spPr>
          <a:xfrm>
            <a:off x="242252" y="6629400"/>
            <a:ext cx="4051045" cy="276999"/>
          </a:xfrm>
          <a:prstGeom prst="rect">
            <a:avLst/>
          </a:prstGeom>
          <a:noFill/>
        </p:spPr>
        <p:txBody>
          <a:bodyPr wrap="none" rtlCol="0">
            <a:spAutoFit/>
          </a:bodyPr>
          <a:lstStyle/>
          <a:p>
            <a:r>
              <a:rPr lang="en-US" sz="1200" dirty="0"/>
              <a:t>DSCS: Defense Satellite Communications System  BU: Build Up</a:t>
            </a:r>
          </a:p>
        </p:txBody>
      </p:sp>
    </p:spTree>
    <p:extLst>
      <p:ext uri="{BB962C8B-B14F-4D97-AF65-F5344CB8AC3E}">
        <p14:creationId xmlns:p14="http://schemas.microsoft.com/office/powerpoint/2010/main" val="3503823222"/>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40" name="Rectangle 3"/>
          <p:cNvSpPr>
            <a:spLocks noGrp="1" noChangeArrowheads="1"/>
          </p:cNvSpPr>
          <p:nvPr>
            <p:ph sz="quarter" idx="4294967295"/>
          </p:nvPr>
        </p:nvSpPr>
        <p:spPr>
          <a:xfrm>
            <a:off x="457200" y="1723510"/>
            <a:ext cx="8458200" cy="4663843"/>
          </a:xfrm>
          <a:prstGeom prst="rect">
            <a:avLst/>
          </a:prstGeom>
        </p:spPr>
        <p:txBody>
          <a:bodyPr>
            <a:noAutofit/>
          </a:bodyPr>
          <a:lstStyle/>
          <a:p>
            <a:pPr>
              <a:lnSpc>
                <a:spcPct val="120000"/>
              </a:lnSpc>
              <a:spcBef>
                <a:spcPts val="592"/>
              </a:spcBef>
              <a:buNone/>
            </a:pPr>
            <a:endParaRPr lang="en-US" sz="2800" dirty="0"/>
          </a:p>
          <a:p>
            <a:pPr>
              <a:lnSpc>
                <a:spcPct val="120000"/>
              </a:lnSpc>
              <a:spcBef>
                <a:spcPts val="592"/>
              </a:spcBef>
              <a:buNone/>
            </a:pPr>
            <a:endParaRPr lang="en-US" sz="2800" dirty="0"/>
          </a:p>
          <a:p>
            <a:pPr>
              <a:lnSpc>
                <a:spcPct val="120000"/>
              </a:lnSpc>
              <a:spcBef>
                <a:spcPts val="592"/>
              </a:spcBef>
              <a:buNone/>
            </a:pPr>
            <a:r>
              <a:rPr lang="en-US" sz="1800" dirty="0"/>
              <a:t>An estimating technique that involves using regression or other statistical methods and historical data to develop Cost Estimating Relationships (CERs).  (In many cases, the technique involves using existing CERs, rather than developing new ones.)</a:t>
            </a:r>
          </a:p>
          <a:p>
            <a:pPr>
              <a:lnSpc>
                <a:spcPct val="120000"/>
              </a:lnSpc>
              <a:spcBef>
                <a:spcPts val="592"/>
              </a:spcBef>
              <a:buNone/>
            </a:pPr>
            <a:r>
              <a:rPr lang="en-US" sz="1800" dirty="0"/>
              <a:t>Independent variables in the CER are usually the main cost drivers.</a:t>
            </a:r>
          </a:p>
          <a:p>
            <a:pPr>
              <a:lnSpc>
                <a:spcPct val="120000"/>
              </a:lnSpc>
              <a:spcBef>
                <a:spcPts val="592"/>
              </a:spcBef>
              <a:buNone/>
            </a:pPr>
            <a:r>
              <a:rPr lang="en-US" sz="1800" dirty="0"/>
              <a:t>Example:</a:t>
            </a:r>
          </a:p>
          <a:p>
            <a:pPr indent="-225660">
              <a:lnSpc>
                <a:spcPct val="120000"/>
              </a:lnSpc>
              <a:spcBef>
                <a:spcPts val="592"/>
              </a:spcBef>
              <a:buNone/>
            </a:pPr>
            <a:r>
              <a:rPr lang="en-US" sz="1800" dirty="0"/>
              <a:t>	TT&amp;C/C&amp;DH  (Telemetry, Tracking, &amp; Command; Command &amp; Data Handling System)</a:t>
            </a:r>
          </a:p>
          <a:p>
            <a:pPr indent="-225660">
              <a:lnSpc>
                <a:spcPct val="120000"/>
              </a:lnSpc>
              <a:spcBef>
                <a:spcPts val="592"/>
              </a:spcBef>
              <a:buNone/>
            </a:pPr>
            <a:r>
              <a:rPr lang="en-US" sz="1800" dirty="0"/>
              <a:t>		Y = 4061.72*(X</a:t>
            </a:r>
            <a:r>
              <a:rPr lang="en-US" sz="1800" baseline="-25000" dirty="0"/>
              <a:t>1</a:t>
            </a:r>
            <a:r>
              <a:rPr lang="en-US" sz="1800" baseline="30000" dirty="0"/>
              <a:t>0.622</a:t>
            </a:r>
            <a:r>
              <a:rPr lang="en-US" sz="1800" dirty="0"/>
              <a:t>), </a:t>
            </a:r>
            <a:r>
              <a:rPr lang="en-US" sz="1600" dirty="0"/>
              <a:t>where X1 = C&amp;DH subsystem mass </a:t>
            </a:r>
          </a:p>
          <a:p>
            <a:pPr indent="-225660">
              <a:lnSpc>
                <a:spcPct val="120000"/>
              </a:lnSpc>
              <a:spcBef>
                <a:spcPts val="592"/>
              </a:spcBef>
              <a:buNone/>
            </a:pPr>
            <a:r>
              <a:rPr lang="en-US" sz="1600" dirty="0"/>
              <a:t>				             and Y = TT&amp;C/C&amp;DH subsystem cost</a:t>
            </a:r>
          </a:p>
        </p:txBody>
      </p:sp>
      <p:sp>
        <p:nvSpPr>
          <p:cNvPr id="7" name="Oval 2"/>
          <p:cNvSpPr>
            <a:spLocks noChangeArrowheads="1"/>
          </p:cNvSpPr>
          <p:nvPr/>
        </p:nvSpPr>
        <p:spPr bwMode="auto">
          <a:xfrm>
            <a:off x="457200" y="2023783"/>
            <a:ext cx="1783080" cy="798755"/>
          </a:xfrm>
          <a:prstGeom prst="ellipse">
            <a:avLst/>
          </a:prstGeom>
          <a:solidFill>
            <a:srgbClr val="CCECFF"/>
          </a:solidFill>
          <a:ln w="126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8" name="Rectangle 13"/>
          <p:cNvSpPr>
            <a:spLocks noChangeArrowheads="1"/>
          </p:cNvSpPr>
          <p:nvPr/>
        </p:nvSpPr>
        <p:spPr bwMode="auto">
          <a:xfrm>
            <a:off x="2209800" y="2245659"/>
            <a:ext cx="6179820" cy="384586"/>
          </a:xfrm>
          <a:prstGeom prst="rect">
            <a:avLst/>
          </a:prstGeom>
          <a:solidFill>
            <a:srgbClr val="CCECFF"/>
          </a:solidFill>
          <a:ln w="12699">
            <a:solidFill>
              <a:schemeClr val="tx1"/>
            </a:solidFill>
            <a:miter lim="800000"/>
            <a:headEnd/>
            <a:tailEnd/>
          </a:ln>
        </p:spPr>
        <p:txBody>
          <a:bodyPr wrap="none" lIns="82058" tIns="41029" rIns="82058" bIns="41029" anchor="ctr"/>
          <a:lstStyle/>
          <a:p>
            <a:pPr fontAlgn="base">
              <a:spcBef>
                <a:spcPct val="0"/>
              </a:spcBef>
              <a:spcAft>
                <a:spcPct val="0"/>
              </a:spcAft>
            </a:pPr>
            <a:endParaRPr lang="en-US" sz="2400" dirty="0">
              <a:solidFill>
                <a:prstClr val="black"/>
              </a:solidFill>
              <a:latin typeface="Arial" pitchFamily="34" charset="0"/>
              <a:cs typeface="Arial" pitchFamily="34" charset="0"/>
            </a:endParaRPr>
          </a:p>
        </p:txBody>
      </p:sp>
      <p:sp>
        <p:nvSpPr>
          <p:cNvPr id="11" name="Title 3"/>
          <p:cNvSpPr txBox="1">
            <a:spLocks/>
          </p:cNvSpPr>
          <p:nvPr/>
        </p:nvSpPr>
        <p:spPr>
          <a:xfrm>
            <a:off x="990600" y="307938"/>
            <a:ext cx="7696200" cy="665629"/>
          </a:xfrm>
          <a:prstGeom prst="rect">
            <a:avLst/>
          </a:prstGeom>
        </p:spPr>
        <p:txBody>
          <a:bodyPr lIns="82058" tIns="41029" rIns="82058" bIns="41029">
            <a:noAutofit/>
          </a:bodyPr>
          <a:lstStyle/>
          <a:p>
            <a:pPr algn="r" defTabSz="902641">
              <a:lnSpc>
                <a:spcPct val="70000"/>
              </a:lnSpc>
              <a:defRPr/>
            </a:pPr>
            <a:r>
              <a:rPr lang="en-US" sz="3600" b="1" i="1" u="sng" kern="0" dirty="0">
                <a:solidFill>
                  <a:prstClr val="white"/>
                </a:solidFill>
                <a:effectLst>
                  <a:outerShdw blurRad="38100" dist="38100" dir="2700000" algn="tl">
                    <a:srgbClr val="000000">
                      <a:alpha val="43137"/>
                    </a:srgbClr>
                  </a:outerShdw>
                </a:effectLst>
                <a:latin typeface="Cambria"/>
              </a:rPr>
              <a:t>Step 3.</a:t>
            </a:r>
            <a:r>
              <a:rPr lang="en-US" sz="3600" b="1" i="1" kern="0" dirty="0">
                <a:solidFill>
                  <a:prstClr val="white"/>
                </a:solidFill>
                <a:effectLst>
                  <a:outerShdw blurRad="38100" dist="38100" dir="2700000" algn="tl">
                    <a:srgbClr val="000000">
                      <a:alpha val="43137"/>
                    </a:srgbClr>
                  </a:outerShdw>
                </a:effectLst>
                <a:latin typeface="Cambria"/>
              </a:rPr>
              <a:t>  Formulate Estimate:</a:t>
            </a:r>
          </a:p>
          <a:p>
            <a:pPr algn="r" defTabSz="902641">
              <a:defRPr/>
            </a:pPr>
            <a:r>
              <a:rPr lang="en-US" sz="3600" b="1" i="1" kern="0" dirty="0">
                <a:solidFill>
                  <a:prstClr val="white"/>
                </a:solidFill>
                <a:effectLst>
                  <a:outerShdw blurRad="38100" dist="38100" dir="2700000" algn="tl">
                    <a:srgbClr val="000000">
                      <a:alpha val="43137"/>
                    </a:srgbClr>
                  </a:outerShdw>
                </a:effectLst>
                <a:latin typeface="Cambria"/>
              </a:rPr>
              <a:t>Parametric Technique</a:t>
            </a:r>
          </a:p>
        </p:txBody>
      </p:sp>
      <p:sp>
        <p:nvSpPr>
          <p:cNvPr id="6" name="Rectangle 10"/>
          <p:cNvSpPr>
            <a:spLocks noChangeArrowheads="1"/>
          </p:cNvSpPr>
          <p:nvPr/>
        </p:nvSpPr>
        <p:spPr bwMode="auto">
          <a:xfrm>
            <a:off x="381000" y="2023784"/>
            <a:ext cx="1950720" cy="680422"/>
          </a:xfrm>
          <a:prstGeom prst="rect">
            <a:avLst/>
          </a:prstGeom>
          <a:noFill/>
          <a:ln w="9525">
            <a:noFill/>
            <a:miter lim="800000"/>
            <a:headEnd/>
            <a:tailEnd/>
          </a:ln>
        </p:spPr>
        <p:txBody>
          <a:bodyPr lIns="90891" tIns="45446" rIns="90891" bIns="45446"/>
          <a:lstStyle/>
          <a:p>
            <a:pP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	          </a:t>
            </a:r>
          </a:p>
          <a:p>
            <a:pPr algn="ct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PARAMETRIC   </a:t>
            </a:r>
            <a:r>
              <a:rPr lang="en-US" sz="1000" b="1" dirty="0">
                <a:solidFill>
                  <a:prstClr val="black"/>
                </a:solidFill>
                <a:latin typeface="Arial" pitchFamily="34" charset="0"/>
                <a:cs typeface="Arial" pitchFamily="34" charset="0"/>
              </a:rPr>
              <a:t>(MATHEMATICAL)</a:t>
            </a:r>
            <a:endParaRPr lang="en-US" sz="1200" b="1" dirty="0">
              <a:solidFill>
                <a:prstClr val="black"/>
              </a:solidFill>
              <a:latin typeface="Arial" pitchFamily="34" charset="0"/>
              <a:cs typeface="Arial" pitchFamily="34" charset="0"/>
            </a:endParaRPr>
          </a:p>
          <a:p>
            <a:pPr>
              <a:spcBef>
                <a:spcPct val="20000"/>
              </a:spcBef>
              <a:tabLst>
                <a:tab pos="672280" algn="ctr"/>
                <a:tab pos="2085790" algn="ctr"/>
                <a:tab pos="3612131" algn="ctr"/>
                <a:tab pos="5868733" algn="ctr"/>
              </a:tabLst>
            </a:pPr>
            <a:endParaRPr lang="en-US" sz="1200" b="1" dirty="0">
              <a:solidFill>
                <a:prstClr val="black"/>
              </a:solidFill>
              <a:latin typeface="Arial" pitchFamily="34" charset="0"/>
              <a:cs typeface="Arial" pitchFamily="34" charset="0"/>
            </a:endParaRPr>
          </a:p>
        </p:txBody>
      </p:sp>
      <p:sp>
        <p:nvSpPr>
          <p:cNvPr id="9" name="Rectangle 8"/>
          <p:cNvSpPr>
            <a:spLocks noChangeArrowheads="1"/>
          </p:cNvSpPr>
          <p:nvPr/>
        </p:nvSpPr>
        <p:spPr bwMode="auto">
          <a:xfrm>
            <a:off x="0" y="1506071"/>
            <a:ext cx="9144000" cy="504153"/>
          </a:xfrm>
          <a:prstGeom prst="rect">
            <a:avLst/>
          </a:prstGeom>
          <a:solidFill>
            <a:srgbClr val="CC6600"/>
          </a:solidFill>
          <a:ln w="9525">
            <a:noFill/>
            <a:miter lim="800000"/>
            <a:headEnd/>
            <a:tailEnd/>
          </a:ln>
        </p:spPr>
        <p:txBody>
          <a:bodyPr lIns="90891" tIns="45446" rIns="90891" bIns="45446"/>
          <a:lstStyle/>
          <a:p>
            <a:pP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	</a:t>
            </a:r>
          </a:p>
          <a:p>
            <a:pPr>
              <a:spcBef>
                <a:spcPct val="20000"/>
              </a:spcBef>
              <a:tabLst>
                <a:tab pos="672280" algn="ctr"/>
                <a:tab pos="902641" algn="l"/>
                <a:tab pos="3167079" algn="l"/>
                <a:tab pos="5301448" algn="l"/>
              </a:tabLst>
            </a:pPr>
            <a:r>
              <a:rPr lang="en-US" sz="1200" b="1" dirty="0">
                <a:solidFill>
                  <a:prstClr val="black"/>
                </a:solidFill>
                <a:latin typeface="Arial" pitchFamily="34" charset="0"/>
                <a:cs typeface="Arial" pitchFamily="34" charset="0"/>
              </a:rPr>
              <a:t> 		TECHNOLOGY DEVELOPMENT    ENG/MFG DEVEL	PRODUCTION/DEPLOYMENT/SUSTAINMENT</a:t>
            </a:r>
          </a:p>
          <a:p>
            <a:pPr>
              <a:spcBef>
                <a:spcPct val="20000"/>
              </a:spcBef>
              <a:tabLst>
                <a:tab pos="672280" algn="ctr"/>
                <a:tab pos="2085790" algn="ctr"/>
                <a:tab pos="3612131" algn="ctr"/>
                <a:tab pos="5868733" algn="ctr"/>
              </a:tabLst>
            </a:pPr>
            <a:endParaRPr lang="en-US" sz="1200"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9771663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60" name="Rectangle 3"/>
          <p:cNvSpPr>
            <a:spLocks noGrp="1" noChangeArrowheads="1"/>
          </p:cNvSpPr>
          <p:nvPr>
            <p:ph sz="quarter" idx="4294967295"/>
          </p:nvPr>
        </p:nvSpPr>
        <p:spPr>
          <a:xfrm>
            <a:off x="457200" y="2911288"/>
            <a:ext cx="8229600" cy="3594399"/>
          </a:xfrm>
          <a:prstGeom prst="rect">
            <a:avLst/>
          </a:prstGeom>
        </p:spPr>
        <p:txBody>
          <a:bodyPr/>
          <a:lstStyle/>
          <a:p>
            <a:pPr eaLnBrk="1" hangingPunct="1">
              <a:buNone/>
            </a:pPr>
            <a:r>
              <a:rPr lang="en-US" dirty="0"/>
              <a:t>   </a:t>
            </a:r>
            <a:r>
              <a:rPr lang="en-US" sz="2400" dirty="0"/>
              <a:t>An estimating technique that involves using actual historical costs of a similar item, with adjustments for differences in technical or physical characteristics, to estimate the cost of a new item</a:t>
            </a:r>
          </a:p>
        </p:txBody>
      </p:sp>
      <p:sp>
        <p:nvSpPr>
          <p:cNvPr id="45058" name="Slide Number Placeholder 5"/>
          <p:cNvSpPr>
            <a:spLocks noGrp="1"/>
          </p:cNvSpPr>
          <p:nvPr>
            <p:ph type="sldNum" sz="quarter" idx="4294967295"/>
          </p:nvPr>
        </p:nvSpPr>
        <p:spPr>
          <a:xfrm>
            <a:off x="0" y="6535271"/>
            <a:ext cx="381000" cy="221876"/>
          </a:xfrm>
          <a:prstGeom prst="rect">
            <a:avLst/>
          </a:prstGeom>
        </p:spPr>
        <p:txBody>
          <a:bodyPr lIns="82058" tIns="41029" rIns="82058" bIns="41029"/>
          <a:lstStyle/>
          <a:p>
            <a:fld id="{3856ACD1-30A0-453B-9391-EC2E584AEA78}" type="slidenum">
              <a:rPr lang="en-US" smtClean="0">
                <a:solidFill>
                  <a:prstClr val="black"/>
                </a:solidFill>
              </a:rPr>
              <a:pPr/>
              <a:t>146</a:t>
            </a:fld>
            <a:endParaRPr lang="en-US" dirty="0">
              <a:solidFill>
                <a:prstClr val="black"/>
              </a:solidFill>
            </a:endParaRPr>
          </a:p>
        </p:txBody>
      </p:sp>
      <p:sp>
        <p:nvSpPr>
          <p:cNvPr id="45063" name="Text Box 6"/>
          <p:cNvSpPr txBox="1">
            <a:spLocks noChangeArrowheads="1"/>
          </p:cNvSpPr>
          <p:nvPr/>
        </p:nvSpPr>
        <p:spPr bwMode="auto">
          <a:xfrm>
            <a:off x="2251432" y="6165478"/>
            <a:ext cx="788948" cy="298303"/>
          </a:xfrm>
          <a:prstGeom prst="rect">
            <a:avLst/>
          </a:prstGeom>
          <a:noFill/>
          <a:ln w="12699">
            <a:noFill/>
            <a:miter lim="800000"/>
            <a:headEnd type="none" w="sm" len="sm"/>
            <a:tailEnd type="none" w="sm" len="sm"/>
          </a:ln>
        </p:spPr>
        <p:txBody>
          <a:bodyPr wrap="square" lIns="82058" tIns="41029" rIns="82058" bIns="41029">
            <a:spAutoFit/>
          </a:bodyPr>
          <a:lstStyle/>
          <a:p>
            <a:pPr algn="ctr" eaLnBrk="0" fontAlgn="base" hangingPunct="0">
              <a:spcBef>
                <a:spcPct val="0"/>
              </a:spcBef>
              <a:spcAft>
                <a:spcPct val="0"/>
              </a:spcAft>
            </a:pPr>
            <a:r>
              <a:rPr lang="en-US" sz="1400" b="1" dirty="0">
                <a:solidFill>
                  <a:prstClr val="black"/>
                </a:solidFill>
              </a:rPr>
              <a:t>DSCS I</a:t>
            </a:r>
          </a:p>
        </p:txBody>
      </p:sp>
      <p:sp>
        <p:nvSpPr>
          <p:cNvPr id="45064" name="Text Box 7"/>
          <p:cNvSpPr txBox="1">
            <a:spLocks noChangeArrowheads="1"/>
          </p:cNvSpPr>
          <p:nvPr/>
        </p:nvSpPr>
        <p:spPr bwMode="auto">
          <a:xfrm>
            <a:off x="6553200" y="6175581"/>
            <a:ext cx="1222545" cy="298303"/>
          </a:xfrm>
          <a:prstGeom prst="rect">
            <a:avLst/>
          </a:prstGeom>
          <a:noFill/>
          <a:ln w="12699">
            <a:noFill/>
            <a:miter lim="800000"/>
            <a:headEnd type="none" w="sm" len="sm"/>
            <a:tailEnd type="none" w="sm" len="sm"/>
          </a:ln>
        </p:spPr>
        <p:txBody>
          <a:bodyPr wrap="square" lIns="82058" tIns="41029" rIns="82058" bIns="41029">
            <a:spAutoFit/>
          </a:bodyPr>
          <a:lstStyle/>
          <a:p>
            <a:pPr algn="ctr" eaLnBrk="0" fontAlgn="base" hangingPunct="0">
              <a:spcBef>
                <a:spcPct val="0"/>
              </a:spcBef>
              <a:spcAft>
                <a:spcPct val="0"/>
              </a:spcAft>
            </a:pPr>
            <a:r>
              <a:rPr lang="en-US" sz="1400" b="1" dirty="0">
                <a:solidFill>
                  <a:prstClr val="black"/>
                </a:solidFill>
              </a:rPr>
              <a:t>MILSTAR </a:t>
            </a:r>
          </a:p>
        </p:txBody>
      </p:sp>
      <p:sp>
        <p:nvSpPr>
          <p:cNvPr id="45065" name="AutoShape 8"/>
          <p:cNvSpPr>
            <a:spLocks noChangeArrowheads="1"/>
          </p:cNvSpPr>
          <p:nvPr/>
        </p:nvSpPr>
        <p:spPr bwMode="auto">
          <a:xfrm>
            <a:off x="3729852" y="5217841"/>
            <a:ext cx="2320429" cy="49666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1"/>
          </a:solidFill>
          <a:ln w="12700">
            <a:solidFill>
              <a:schemeClr val="tx1"/>
            </a:solidFill>
            <a:miter lim="800000"/>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endParaRPr>
          </a:p>
        </p:txBody>
      </p:sp>
      <p:sp>
        <p:nvSpPr>
          <p:cNvPr id="10" name="Oval 2050"/>
          <p:cNvSpPr>
            <a:spLocks noChangeArrowheads="1"/>
          </p:cNvSpPr>
          <p:nvPr/>
        </p:nvSpPr>
        <p:spPr bwMode="auto">
          <a:xfrm>
            <a:off x="2240280" y="2082950"/>
            <a:ext cx="1600200" cy="665629"/>
          </a:xfrm>
          <a:prstGeom prst="ellipse">
            <a:avLst/>
          </a:prstGeom>
          <a:solidFill>
            <a:srgbClr val="CCECFF"/>
          </a:solidFill>
          <a:ln w="126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r>
              <a:rPr lang="en-US" sz="2400" dirty="0">
                <a:solidFill>
                  <a:prstClr val="black"/>
                </a:solidFill>
                <a:latin typeface="Arial" pitchFamily="34" charset="0"/>
                <a:cs typeface="Arial" pitchFamily="34" charset="0"/>
              </a:rPr>
              <a:t>Analogy</a:t>
            </a:r>
          </a:p>
        </p:txBody>
      </p:sp>
      <p:sp>
        <p:nvSpPr>
          <p:cNvPr id="11" name="Rectangle 2062"/>
          <p:cNvSpPr>
            <a:spLocks noChangeArrowheads="1"/>
          </p:cNvSpPr>
          <p:nvPr/>
        </p:nvSpPr>
        <p:spPr bwMode="auto">
          <a:xfrm>
            <a:off x="3840480" y="2230867"/>
            <a:ext cx="4450080" cy="369794"/>
          </a:xfrm>
          <a:prstGeom prst="rect">
            <a:avLst/>
          </a:prstGeom>
          <a:solidFill>
            <a:srgbClr val="CCECFF"/>
          </a:solidFill>
          <a:ln w="12699">
            <a:solidFill>
              <a:schemeClr val="tx1"/>
            </a:solidFill>
            <a:miter lim="800000"/>
            <a:headEnd/>
            <a:tailEnd/>
          </a:ln>
        </p:spPr>
        <p:txBody>
          <a:bodyPr wrap="none" lIns="82058" tIns="41029" rIns="82058" bIns="41029" anchor="ctr"/>
          <a:lstStyle/>
          <a:p>
            <a:pPr fontAlgn="base">
              <a:spcBef>
                <a:spcPct val="0"/>
              </a:spcBef>
              <a:spcAft>
                <a:spcPct val="0"/>
              </a:spcAft>
            </a:pPr>
            <a:endParaRPr lang="en-US" sz="2400" dirty="0">
              <a:solidFill>
                <a:srgbClr val="C00000"/>
              </a:solidFill>
            </a:endParaRPr>
          </a:p>
        </p:txBody>
      </p:sp>
      <p:pic>
        <p:nvPicPr>
          <p:cNvPr id="3532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4464424"/>
            <a:ext cx="1605414" cy="209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32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00" y="4464424"/>
            <a:ext cx="1496796" cy="2038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3"/>
          <p:cNvSpPr txBox="1">
            <a:spLocks/>
          </p:cNvSpPr>
          <p:nvPr/>
        </p:nvSpPr>
        <p:spPr>
          <a:xfrm>
            <a:off x="1219200" y="248771"/>
            <a:ext cx="7467600" cy="665629"/>
          </a:xfrm>
          <a:prstGeom prst="rect">
            <a:avLst/>
          </a:prstGeom>
        </p:spPr>
        <p:txBody>
          <a:bodyPr lIns="82058" tIns="41029" rIns="82058" bIns="41029">
            <a:noAutofit/>
          </a:bodyPr>
          <a:lstStyle/>
          <a:p>
            <a:pPr algn="r" defTabSz="902641">
              <a:lnSpc>
                <a:spcPct val="70000"/>
              </a:lnSpc>
              <a:defRPr/>
            </a:pPr>
            <a:r>
              <a:rPr lang="en-US" sz="3600" b="1" i="1" u="sng" kern="0" dirty="0">
                <a:solidFill>
                  <a:prstClr val="white"/>
                </a:solidFill>
                <a:effectLst>
                  <a:outerShdw blurRad="38100" dist="38100" dir="2700000" algn="tl">
                    <a:srgbClr val="000000">
                      <a:alpha val="43137"/>
                    </a:srgbClr>
                  </a:outerShdw>
                </a:effectLst>
                <a:latin typeface="Cambria"/>
              </a:rPr>
              <a:t>Step 3.</a:t>
            </a:r>
            <a:r>
              <a:rPr lang="en-US" sz="3600" b="1" i="1" kern="0" dirty="0">
                <a:solidFill>
                  <a:prstClr val="white"/>
                </a:solidFill>
                <a:effectLst>
                  <a:outerShdw blurRad="38100" dist="38100" dir="2700000" algn="tl">
                    <a:srgbClr val="000000">
                      <a:alpha val="43137"/>
                    </a:srgbClr>
                  </a:outerShdw>
                </a:effectLst>
                <a:latin typeface="Cambria"/>
              </a:rPr>
              <a:t>  Formulate Estimate:</a:t>
            </a:r>
          </a:p>
          <a:p>
            <a:pPr algn="r" defTabSz="902641">
              <a:defRPr/>
            </a:pPr>
            <a:r>
              <a:rPr lang="en-US" sz="3600" b="1" i="1" kern="0" dirty="0">
                <a:solidFill>
                  <a:prstClr val="white"/>
                </a:solidFill>
                <a:effectLst>
                  <a:outerShdw blurRad="38100" dist="38100" dir="2700000" algn="tl">
                    <a:srgbClr val="000000">
                      <a:alpha val="43137"/>
                    </a:srgbClr>
                  </a:outerShdw>
                </a:effectLst>
                <a:latin typeface="Cambria"/>
              </a:rPr>
              <a:t>Analogy Technique</a:t>
            </a:r>
          </a:p>
        </p:txBody>
      </p:sp>
      <p:sp>
        <p:nvSpPr>
          <p:cNvPr id="16" name="Rectangle 15"/>
          <p:cNvSpPr>
            <a:spLocks noChangeArrowheads="1"/>
          </p:cNvSpPr>
          <p:nvPr/>
        </p:nvSpPr>
        <p:spPr bwMode="auto">
          <a:xfrm>
            <a:off x="0" y="1506071"/>
            <a:ext cx="9144000" cy="504153"/>
          </a:xfrm>
          <a:prstGeom prst="rect">
            <a:avLst/>
          </a:prstGeom>
          <a:solidFill>
            <a:srgbClr val="CC6600"/>
          </a:solidFill>
          <a:ln w="9525">
            <a:noFill/>
            <a:miter lim="800000"/>
            <a:headEnd/>
            <a:tailEnd/>
          </a:ln>
        </p:spPr>
        <p:txBody>
          <a:bodyPr lIns="90891" tIns="45446" rIns="90891" bIns="45446"/>
          <a:lstStyle/>
          <a:p>
            <a:pP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	</a:t>
            </a:r>
          </a:p>
          <a:p>
            <a:pPr>
              <a:spcBef>
                <a:spcPct val="20000"/>
              </a:spcBef>
              <a:tabLst>
                <a:tab pos="672280" algn="ctr"/>
                <a:tab pos="902641" algn="l"/>
                <a:tab pos="3167079" algn="l"/>
                <a:tab pos="5301448" algn="l"/>
              </a:tabLst>
            </a:pPr>
            <a:r>
              <a:rPr lang="en-US" sz="1200" b="1" dirty="0">
                <a:solidFill>
                  <a:prstClr val="black"/>
                </a:solidFill>
                <a:latin typeface="Arial" pitchFamily="34" charset="0"/>
                <a:cs typeface="Arial" pitchFamily="34" charset="0"/>
              </a:rPr>
              <a:t> 		TECHNOLOGY DEVELOPMENT    ENG/MFG DEVEL	PRODUCTION/DEPLOYMENT/SUSTAINMENT</a:t>
            </a:r>
          </a:p>
          <a:p>
            <a:pPr>
              <a:spcBef>
                <a:spcPct val="20000"/>
              </a:spcBef>
              <a:tabLst>
                <a:tab pos="672280" algn="ctr"/>
                <a:tab pos="2085790" algn="ctr"/>
                <a:tab pos="3612131" algn="ctr"/>
                <a:tab pos="5868733" algn="ctr"/>
              </a:tabLst>
            </a:pPr>
            <a:endParaRPr lang="en-US" sz="1200"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5938646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2"/>
          <p:cNvSpPr>
            <a:spLocks noChangeArrowheads="1"/>
          </p:cNvSpPr>
          <p:nvPr/>
        </p:nvSpPr>
        <p:spPr bwMode="auto">
          <a:xfrm>
            <a:off x="4325938" y="2645655"/>
            <a:ext cx="1422400" cy="1020631"/>
          </a:xfrm>
          <a:prstGeom prst="ellipse">
            <a:avLst/>
          </a:prstGeom>
          <a:solidFill>
            <a:srgbClr val="CCECFF"/>
          </a:solidFill>
          <a:ln w="12699">
            <a:solidFill>
              <a:schemeClr val="tx1"/>
            </a:solidFill>
            <a:round/>
            <a:headEnd type="none" w="sm" len="sm"/>
            <a:tailEnd type="none" w="sm" len="sm"/>
          </a:ln>
        </p:spPr>
        <p:txBody>
          <a:bodyPr wrap="none" lIns="82058" tIns="41029" rIns="82058" bIns="41029" anchor="ctr"/>
          <a:lstStyle/>
          <a:p>
            <a:pPr fontAlgn="base">
              <a:spcBef>
                <a:spcPct val="0"/>
              </a:spcBef>
              <a:spcAft>
                <a:spcPct val="0"/>
              </a:spcAft>
            </a:pPr>
            <a:endParaRPr lang="en-US" sz="2400" dirty="0">
              <a:solidFill>
                <a:prstClr val="black"/>
              </a:solidFill>
              <a:latin typeface="Comic Sans MS" pitchFamily="66" charset="0"/>
            </a:endParaRPr>
          </a:p>
        </p:txBody>
      </p:sp>
      <p:sp>
        <p:nvSpPr>
          <p:cNvPr id="54276" name="Rectangle 3"/>
          <p:cNvSpPr>
            <a:spLocks noGrp="1" noChangeArrowheads="1"/>
          </p:cNvSpPr>
          <p:nvPr>
            <p:ph sz="quarter" idx="4294967295"/>
          </p:nvPr>
        </p:nvSpPr>
        <p:spPr>
          <a:xfrm>
            <a:off x="609600" y="3888161"/>
            <a:ext cx="8115300" cy="2292724"/>
          </a:xfrm>
          <a:prstGeom prst="rect">
            <a:avLst/>
          </a:prstGeom>
        </p:spPr>
        <p:txBody>
          <a:bodyPr>
            <a:noAutofit/>
          </a:bodyPr>
          <a:lstStyle/>
          <a:p>
            <a:r>
              <a:rPr lang="en-US" sz="2800" dirty="0"/>
              <a:t>An estimating technique that entails estimating labor, material, and other costs associated with lower-level components (e.g., parts or assemblies) in a system’s WBS</a:t>
            </a:r>
          </a:p>
          <a:p>
            <a:pPr>
              <a:spcBef>
                <a:spcPts val="1185"/>
              </a:spcBef>
            </a:pPr>
            <a:r>
              <a:rPr lang="en-US" sz="2800" dirty="0"/>
              <a:t>The discrete cost elements are aggregated to get the overall system estimate</a:t>
            </a:r>
          </a:p>
        </p:txBody>
      </p:sp>
      <p:sp>
        <p:nvSpPr>
          <p:cNvPr id="5" name="Rectangle 12"/>
          <p:cNvSpPr>
            <a:spLocks noChangeArrowheads="1"/>
          </p:cNvSpPr>
          <p:nvPr/>
        </p:nvSpPr>
        <p:spPr bwMode="auto">
          <a:xfrm>
            <a:off x="4055388" y="2808497"/>
            <a:ext cx="1887220" cy="517712"/>
          </a:xfrm>
          <a:prstGeom prst="rect">
            <a:avLst/>
          </a:prstGeom>
          <a:noFill/>
          <a:ln w="9525">
            <a:noFill/>
            <a:miter lim="800000"/>
            <a:headEnd/>
            <a:tailEnd/>
          </a:ln>
        </p:spPr>
        <p:txBody>
          <a:bodyPr lIns="90891" tIns="45446" rIns="90891" bIns="45446"/>
          <a:lstStyle/>
          <a:p>
            <a:pPr algn="ct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Engineering </a:t>
            </a:r>
          </a:p>
          <a:p>
            <a:pPr algn="ct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Estimate</a:t>
            </a:r>
          </a:p>
          <a:p>
            <a:pPr algn="ctr">
              <a:spcBef>
                <a:spcPct val="20000"/>
              </a:spcBef>
              <a:tabLst>
                <a:tab pos="672280" algn="ctr"/>
                <a:tab pos="2085790" algn="ctr"/>
                <a:tab pos="3612131" algn="ctr"/>
                <a:tab pos="5868733" algn="ctr"/>
              </a:tabLst>
            </a:pPr>
            <a:r>
              <a:rPr lang="en-US" sz="1000" b="1" dirty="0">
                <a:solidFill>
                  <a:prstClr val="black"/>
                </a:solidFill>
                <a:latin typeface="Arial" pitchFamily="34" charset="0"/>
                <a:cs typeface="Arial" pitchFamily="34" charset="0"/>
              </a:rPr>
              <a:t>	(ACTUAL HOURS)</a:t>
            </a:r>
            <a:endParaRPr lang="en-US" sz="1200" b="1" dirty="0">
              <a:solidFill>
                <a:prstClr val="black"/>
              </a:solidFill>
              <a:latin typeface="Arial" pitchFamily="34" charset="0"/>
              <a:cs typeface="Arial" pitchFamily="34" charset="0"/>
            </a:endParaRPr>
          </a:p>
          <a:p>
            <a:pPr algn="ctr">
              <a:spcBef>
                <a:spcPct val="20000"/>
              </a:spcBef>
              <a:tabLst>
                <a:tab pos="672280" algn="ctr"/>
                <a:tab pos="2085790" algn="ctr"/>
                <a:tab pos="3612131" algn="ctr"/>
                <a:tab pos="5868733" algn="ctr"/>
              </a:tabLst>
            </a:pPr>
            <a:endParaRPr lang="en-US" sz="1200" b="1" dirty="0">
              <a:solidFill>
                <a:prstClr val="black"/>
              </a:solidFill>
              <a:latin typeface="Arial" pitchFamily="34" charset="0"/>
              <a:cs typeface="Arial" pitchFamily="34" charset="0"/>
            </a:endParaRPr>
          </a:p>
        </p:txBody>
      </p:sp>
      <p:sp>
        <p:nvSpPr>
          <p:cNvPr id="7" name="Rectangle 15"/>
          <p:cNvSpPr>
            <a:spLocks noChangeArrowheads="1"/>
          </p:cNvSpPr>
          <p:nvPr/>
        </p:nvSpPr>
        <p:spPr bwMode="auto">
          <a:xfrm>
            <a:off x="5730240" y="2985865"/>
            <a:ext cx="2994660" cy="369794"/>
          </a:xfrm>
          <a:prstGeom prst="rect">
            <a:avLst/>
          </a:prstGeom>
          <a:solidFill>
            <a:srgbClr val="CCECFF"/>
          </a:solidFill>
          <a:ln w="12699">
            <a:solidFill>
              <a:schemeClr val="tx1"/>
            </a:solidFill>
            <a:miter lim="800000"/>
            <a:headEnd/>
            <a:tailEnd/>
          </a:ln>
        </p:spPr>
        <p:txBody>
          <a:bodyPr wrap="none" lIns="82058" tIns="41029" rIns="82058" bIns="41029" anchor="ctr"/>
          <a:lstStyle/>
          <a:p>
            <a:pPr fontAlgn="base">
              <a:spcBef>
                <a:spcPct val="0"/>
              </a:spcBef>
              <a:spcAft>
                <a:spcPct val="0"/>
              </a:spcAft>
            </a:pPr>
            <a:endParaRPr lang="en-US" sz="2400" dirty="0">
              <a:solidFill>
                <a:prstClr val="black"/>
              </a:solidFill>
              <a:latin typeface="Comic Sans MS" pitchFamily="66" charset="0"/>
            </a:endParaRPr>
          </a:p>
        </p:txBody>
      </p:sp>
      <p:sp>
        <p:nvSpPr>
          <p:cNvPr id="10" name="Title 3"/>
          <p:cNvSpPr txBox="1">
            <a:spLocks/>
          </p:cNvSpPr>
          <p:nvPr/>
        </p:nvSpPr>
        <p:spPr>
          <a:xfrm>
            <a:off x="1066800" y="0"/>
            <a:ext cx="7886700" cy="665629"/>
          </a:xfrm>
          <a:prstGeom prst="rect">
            <a:avLst/>
          </a:prstGeom>
        </p:spPr>
        <p:txBody>
          <a:bodyPr lIns="82058" tIns="41029" rIns="82058" bIns="41029">
            <a:noAutofit/>
          </a:bodyPr>
          <a:lstStyle/>
          <a:p>
            <a:pPr algn="r" defTabSz="902641">
              <a:lnSpc>
                <a:spcPct val="80000"/>
              </a:lnSpc>
              <a:defRPr/>
            </a:pPr>
            <a:r>
              <a:rPr lang="en-US" sz="3600" b="1" i="1" u="sng" kern="0" dirty="0">
                <a:solidFill>
                  <a:prstClr val="white"/>
                </a:solidFill>
                <a:effectLst>
                  <a:outerShdw blurRad="38100" dist="38100" dir="2700000" algn="tl">
                    <a:srgbClr val="000000">
                      <a:alpha val="43137"/>
                    </a:srgbClr>
                  </a:outerShdw>
                </a:effectLst>
                <a:latin typeface="Cambria"/>
              </a:rPr>
              <a:t>Step 3.</a:t>
            </a:r>
            <a:r>
              <a:rPr lang="en-US" sz="3600" b="1" i="1" kern="0" dirty="0">
                <a:solidFill>
                  <a:prstClr val="white"/>
                </a:solidFill>
                <a:effectLst>
                  <a:outerShdw blurRad="38100" dist="38100" dir="2700000" algn="tl">
                    <a:srgbClr val="000000">
                      <a:alpha val="43137"/>
                    </a:srgbClr>
                  </a:outerShdw>
                </a:effectLst>
                <a:latin typeface="Cambria"/>
              </a:rPr>
              <a:t>  Formulate Estimate:</a:t>
            </a:r>
          </a:p>
          <a:p>
            <a:pPr algn="r" defTabSz="902641">
              <a:lnSpc>
                <a:spcPct val="80000"/>
              </a:lnSpc>
              <a:defRPr/>
            </a:pPr>
            <a:r>
              <a:rPr lang="en-US" sz="3600" b="1" i="1" kern="0" dirty="0">
                <a:solidFill>
                  <a:prstClr val="white"/>
                </a:solidFill>
                <a:effectLst>
                  <a:outerShdw blurRad="38100" dist="38100" dir="2700000" algn="tl">
                    <a:srgbClr val="000000">
                      <a:alpha val="43137"/>
                    </a:srgbClr>
                  </a:outerShdw>
                </a:effectLst>
                <a:latin typeface="Cambria"/>
              </a:rPr>
              <a:t>Engineering or “Bottoms-Up” Estimate Technique</a:t>
            </a:r>
          </a:p>
        </p:txBody>
      </p:sp>
      <p:sp>
        <p:nvSpPr>
          <p:cNvPr id="11" name="Rectangle 10"/>
          <p:cNvSpPr>
            <a:spLocks noChangeArrowheads="1"/>
          </p:cNvSpPr>
          <p:nvPr/>
        </p:nvSpPr>
        <p:spPr bwMode="auto">
          <a:xfrm>
            <a:off x="0" y="1949824"/>
            <a:ext cx="9144000" cy="504153"/>
          </a:xfrm>
          <a:prstGeom prst="rect">
            <a:avLst/>
          </a:prstGeom>
          <a:solidFill>
            <a:srgbClr val="CC6600"/>
          </a:solidFill>
          <a:ln w="9525">
            <a:noFill/>
            <a:miter lim="800000"/>
            <a:headEnd/>
            <a:tailEnd/>
          </a:ln>
        </p:spPr>
        <p:txBody>
          <a:bodyPr lIns="90891" tIns="45446" rIns="90891" bIns="45446"/>
          <a:lstStyle/>
          <a:p>
            <a:pPr>
              <a:spcBef>
                <a:spcPct val="20000"/>
              </a:spcBef>
              <a:tabLst>
                <a:tab pos="672280" algn="ctr"/>
                <a:tab pos="2085790" algn="ctr"/>
                <a:tab pos="3612131" algn="ctr"/>
                <a:tab pos="5868733" algn="ctr"/>
              </a:tabLst>
            </a:pPr>
            <a:r>
              <a:rPr lang="en-US" sz="1200" b="1" dirty="0">
                <a:solidFill>
                  <a:prstClr val="black"/>
                </a:solidFill>
                <a:latin typeface="Arial" pitchFamily="34" charset="0"/>
                <a:cs typeface="Arial" pitchFamily="34" charset="0"/>
              </a:rPr>
              <a:t>	</a:t>
            </a:r>
          </a:p>
          <a:p>
            <a:pPr>
              <a:spcBef>
                <a:spcPct val="20000"/>
              </a:spcBef>
              <a:tabLst>
                <a:tab pos="672280" algn="ctr"/>
                <a:tab pos="902641" algn="l"/>
                <a:tab pos="3167079" algn="l"/>
                <a:tab pos="5301448" algn="l"/>
              </a:tabLst>
            </a:pPr>
            <a:r>
              <a:rPr lang="en-US" sz="1200" b="1" dirty="0">
                <a:solidFill>
                  <a:prstClr val="black"/>
                </a:solidFill>
                <a:latin typeface="Arial" pitchFamily="34" charset="0"/>
                <a:cs typeface="Arial" pitchFamily="34" charset="0"/>
              </a:rPr>
              <a:t> 		TECHNOLOGY DEVELOPMENT    ENG/MFG DEVEL	PRODUCTION/DEPLOYMENT/SUSTAINMENT</a:t>
            </a:r>
          </a:p>
          <a:p>
            <a:pPr>
              <a:spcBef>
                <a:spcPct val="20000"/>
              </a:spcBef>
              <a:tabLst>
                <a:tab pos="672280" algn="ctr"/>
                <a:tab pos="2085790" algn="ctr"/>
                <a:tab pos="3612131" algn="ctr"/>
                <a:tab pos="5868733" algn="ctr"/>
              </a:tabLst>
            </a:pPr>
            <a:endParaRPr lang="en-US" sz="1200"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6875213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21" name="Rectangle 3"/>
          <p:cNvSpPr>
            <a:spLocks noGrp="1" noChangeArrowheads="1"/>
          </p:cNvSpPr>
          <p:nvPr>
            <p:ph sz="quarter" idx="4294967295"/>
          </p:nvPr>
        </p:nvSpPr>
        <p:spPr>
          <a:xfrm>
            <a:off x="685800" y="1727948"/>
            <a:ext cx="8001000" cy="4067736"/>
          </a:xfrm>
          <a:prstGeom prst="rect">
            <a:avLst/>
          </a:prstGeom>
        </p:spPr>
        <p:txBody>
          <a:bodyPr>
            <a:noAutofit/>
          </a:bodyPr>
          <a:lstStyle/>
          <a:p>
            <a:pPr>
              <a:spcBef>
                <a:spcPts val="0"/>
              </a:spcBef>
              <a:spcAft>
                <a:spcPts val="1800"/>
              </a:spcAft>
            </a:pPr>
            <a:r>
              <a:rPr lang="en-US" sz="3600" dirty="0"/>
              <a:t>Delphi Method</a:t>
            </a:r>
          </a:p>
          <a:p>
            <a:pPr marL="797631" lvl="1" indent="-457200">
              <a:spcBef>
                <a:spcPts val="0"/>
              </a:spcBef>
              <a:spcAft>
                <a:spcPts val="1185"/>
              </a:spcAft>
              <a:buSzPct val="60000"/>
              <a:buFont typeface="Wingdings" pitchFamily="2" charset="2"/>
              <a:buChar char="t"/>
            </a:pPr>
            <a:r>
              <a:rPr lang="en-US" sz="3200" dirty="0"/>
              <a:t>Subject matter experts provide individual / anonymous answers to set of questions</a:t>
            </a:r>
          </a:p>
          <a:p>
            <a:pPr marL="797631" lvl="1" indent="-457200">
              <a:spcBef>
                <a:spcPts val="0"/>
              </a:spcBef>
              <a:spcAft>
                <a:spcPts val="1185"/>
              </a:spcAft>
              <a:buSzPct val="60000"/>
              <a:buFont typeface="Wingdings" pitchFamily="2" charset="2"/>
              <a:buChar char="t"/>
            </a:pPr>
            <a:r>
              <a:rPr lang="en-US" sz="3200" dirty="0"/>
              <a:t>The results are summarized and sent back for coordination/comment</a:t>
            </a:r>
          </a:p>
          <a:p>
            <a:pPr marL="797631" lvl="1" indent="-457200">
              <a:spcBef>
                <a:spcPts val="0"/>
              </a:spcBef>
              <a:spcAft>
                <a:spcPts val="1185"/>
              </a:spcAft>
              <a:buSzPct val="60000"/>
              <a:buFont typeface="Wingdings" pitchFamily="2" charset="2"/>
              <a:buChar char="t"/>
            </a:pPr>
            <a:r>
              <a:rPr lang="en-US" sz="3200" dirty="0"/>
              <a:t>Final range of opinions is documented</a:t>
            </a:r>
          </a:p>
        </p:txBody>
      </p:sp>
      <p:sp>
        <p:nvSpPr>
          <p:cNvPr id="9219" name="Slide Number Placeholder 5"/>
          <p:cNvSpPr>
            <a:spLocks noGrp="1"/>
          </p:cNvSpPr>
          <p:nvPr>
            <p:ph type="sldNum" sz="quarter" idx="4294967295"/>
          </p:nvPr>
        </p:nvSpPr>
        <p:spPr>
          <a:xfrm>
            <a:off x="0" y="6535271"/>
            <a:ext cx="381000" cy="221876"/>
          </a:xfrm>
          <a:prstGeom prst="rect">
            <a:avLst/>
          </a:prstGeom>
        </p:spPr>
        <p:txBody>
          <a:bodyPr lIns="82058" tIns="41029" rIns="82058" bIns="41029"/>
          <a:lstStyle/>
          <a:p>
            <a:fld id="{58D8D621-F69C-435D-AEC2-C1B2D81EB53C}" type="slidenum">
              <a:rPr lang="en-US" smtClean="0">
                <a:solidFill>
                  <a:prstClr val="black"/>
                </a:solidFill>
              </a:rPr>
              <a:pPr/>
              <a:t>148</a:t>
            </a:fld>
            <a:endParaRPr lang="en-US" dirty="0">
              <a:solidFill>
                <a:prstClr val="black"/>
              </a:solidFill>
            </a:endParaRPr>
          </a:p>
        </p:txBody>
      </p:sp>
      <p:sp>
        <p:nvSpPr>
          <p:cNvPr id="6" name="Title 3"/>
          <p:cNvSpPr txBox="1">
            <a:spLocks/>
          </p:cNvSpPr>
          <p:nvPr/>
        </p:nvSpPr>
        <p:spPr>
          <a:xfrm>
            <a:off x="838200" y="293146"/>
            <a:ext cx="7848600" cy="665629"/>
          </a:xfrm>
          <a:prstGeom prst="rect">
            <a:avLst/>
          </a:prstGeom>
        </p:spPr>
        <p:txBody>
          <a:bodyPr lIns="82058" tIns="41029" rIns="82058" bIns="41029">
            <a:noAutofit/>
          </a:bodyPr>
          <a:lstStyle/>
          <a:p>
            <a:pPr algn="r" defTabSz="902641">
              <a:lnSpc>
                <a:spcPct val="70000"/>
              </a:lnSpc>
              <a:defRPr/>
            </a:pPr>
            <a:r>
              <a:rPr lang="en-US" sz="3600" b="1" i="1" kern="0" dirty="0">
                <a:solidFill>
                  <a:prstClr val="white"/>
                </a:solidFill>
                <a:effectLst>
                  <a:outerShdw blurRad="38100" dist="38100" dir="2700000" algn="tl">
                    <a:srgbClr val="000000">
                      <a:alpha val="43137"/>
                    </a:srgbClr>
                  </a:outerShdw>
                </a:effectLst>
                <a:latin typeface="Cambria"/>
              </a:rPr>
              <a:t>Step 3.  Formulate Estimate:</a:t>
            </a:r>
          </a:p>
          <a:p>
            <a:pPr algn="r" defTabSz="902641">
              <a:defRPr/>
            </a:pPr>
            <a:r>
              <a:rPr lang="en-US" sz="3600" b="1" i="1" kern="0" dirty="0">
                <a:solidFill>
                  <a:prstClr val="white"/>
                </a:solidFill>
                <a:effectLst>
                  <a:outerShdw blurRad="38100" dist="38100" dir="2700000" algn="tl">
                    <a:srgbClr val="000000">
                      <a:alpha val="43137"/>
                    </a:srgbClr>
                  </a:outerShdw>
                </a:effectLst>
                <a:latin typeface="Cambria"/>
              </a:rPr>
              <a:t>Expert Opinion</a:t>
            </a:r>
          </a:p>
        </p:txBody>
      </p:sp>
    </p:spTree>
    <p:extLst>
      <p:ext uri="{BB962C8B-B14F-4D97-AF65-F5344CB8AC3E}">
        <p14:creationId xmlns:p14="http://schemas.microsoft.com/office/powerpoint/2010/main" val="9727363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20" name="Rectangle 3"/>
          <p:cNvSpPr>
            <a:spLocks noGrp="1" noChangeArrowheads="1"/>
          </p:cNvSpPr>
          <p:nvPr>
            <p:ph sz="quarter" idx="4294967295"/>
          </p:nvPr>
        </p:nvSpPr>
        <p:spPr>
          <a:xfrm>
            <a:off x="685800" y="1371601"/>
            <a:ext cx="8001000" cy="5237630"/>
          </a:xfrm>
          <a:prstGeom prst="rect">
            <a:avLst/>
          </a:prstGeom>
        </p:spPr>
        <p:txBody>
          <a:bodyPr>
            <a:noAutofit/>
          </a:bodyPr>
          <a:lstStyle/>
          <a:p>
            <a:pPr>
              <a:spcBef>
                <a:spcPts val="0"/>
              </a:spcBef>
              <a:spcAft>
                <a:spcPts val="592"/>
              </a:spcAft>
            </a:pPr>
            <a:r>
              <a:rPr lang="en-US" sz="2800" dirty="0"/>
              <a:t>Phasing</a:t>
            </a:r>
          </a:p>
          <a:p>
            <a:pPr marL="683331" lvl="1" indent="-342900">
              <a:spcBef>
                <a:spcPts val="0"/>
              </a:spcBef>
              <a:spcAft>
                <a:spcPts val="592"/>
              </a:spcAft>
              <a:buSzPct val="60000"/>
              <a:buFont typeface="Wingdings" pitchFamily="2" charset="2"/>
              <a:buChar char="t"/>
            </a:pPr>
            <a:r>
              <a:rPr lang="en-US" sz="2400" dirty="0"/>
              <a:t>Proper phasing critical to successful program</a:t>
            </a:r>
          </a:p>
          <a:p>
            <a:pPr marL="1068752" lvl="2" indent="-391772">
              <a:spcBef>
                <a:spcPts val="0"/>
              </a:spcBef>
              <a:spcAft>
                <a:spcPts val="592"/>
              </a:spcAft>
              <a:buSzPct val="80000"/>
              <a:buFont typeface="Arial" pitchFamily="34" charset="0"/>
              <a:buChar char="●"/>
            </a:pPr>
            <a:r>
              <a:rPr lang="en-US" dirty="0">
                <a:latin typeface="Arial" pitchFamily="34" charset="0"/>
                <a:cs typeface="Arial" pitchFamily="34" charset="0"/>
              </a:rPr>
              <a:t>Basis for budget submissions</a:t>
            </a:r>
          </a:p>
          <a:p>
            <a:pPr marL="1068752" lvl="2" indent="-391772">
              <a:spcBef>
                <a:spcPts val="0"/>
              </a:spcBef>
              <a:spcAft>
                <a:spcPts val="592"/>
              </a:spcAft>
              <a:buSzPct val="80000"/>
              <a:buFont typeface="Arial" pitchFamily="34" charset="0"/>
              <a:buChar char="●"/>
            </a:pPr>
            <a:r>
              <a:rPr lang="en-US" dirty="0">
                <a:latin typeface="Arial" pitchFamily="34" charset="0"/>
                <a:cs typeface="Arial" pitchFamily="34" charset="0"/>
              </a:rPr>
              <a:t>Too many dollars in fiscal year will put funding at risk due to poor budget execution</a:t>
            </a:r>
          </a:p>
          <a:p>
            <a:pPr marL="1068752" lvl="2" indent="-391772">
              <a:spcBef>
                <a:spcPts val="0"/>
              </a:spcBef>
              <a:spcAft>
                <a:spcPts val="592"/>
              </a:spcAft>
              <a:buSzPct val="80000"/>
              <a:buFont typeface="Arial" pitchFamily="34" charset="0"/>
              <a:buChar char="●"/>
            </a:pPr>
            <a:r>
              <a:rPr lang="en-US" dirty="0">
                <a:latin typeface="Arial" pitchFamily="34" charset="0"/>
                <a:cs typeface="Arial" pitchFamily="34" charset="0"/>
              </a:rPr>
              <a:t>Too few dollars in a fiscal year will negatively impact program execution</a:t>
            </a:r>
          </a:p>
          <a:p>
            <a:pPr marL="683331" lvl="1" indent="-342900">
              <a:spcBef>
                <a:spcPts val="0"/>
              </a:spcBef>
              <a:spcAft>
                <a:spcPts val="592"/>
              </a:spcAft>
              <a:buSzPct val="60000"/>
              <a:buFont typeface="Wingdings" pitchFamily="2" charset="2"/>
              <a:buChar char="t"/>
            </a:pPr>
            <a:r>
              <a:rPr lang="en-US" sz="2400" dirty="0"/>
              <a:t>Starting with a point estimate, spread the Base Year dollars across fiscal years; then inflate to Then Year dollars.</a:t>
            </a:r>
          </a:p>
          <a:p>
            <a:pPr>
              <a:spcBef>
                <a:spcPts val="0"/>
              </a:spcBef>
              <a:spcAft>
                <a:spcPts val="592"/>
              </a:spcAft>
            </a:pPr>
            <a:r>
              <a:rPr lang="en-US" sz="2800" dirty="0"/>
              <a:t>Uncertainty/risk analysis </a:t>
            </a:r>
          </a:p>
          <a:p>
            <a:pPr marL="683331" lvl="1" indent="-342900">
              <a:spcBef>
                <a:spcPts val="0"/>
              </a:spcBef>
              <a:spcAft>
                <a:spcPts val="592"/>
              </a:spcAft>
              <a:buSzPct val="60000"/>
              <a:buFont typeface="Wingdings" pitchFamily="2" charset="2"/>
              <a:buChar char="t"/>
            </a:pPr>
            <a:r>
              <a:rPr lang="en-US" sz="2400" dirty="0"/>
              <a:t>FY11 National Defense Authorization Act requires identifying confidence level of estimates for MDAPs</a:t>
            </a:r>
          </a:p>
          <a:p>
            <a:pPr marL="683331" lvl="1" indent="-342900">
              <a:spcBef>
                <a:spcPts val="0"/>
              </a:spcBef>
              <a:spcAft>
                <a:spcPts val="592"/>
              </a:spcAft>
              <a:buSzPct val="60000"/>
              <a:buFont typeface="Wingdings" pitchFamily="2" charset="2"/>
              <a:buChar char="t"/>
            </a:pPr>
            <a:r>
              <a:rPr lang="en-US" sz="2400" dirty="0"/>
              <a:t>Point estimates should be adjusted to include risk </a:t>
            </a:r>
          </a:p>
        </p:txBody>
      </p:sp>
      <p:sp>
        <p:nvSpPr>
          <p:cNvPr id="5" name="Rectangle 4"/>
          <p:cNvSpPr/>
          <p:nvPr/>
        </p:nvSpPr>
        <p:spPr>
          <a:xfrm>
            <a:off x="1295400" y="267086"/>
            <a:ext cx="7391400" cy="1024656"/>
          </a:xfrm>
          <a:prstGeom prst="rect">
            <a:avLst/>
          </a:prstGeom>
        </p:spPr>
        <p:txBody>
          <a:bodyPr wrap="square" lIns="82058" tIns="41029" rIns="82058" bIns="41029">
            <a:spAutoFit/>
          </a:bodyPr>
          <a:lstStyle/>
          <a:p>
            <a:pPr algn="r">
              <a:lnSpc>
                <a:spcPct val="70000"/>
              </a:lnSpc>
              <a:defRPr/>
            </a:pPr>
            <a:r>
              <a:rPr lang="en-US" sz="3600" b="1" i="1" u="sng" kern="0" dirty="0">
                <a:solidFill>
                  <a:prstClr val="white"/>
                </a:solidFill>
                <a:effectLst>
                  <a:outerShdw blurRad="38100" dist="38100" dir="2700000" algn="tl">
                    <a:srgbClr val="000000">
                      <a:alpha val="43137"/>
                    </a:srgbClr>
                  </a:outerShdw>
                </a:effectLst>
                <a:latin typeface="Cambria"/>
              </a:rPr>
              <a:t>Step 3.</a:t>
            </a:r>
            <a:r>
              <a:rPr lang="en-US" sz="3600" b="1" i="1" kern="0" dirty="0">
                <a:solidFill>
                  <a:prstClr val="white"/>
                </a:solidFill>
                <a:effectLst>
                  <a:outerShdw blurRad="38100" dist="38100" dir="2700000" algn="tl">
                    <a:srgbClr val="000000">
                      <a:alpha val="43137"/>
                    </a:srgbClr>
                  </a:outerShdw>
                </a:effectLst>
                <a:latin typeface="Cambria"/>
              </a:rPr>
              <a:t>  Formulate Estimate:</a:t>
            </a:r>
          </a:p>
          <a:p>
            <a:pPr algn="r">
              <a:defRPr/>
            </a:pPr>
            <a:r>
              <a:rPr lang="en-US" sz="3600" b="1" i="1" kern="0" dirty="0">
                <a:solidFill>
                  <a:prstClr val="white"/>
                </a:solidFill>
                <a:effectLst>
                  <a:outerShdw blurRad="38100" dist="38100" dir="2700000" algn="tl">
                    <a:srgbClr val="000000">
                      <a:alpha val="43137"/>
                    </a:srgbClr>
                  </a:outerShdw>
                </a:effectLst>
                <a:latin typeface="Cambria"/>
              </a:rPr>
              <a:t>Other Considerations</a:t>
            </a:r>
          </a:p>
        </p:txBody>
      </p:sp>
    </p:spTree>
    <p:extLst>
      <p:ext uri="{BB962C8B-B14F-4D97-AF65-F5344CB8AC3E}">
        <p14:creationId xmlns:p14="http://schemas.microsoft.com/office/powerpoint/2010/main" val="217498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i="1" dirty="0">
                <a:cs typeface="Arial" pitchFamily="34" charset="0"/>
              </a:rPr>
              <a:t>Capstone</a:t>
            </a:r>
          </a:p>
        </p:txBody>
      </p:sp>
      <p:sp>
        <p:nvSpPr>
          <p:cNvPr id="4" name="Content Placeholder 3"/>
          <p:cNvSpPr>
            <a:spLocks noGrp="1"/>
          </p:cNvSpPr>
          <p:nvPr>
            <p:ph sz="quarter" idx="13"/>
          </p:nvPr>
        </p:nvSpPr>
        <p:spPr>
          <a:xfrm>
            <a:off x="914400" y="1323703"/>
            <a:ext cx="7315200" cy="3169920"/>
          </a:xfrm>
        </p:spPr>
        <p:txBody>
          <a:bodyPr>
            <a:normAutofit fontScale="92500" lnSpcReduction="10000"/>
          </a:bodyPr>
          <a:lstStyle/>
          <a:p>
            <a:pPr marL="0" lvl="1" indent="0" algn="ctr">
              <a:lnSpc>
                <a:spcPct val="90000"/>
              </a:lnSpc>
              <a:spcBef>
                <a:spcPts val="0"/>
              </a:spcBef>
              <a:spcAft>
                <a:spcPts val="600"/>
              </a:spcAft>
              <a:buNone/>
            </a:pPr>
            <a:endParaRPr lang="en-US" sz="900" b="1" dirty="0">
              <a:effectLst>
                <a:outerShdw blurRad="38100" dist="38100" dir="2700000" algn="tl">
                  <a:srgbClr val="000000">
                    <a:alpha val="43137"/>
                  </a:srgbClr>
                </a:outerShdw>
              </a:effectLst>
            </a:endParaRPr>
          </a:p>
          <a:p>
            <a:pPr marL="0" lvl="1" indent="0" algn="ctr">
              <a:lnSpc>
                <a:spcPct val="90000"/>
              </a:lnSpc>
              <a:spcBef>
                <a:spcPts val="0"/>
              </a:spcBef>
              <a:spcAft>
                <a:spcPts val="600"/>
              </a:spcAft>
              <a:buNone/>
            </a:pPr>
            <a:r>
              <a:rPr lang="en-US" sz="3600" b="1" dirty="0">
                <a:effectLst>
                  <a:outerShdw blurRad="38100" dist="38100" dir="2700000" algn="tl">
                    <a:srgbClr val="000000">
                      <a:alpha val="43137"/>
                    </a:srgbClr>
                  </a:outerShdw>
                </a:effectLst>
              </a:rPr>
              <a:t>Interactive event, simulating real world SMC Program Management that includes space system development, production and support.  Introduces the same challenges and risks facing today’s SMC PMs</a:t>
            </a:r>
          </a:p>
        </p:txBody>
      </p:sp>
      <p:pic>
        <p:nvPicPr>
          <p:cNvPr id="2050" name="Picture 2" descr="C:\Users\Jenny\AppData\Local\Microsoft\Windows\Temporary Internet Files\Content.IE5\8PKDRDFM\MP90043956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4493623"/>
            <a:ext cx="3383522" cy="205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780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3298" name="Group 2"/>
          <p:cNvGrpSpPr>
            <a:grpSpLocks/>
          </p:cNvGrpSpPr>
          <p:nvPr/>
        </p:nvGrpSpPr>
        <p:grpSpPr bwMode="auto">
          <a:xfrm>
            <a:off x="1143000" y="444063"/>
            <a:ext cx="7678738" cy="6385034"/>
            <a:chOff x="432" y="48"/>
            <a:chExt cx="4885" cy="4272"/>
          </a:xfrm>
        </p:grpSpPr>
        <p:sp>
          <p:nvSpPr>
            <p:cNvPr id="183299" name="Freeform 3"/>
            <p:cNvSpPr>
              <a:spLocks/>
            </p:cNvSpPr>
            <p:nvPr/>
          </p:nvSpPr>
          <p:spPr bwMode="auto">
            <a:xfrm>
              <a:off x="814" y="3902"/>
              <a:ext cx="872" cy="418"/>
            </a:xfrm>
            <a:custGeom>
              <a:avLst/>
              <a:gdLst>
                <a:gd name="T0" fmla="*/ 557 w 872"/>
                <a:gd name="T1" fmla="*/ 0 h 418"/>
                <a:gd name="T2" fmla="*/ 113 w 872"/>
                <a:gd name="T3" fmla="*/ 35 h 418"/>
                <a:gd name="T4" fmla="*/ 69 w 872"/>
                <a:gd name="T5" fmla="*/ 62 h 418"/>
                <a:gd name="T6" fmla="*/ 41 w 872"/>
                <a:gd name="T7" fmla="*/ 94 h 418"/>
                <a:gd name="T8" fmla="*/ 17 w 872"/>
                <a:gd name="T9" fmla="*/ 129 h 418"/>
                <a:gd name="T10" fmla="*/ 0 w 872"/>
                <a:gd name="T11" fmla="*/ 188 h 418"/>
                <a:gd name="T12" fmla="*/ 3 w 872"/>
                <a:gd name="T13" fmla="*/ 253 h 418"/>
                <a:gd name="T14" fmla="*/ 17 w 872"/>
                <a:gd name="T15" fmla="*/ 290 h 418"/>
                <a:gd name="T16" fmla="*/ 41 w 872"/>
                <a:gd name="T17" fmla="*/ 328 h 418"/>
                <a:gd name="T18" fmla="*/ 88 w 872"/>
                <a:gd name="T19" fmla="*/ 362 h 418"/>
                <a:gd name="T20" fmla="*/ 142 w 872"/>
                <a:gd name="T21" fmla="*/ 389 h 418"/>
                <a:gd name="T22" fmla="*/ 200 w 872"/>
                <a:gd name="T23" fmla="*/ 404 h 418"/>
                <a:gd name="T24" fmla="*/ 246 w 872"/>
                <a:gd name="T25" fmla="*/ 413 h 418"/>
                <a:gd name="T26" fmla="*/ 310 w 872"/>
                <a:gd name="T27" fmla="*/ 417 h 418"/>
                <a:gd name="T28" fmla="*/ 306 w 872"/>
                <a:gd name="T29" fmla="*/ 413 h 418"/>
                <a:gd name="T30" fmla="*/ 651 w 872"/>
                <a:gd name="T31" fmla="*/ 385 h 418"/>
                <a:gd name="T32" fmla="*/ 871 w 872"/>
                <a:gd name="T33" fmla="*/ 0 h 418"/>
                <a:gd name="T34" fmla="*/ 557 w 872"/>
                <a:gd name="T35"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2" h="418">
                  <a:moveTo>
                    <a:pt x="557" y="0"/>
                  </a:moveTo>
                  <a:lnTo>
                    <a:pt x="113" y="35"/>
                  </a:lnTo>
                  <a:lnTo>
                    <a:pt x="69" y="62"/>
                  </a:lnTo>
                  <a:lnTo>
                    <a:pt x="41" y="94"/>
                  </a:lnTo>
                  <a:lnTo>
                    <a:pt x="17" y="129"/>
                  </a:lnTo>
                  <a:lnTo>
                    <a:pt x="0" y="188"/>
                  </a:lnTo>
                  <a:lnTo>
                    <a:pt x="3" y="253"/>
                  </a:lnTo>
                  <a:lnTo>
                    <a:pt x="17" y="290"/>
                  </a:lnTo>
                  <a:lnTo>
                    <a:pt x="41" y="328"/>
                  </a:lnTo>
                  <a:lnTo>
                    <a:pt x="88" y="362"/>
                  </a:lnTo>
                  <a:lnTo>
                    <a:pt x="142" y="389"/>
                  </a:lnTo>
                  <a:lnTo>
                    <a:pt x="200" y="404"/>
                  </a:lnTo>
                  <a:lnTo>
                    <a:pt x="246" y="413"/>
                  </a:lnTo>
                  <a:lnTo>
                    <a:pt x="310" y="417"/>
                  </a:lnTo>
                  <a:lnTo>
                    <a:pt x="306" y="413"/>
                  </a:lnTo>
                  <a:lnTo>
                    <a:pt x="651" y="385"/>
                  </a:lnTo>
                  <a:lnTo>
                    <a:pt x="871" y="0"/>
                  </a:lnTo>
                  <a:lnTo>
                    <a:pt x="557" y="0"/>
                  </a:lnTo>
                </a:path>
              </a:pathLst>
            </a:custGeom>
            <a:solidFill>
              <a:srgbClr val="CF7D00"/>
            </a:solidFill>
            <a:ln w="508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a:solidFill>
                  <a:srgbClr val="000000"/>
                </a:solidFill>
                <a:latin typeface="Arial" pitchFamily="34" charset="0"/>
              </a:endParaRPr>
            </a:p>
          </p:txBody>
        </p:sp>
        <p:sp>
          <p:nvSpPr>
            <p:cNvPr id="183300" name="Freeform 4"/>
            <p:cNvSpPr>
              <a:spLocks/>
            </p:cNvSpPr>
            <p:nvPr/>
          </p:nvSpPr>
          <p:spPr bwMode="auto">
            <a:xfrm>
              <a:off x="432" y="48"/>
              <a:ext cx="4885" cy="4269"/>
            </a:xfrm>
            <a:custGeom>
              <a:avLst/>
              <a:gdLst>
                <a:gd name="T0" fmla="*/ 273 w 4885"/>
                <a:gd name="T1" fmla="*/ 16 h 4269"/>
                <a:gd name="T2" fmla="*/ 174 w 4885"/>
                <a:gd name="T3" fmla="*/ 73 h 4269"/>
                <a:gd name="T4" fmla="*/ 51 w 4885"/>
                <a:gd name="T5" fmla="*/ 190 h 4269"/>
                <a:gd name="T6" fmla="*/ 9 w 4885"/>
                <a:gd name="T7" fmla="*/ 312 h 4269"/>
                <a:gd name="T8" fmla="*/ 0 w 4885"/>
                <a:gd name="T9" fmla="*/ 460 h 4269"/>
                <a:gd name="T10" fmla="*/ 22 w 4885"/>
                <a:gd name="T11" fmla="*/ 584 h 4269"/>
                <a:gd name="T12" fmla="*/ 86 w 4885"/>
                <a:gd name="T13" fmla="*/ 785 h 4269"/>
                <a:gd name="T14" fmla="*/ 259 w 4885"/>
                <a:gd name="T15" fmla="*/ 1123 h 4269"/>
                <a:gd name="T16" fmla="*/ 465 w 4885"/>
                <a:gd name="T17" fmla="*/ 1503 h 4269"/>
                <a:gd name="T18" fmla="*/ 658 w 4885"/>
                <a:gd name="T19" fmla="*/ 1892 h 4269"/>
                <a:gd name="T20" fmla="*/ 806 w 4885"/>
                <a:gd name="T21" fmla="*/ 2400 h 4269"/>
                <a:gd name="T22" fmla="*/ 895 w 4885"/>
                <a:gd name="T23" fmla="*/ 3014 h 4269"/>
                <a:gd name="T24" fmla="*/ 938 w 4885"/>
                <a:gd name="T25" fmla="*/ 3452 h 4269"/>
                <a:gd name="T26" fmla="*/ 938 w 4885"/>
                <a:gd name="T27" fmla="*/ 3783 h 4269"/>
                <a:gd name="T28" fmla="*/ 880 w 4885"/>
                <a:gd name="T29" fmla="*/ 4031 h 4269"/>
                <a:gd name="T30" fmla="*/ 806 w 4885"/>
                <a:gd name="T31" fmla="*/ 4173 h 4269"/>
                <a:gd name="T32" fmla="*/ 734 w 4885"/>
                <a:gd name="T33" fmla="*/ 4241 h 4269"/>
                <a:gd name="T34" fmla="*/ 1137 w 4885"/>
                <a:gd name="T35" fmla="*/ 4230 h 4269"/>
                <a:gd name="T36" fmla="*/ 2674 w 4885"/>
                <a:gd name="T37" fmla="*/ 4067 h 4269"/>
                <a:gd name="T38" fmla="*/ 4068 w 4885"/>
                <a:gd name="T39" fmla="*/ 3972 h 4269"/>
                <a:gd name="T40" fmla="*/ 4646 w 4885"/>
                <a:gd name="T41" fmla="*/ 3984 h 4269"/>
                <a:gd name="T42" fmla="*/ 4765 w 4885"/>
                <a:gd name="T43" fmla="*/ 3913 h 4269"/>
                <a:gd name="T44" fmla="*/ 4846 w 4885"/>
                <a:gd name="T45" fmla="*/ 3752 h 4269"/>
                <a:gd name="T46" fmla="*/ 4884 w 4885"/>
                <a:gd name="T47" fmla="*/ 3524 h 4269"/>
                <a:gd name="T48" fmla="*/ 4875 w 4885"/>
                <a:gd name="T49" fmla="*/ 3232 h 4269"/>
                <a:gd name="T50" fmla="*/ 4824 w 4885"/>
                <a:gd name="T51" fmla="*/ 2801 h 4269"/>
                <a:gd name="T52" fmla="*/ 4661 w 4885"/>
                <a:gd name="T53" fmla="*/ 2247 h 4269"/>
                <a:gd name="T54" fmla="*/ 4468 w 4885"/>
                <a:gd name="T55" fmla="*/ 1750 h 4269"/>
                <a:gd name="T56" fmla="*/ 4246 w 4885"/>
                <a:gd name="T57" fmla="*/ 1290 h 4269"/>
                <a:gd name="T58" fmla="*/ 3995 w 4885"/>
                <a:gd name="T59" fmla="*/ 781 h 4269"/>
                <a:gd name="T60" fmla="*/ 3910 w 4885"/>
                <a:gd name="T61" fmla="*/ 557 h 4269"/>
                <a:gd name="T62" fmla="*/ 3897 w 4885"/>
                <a:gd name="T63" fmla="*/ 383 h 4269"/>
                <a:gd name="T64" fmla="*/ 3995 w 4885"/>
                <a:gd name="T65" fmla="*/ 37 h 4269"/>
                <a:gd name="T66" fmla="*/ 308 w 4885"/>
                <a:gd name="T67" fmla="*/ 7 h 4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85" h="4269">
                  <a:moveTo>
                    <a:pt x="308" y="7"/>
                  </a:moveTo>
                  <a:lnTo>
                    <a:pt x="273" y="16"/>
                  </a:lnTo>
                  <a:lnTo>
                    <a:pt x="228" y="33"/>
                  </a:lnTo>
                  <a:lnTo>
                    <a:pt x="174" y="73"/>
                  </a:lnTo>
                  <a:lnTo>
                    <a:pt x="103" y="129"/>
                  </a:lnTo>
                  <a:lnTo>
                    <a:pt x="51" y="190"/>
                  </a:lnTo>
                  <a:lnTo>
                    <a:pt x="22" y="256"/>
                  </a:lnTo>
                  <a:lnTo>
                    <a:pt x="9" y="312"/>
                  </a:lnTo>
                  <a:lnTo>
                    <a:pt x="0" y="387"/>
                  </a:lnTo>
                  <a:lnTo>
                    <a:pt x="0" y="460"/>
                  </a:lnTo>
                  <a:lnTo>
                    <a:pt x="12" y="521"/>
                  </a:lnTo>
                  <a:lnTo>
                    <a:pt x="22" y="584"/>
                  </a:lnTo>
                  <a:lnTo>
                    <a:pt x="36" y="639"/>
                  </a:lnTo>
                  <a:lnTo>
                    <a:pt x="86" y="785"/>
                  </a:lnTo>
                  <a:lnTo>
                    <a:pt x="155" y="945"/>
                  </a:lnTo>
                  <a:lnTo>
                    <a:pt x="259" y="1123"/>
                  </a:lnTo>
                  <a:lnTo>
                    <a:pt x="362" y="1326"/>
                  </a:lnTo>
                  <a:lnTo>
                    <a:pt x="465" y="1503"/>
                  </a:lnTo>
                  <a:lnTo>
                    <a:pt x="554" y="1680"/>
                  </a:lnTo>
                  <a:lnTo>
                    <a:pt x="658" y="1892"/>
                  </a:lnTo>
                  <a:lnTo>
                    <a:pt x="746" y="2164"/>
                  </a:lnTo>
                  <a:lnTo>
                    <a:pt x="806" y="2400"/>
                  </a:lnTo>
                  <a:lnTo>
                    <a:pt x="865" y="2695"/>
                  </a:lnTo>
                  <a:lnTo>
                    <a:pt x="895" y="3014"/>
                  </a:lnTo>
                  <a:lnTo>
                    <a:pt x="938" y="3297"/>
                  </a:lnTo>
                  <a:lnTo>
                    <a:pt x="938" y="3452"/>
                  </a:lnTo>
                  <a:lnTo>
                    <a:pt x="938" y="3653"/>
                  </a:lnTo>
                  <a:lnTo>
                    <a:pt x="938" y="3783"/>
                  </a:lnTo>
                  <a:lnTo>
                    <a:pt x="927" y="3905"/>
                  </a:lnTo>
                  <a:lnTo>
                    <a:pt x="880" y="4031"/>
                  </a:lnTo>
                  <a:lnTo>
                    <a:pt x="847" y="4106"/>
                  </a:lnTo>
                  <a:lnTo>
                    <a:pt x="806" y="4173"/>
                  </a:lnTo>
                  <a:lnTo>
                    <a:pt x="764" y="4217"/>
                  </a:lnTo>
                  <a:lnTo>
                    <a:pt x="734" y="4241"/>
                  </a:lnTo>
                  <a:lnTo>
                    <a:pt x="703" y="4268"/>
                  </a:lnTo>
                  <a:lnTo>
                    <a:pt x="1137" y="4230"/>
                  </a:lnTo>
                  <a:lnTo>
                    <a:pt x="1979" y="4138"/>
                  </a:lnTo>
                  <a:lnTo>
                    <a:pt x="2674" y="4067"/>
                  </a:lnTo>
                  <a:lnTo>
                    <a:pt x="3474" y="3995"/>
                  </a:lnTo>
                  <a:lnTo>
                    <a:pt x="4068" y="3972"/>
                  </a:lnTo>
                  <a:lnTo>
                    <a:pt x="4528" y="3984"/>
                  </a:lnTo>
                  <a:lnTo>
                    <a:pt x="4646" y="3984"/>
                  </a:lnTo>
                  <a:lnTo>
                    <a:pt x="4720" y="3972"/>
                  </a:lnTo>
                  <a:lnTo>
                    <a:pt x="4765" y="3913"/>
                  </a:lnTo>
                  <a:lnTo>
                    <a:pt x="4809" y="3848"/>
                  </a:lnTo>
                  <a:lnTo>
                    <a:pt x="4846" y="3752"/>
                  </a:lnTo>
                  <a:lnTo>
                    <a:pt x="4869" y="3635"/>
                  </a:lnTo>
                  <a:lnTo>
                    <a:pt x="4884" y="3524"/>
                  </a:lnTo>
                  <a:lnTo>
                    <a:pt x="4884" y="3360"/>
                  </a:lnTo>
                  <a:lnTo>
                    <a:pt x="4875" y="3232"/>
                  </a:lnTo>
                  <a:lnTo>
                    <a:pt x="4869" y="3026"/>
                  </a:lnTo>
                  <a:lnTo>
                    <a:pt x="4824" y="2801"/>
                  </a:lnTo>
                  <a:lnTo>
                    <a:pt x="4750" y="2512"/>
                  </a:lnTo>
                  <a:lnTo>
                    <a:pt x="4661" y="2247"/>
                  </a:lnTo>
                  <a:lnTo>
                    <a:pt x="4587" y="2010"/>
                  </a:lnTo>
                  <a:lnTo>
                    <a:pt x="4468" y="1750"/>
                  </a:lnTo>
                  <a:lnTo>
                    <a:pt x="4351" y="1515"/>
                  </a:lnTo>
                  <a:lnTo>
                    <a:pt x="4246" y="1290"/>
                  </a:lnTo>
                  <a:lnTo>
                    <a:pt x="4083" y="970"/>
                  </a:lnTo>
                  <a:lnTo>
                    <a:pt x="3995" y="781"/>
                  </a:lnTo>
                  <a:lnTo>
                    <a:pt x="3940" y="654"/>
                  </a:lnTo>
                  <a:lnTo>
                    <a:pt x="3910" y="557"/>
                  </a:lnTo>
                  <a:lnTo>
                    <a:pt x="3897" y="464"/>
                  </a:lnTo>
                  <a:lnTo>
                    <a:pt x="3897" y="383"/>
                  </a:lnTo>
                  <a:lnTo>
                    <a:pt x="3965" y="96"/>
                  </a:lnTo>
                  <a:lnTo>
                    <a:pt x="3995" y="37"/>
                  </a:lnTo>
                  <a:lnTo>
                    <a:pt x="354" y="0"/>
                  </a:lnTo>
                  <a:lnTo>
                    <a:pt x="308" y="7"/>
                  </a:lnTo>
                </a:path>
              </a:pathLst>
            </a:custGeom>
            <a:solidFill>
              <a:srgbClr val="F6BF69"/>
            </a:solidFill>
            <a:ln w="508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a:solidFill>
                  <a:srgbClr val="000000"/>
                </a:solidFill>
                <a:latin typeface="Arial" pitchFamily="34" charset="0"/>
              </a:endParaRPr>
            </a:p>
          </p:txBody>
        </p:sp>
        <p:sp>
          <p:nvSpPr>
            <p:cNvPr id="183301" name="Freeform 5"/>
            <p:cNvSpPr>
              <a:spLocks/>
            </p:cNvSpPr>
            <p:nvPr/>
          </p:nvSpPr>
          <p:spPr bwMode="auto">
            <a:xfrm>
              <a:off x="690" y="244"/>
              <a:ext cx="400" cy="280"/>
            </a:xfrm>
            <a:custGeom>
              <a:avLst/>
              <a:gdLst>
                <a:gd name="T0" fmla="*/ 399 w 400"/>
                <a:gd name="T1" fmla="*/ 19 h 280"/>
                <a:gd name="T2" fmla="*/ 296 w 400"/>
                <a:gd name="T3" fmla="*/ 254 h 280"/>
                <a:gd name="T4" fmla="*/ 193 w 400"/>
                <a:gd name="T5" fmla="*/ 279 h 280"/>
                <a:gd name="T6" fmla="*/ 142 w 400"/>
                <a:gd name="T7" fmla="*/ 274 h 280"/>
                <a:gd name="T8" fmla="*/ 91 w 400"/>
                <a:gd name="T9" fmla="*/ 259 h 280"/>
                <a:gd name="T10" fmla="*/ 51 w 400"/>
                <a:gd name="T11" fmla="*/ 231 h 280"/>
                <a:gd name="T12" fmla="*/ 24 w 400"/>
                <a:gd name="T13" fmla="*/ 203 h 280"/>
                <a:gd name="T14" fmla="*/ 6 w 400"/>
                <a:gd name="T15" fmla="*/ 168 h 280"/>
                <a:gd name="T16" fmla="*/ 0 w 400"/>
                <a:gd name="T17" fmla="*/ 136 h 280"/>
                <a:gd name="T18" fmla="*/ 3 w 400"/>
                <a:gd name="T19" fmla="*/ 95 h 280"/>
                <a:gd name="T20" fmla="*/ 17 w 400"/>
                <a:gd name="T21" fmla="*/ 65 h 280"/>
                <a:gd name="T22" fmla="*/ 46 w 400"/>
                <a:gd name="T23" fmla="*/ 42 h 280"/>
                <a:gd name="T24" fmla="*/ 82 w 400"/>
                <a:gd name="T25" fmla="*/ 22 h 280"/>
                <a:gd name="T26" fmla="*/ 126 w 400"/>
                <a:gd name="T27" fmla="*/ 13 h 280"/>
                <a:gd name="T28" fmla="*/ 163 w 400"/>
                <a:gd name="T29" fmla="*/ 7 h 280"/>
                <a:gd name="T30" fmla="*/ 205 w 400"/>
                <a:gd name="T31" fmla="*/ 1 h 280"/>
                <a:gd name="T32" fmla="*/ 236 w 400"/>
                <a:gd name="T33" fmla="*/ 1 h 280"/>
                <a:gd name="T34" fmla="*/ 278 w 400"/>
                <a:gd name="T35" fmla="*/ 0 h 280"/>
                <a:gd name="T36" fmla="*/ 399 w 400"/>
                <a:gd name="T37" fmla="*/ 1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280">
                  <a:moveTo>
                    <a:pt x="399" y="19"/>
                  </a:moveTo>
                  <a:lnTo>
                    <a:pt x="296" y="254"/>
                  </a:lnTo>
                  <a:lnTo>
                    <a:pt x="193" y="279"/>
                  </a:lnTo>
                  <a:lnTo>
                    <a:pt x="142" y="274"/>
                  </a:lnTo>
                  <a:lnTo>
                    <a:pt x="91" y="259"/>
                  </a:lnTo>
                  <a:lnTo>
                    <a:pt x="51" y="231"/>
                  </a:lnTo>
                  <a:lnTo>
                    <a:pt x="24" y="203"/>
                  </a:lnTo>
                  <a:lnTo>
                    <a:pt x="6" y="168"/>
                  </a:lnTo>
                  <a:lnTo>
                    <a:pt x="0" y="136"/>
                  </a:lnTo>
                  <a:lnTo>
                    <a:pt x="3" y="95"/>
                  </a:lnTo>
                  <a:lnTo>
                    <a:pt x="17" y="65"/>
                  </a:lnTo>
                  <a:lnTo>
                    <a:pt x="46" y="42"/>
                  </a:lnTo>
                  <a:lnTo>
                    <a:pt x="82" y="22"/>
                  </a:lnTo>
                  <a:lnTo>
                    <a:pt x="126" y="13"/>
                  </a:lnTo>
                  <a:lnTo>
                    <a:pt x="163" y="7"/>
                  </a:lnTo>
                  <a:lnTo>
                    <a:pt x="205" y="1"/>
                  </a:lnTo>
                  <a:lnTo>
                    <a:pt x="236" y="1"/>
                  </a:lnTo>
                  <a:lnTo>
                    <a:pt x="278" y="0"/>
                  </a:lnTo>
                  <a:lnTo>
                    <a:pt x="399" y="19"/>
                  </a:lnTo>
                </a:path>
              </a:pathLst>
            </a:custGeom>
            <a:solidFill>
              <a:srgbClr val="CF7D00"/>
            </a:solidFill>
            <a:ln w="508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a:solidFill>
                  <a:srgbClr val="000000"/>
                </a:solidFill>
                <a:latin typeface="Arial" pitchFamily="34" charset="0"/>
              </a:endParaRPr>
            </a:p>
          </p:txBody>
        </p:sp>
        <p:sp>
          <p:nvSpPr>
            <p:cNvPr id="183302" name="Freeform 6"/>
            <p:cNvSpPr>
              <a:spLocks/>
            </p:cNvSpPr>
            <p:nvPr/>
          </p:nvSpPr>
          <p:spPr bwMode="auto">
            <a:xfrm>
              <a:off x="844" y="228"/>
              <a:ext cx="280" cy="228"/>
            </a:xfrm>
            <a:custGeom>
              <a:avLst/>
              <a:gdLst>
                <a:gd name="T0" fmla="*/ 0 w 280"/>
                <a:gd name="T1" fmla="*/ 27 h 228"/>
                <a:gd name="T2" fmla="*/ 51 w 280"/>
                <a:gd name="T3" fmla="*/ 57 h 228"/>
                <a:gd name="T4" fmla="*/ 75 w 280"/>
                <a:gd name="T5" fmla="*/ 86 h 228"/>
                <a:gd name="T6" fmla="*/ 88 w 280"/>
                <a:gd name="T7" fmla="*/ 115 h 228"/>
                <a:gd name="T8" fmla="*/ 91 w 280"/>
                <a:gd name="T9" fmla="*/ 159 h 228"/>
                <a:gd name="T10" fmla="*/ 80 w 280"/>
                <a:gd name="T11" fmla="*/ 193 h 228"/>
                <a:gd name="T12" fmla="*/ 51 w 280"/>
                <a:gd name="T13" fmla="*/ 227 h 228"/>
                <a:gd name="T14" fmla="*/ 279 w 280"/>
                <a:gd name="T15" fmla="*/ 188 h 228"/>
                <a:gd name="T16" fmla="*/ 260 w 280"/>
                <a:gd name="T17" fmla="*/ 0 h 228"/>
                <a:gd name="T18" fmla="*/ 0 w 280"/>
                <a:gd name="T19"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28">
                  <a:moveTo>
                    <a:pt x="0" y="27"/>
                  </a:moveTo>
                  <a:lnTo>
                    <a:pt x="51" y="57"/>
                  </a:lnTo>
                  <a:lnTo>
                    <a:pt x="75" y="86"/>
                  </a:lnTo>
                  <a:lnTo>
                    <a:pt x="88" y="115"/>
                  </a:lnTo>
                  <a:lnTo>
                    <a:pt x="91" y="159"/>
                  </a:lnTo>
                  <a:lnTo>
                    <a:pt x="80" y="193"/>
                  </a:lnTo>
                  <a:lnTo>
                    <a:pt x="51" y="227"/>
                  </a:lnTo>
                  <a:lnTo>
                    <a:pt x="279" y="188"/>
                  </a:lnTo>
                  <a:lnTo>
                    <a:pt x="260" y="0"/>
                  </a:lnTo>
                  <a:lnTo>
                    <a:pt x="0" y="27"/>
                  </a:lnTo>
                </a:path>
              </a:pathLst>
            </a:custGeom>
            <a:solidFill>
              <a:srgbClr val="000000"/>
            </a:solidFill>
            <a:ln w="508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a:solidFill>
                  <a:srgbClr val="000000"/>
                </a:solidFill>
                <a:latin typeface="Arial" pitchFamily="34" charset="0"/>
              </a:endParaRPr>
            </a:p>
          </p:txBody>
        </p:sp>
        <p:sp>
          <p:nvSpPr>
            <p:cNvPr id="183303" name="Freeform 7"/>
            <p:cNvSpPr>
              <a:spLocks/>
            </p:cNvSpPr>
            <p:nvPr/>
          </p:nvSpPr>
          <p:spPr bwMode="auto">
            <a:xfrm>
              <a:off x="765" y="50"/>
              <a:ext cx="4089" cy="474"/>
            </a:xfrm>
            <a:custGeom>
              <a:avLst/>
              <a:gdLst>
                <a:gd name="T0" fmla="*/ 3868 w 4089"/>
                <a:gd name="T1" fmla="*/ 35 h 474"/>
                <a:gd name="T2" fmla="*/ 0 w 4089"/>
                <a:gd name="T3" fmla="*/ 0 h 474"/>
                <a:gd name="T4" fmla="*/ 109 w 4089"/>
                <a:gd name="T5" fmla="*/ 14 h 474"/>
                <a:gd name="T6" fmla="*/ 148 w 4089"/>
                <a:gd name="T7" fmla="*/ 24 h 474"/>
                <a:gd name="T8" fmla="*/ 189 w 4089"/>
                <a:gd name="T9" fmla="*/ 36 h 474"/>
                <a:gd name="T10" fmla="*/ 217 w 4089"/>
                <a:gd name="T11" fmla="*/ 58 h 474"/>
                <a:gd name="T12" fmla="*/ 249 w 4089"/>
                <a:gd name="T13" fmla="*/ 90 h 474"/>
                <a:gd name="T14" fmla="*/ 264 w 4089"/>
                <a:gd name="T15" fmla="*/ 127 h 474"/>
                <a:gd name="T16" fmla="*/ 273 w 4089"/>
                <a:gd name="T17" fmla="*/ 167 h 474"/>
                <a:gd name="T18" fmla="*/ 278 w 4089"/>
                <a:gd name="T19" fmla="*/ 207 h 474"/>
                <a:gd name="T20" fmla="*/ 281 w 4089"/>
                <a:gd name="T21" fmla="*/ 240 h 474"/>
                <a:gd name="T22" fmla="*/ 273 w 4089"/>
                <a:gd name="T23" fmla="*/ 289 h 474"/>
                <a:gd name="T24" fmla="*/ 264 w 4089"/>
                <a:gd name="T25" fmla="*/ 336 h 474"/>
                <a:gd name="T26" fmla="*/ 237 w 4089"/>
                <a:gd name="T27" fmla="*/ 378 h 474"/>
                <a:gd name="T28" fmla="*/ 195 w 4089"/>
                <a:gd name="T29" fmla="*/ 420 h 474"/>
                <a:gd name="T30" fmla="*/ 142 w 4089"/>
                <a:gd name="T31" fmla="*/ 446 h 474"/>
                <a:gd name="T32" fmla="*/ 100 w 4089"/>
                <a:gd name="T33" fmla="*/ 473 h 474"/>
                <a:gd name="T34" fmla="*/ 355 w 4089"/>
                <a:gd name="T35" fmla="*/ 448 h 474"/>
                <a:gd name="T36" fmla="*/ 636 w 4089"/>
                <a:gd name="T37" fmla="*/ 413 h 474"/>
                <a:gd name="T38" fmla="*/ 1083 w 4089"/>
                <a:gd name="T39" fmla="*/ 390 h 474"/>
                <a:gd name="T40" fmla="*/ 1452 w 4089"/>
                <a:gd name="T41" fmla="*/ 366 h 474"/>
                <a:gd name="T42" fmla="*/ 1897 w 4089"/>
                <a:gd name="T43" fmla="*/ 366 h 474"/>
                <a:gd name="T44" fmla="*/ 2385 w 4089"/>
                <a:gd name="T45" fmla="*/ 378 h 474"/>
                <a:gd name="T46" fmla="*/ 2992 w 4089"/>
                <a:gd name="T47" fmla="*/ 390 h 474"/>
                <a:gd name="T48" fmla="*/ 3573 w 4089"/>
                <a:gd name="T49" fmla="*/ 425 h 474"/>
                <a:gd name="T50" fmla="*/ 3809 w 4089"/>
                <a:gd name="T51" fmla="*/ 460 h 474"/>
                <a:gd name="T52" fmla="*/ 3875 w 4089"/>
                <a:gd name="T53" fmla="*/ 468 h 474"/>
                <a:gd name="T54" fmla="*/ 3950 w 4089"/>
                <a:gd name="T55" fmla="*/ 470 h 474"/>
                <a:gd name="T56" fmla="*/ 4002 w 4089"/>
                <a:gd name="T57" fmla="*/ 460 h 474"/>
                <a:gd name="T58" fmla="*/ 4046 w 4089"/>
                <a:gd name="T59" fmla="*/ 425 h 474"/>
                <a:gd name="T60" fmla="*/ 4070 w 4089"/>
                <a:gd name="T61" fmla="*/ 381 h 474"/>
                <a:gd name="T62" fmla="*/ 4082 w 4089"/>
                <a:gd name="T63" fmla="*/ 345 h 474"/>
                <a:gd name="T64" fmla="*/ 4088 w 4089"/>
                <a:gd name="T65" fmla="*/ 303 h 474"/>
                <a:gd name="T66" fmla="*/ 4078 w 4089"/>
                <a:gd name="T67" fmla="*/ 228 h 474"/>
                <a:gd name="T68" fmla="*/ 4057 w 4089"/>
                <a:gd name="T69" fmla="*/ 181 h 474"/>
                <a:gd name="T70" fmla="*/ 4029 w 4089"/>
                <a:gd name="T71" fmla="*/ 131 h 474"/>
                <a:gd name="T72" fmla="*/ 4002 w 4089"/>
                <a:gd name="T73" fmla="*/ 100 h 474"/>
                <a:gd name="T74" fmla="*/ 3969 w 4089"/>
                <a:gd name="T75" fmla="*/ 75 h 474"/>
                <a:gd name="T76" fmla="*/ 3923 w 4089"/>
                <a:gd name="T77" fmla="*/ 48 h 474"/>
                <a:gd name="T78" fmla="*/ 3868 w 4089"/>
                <a:gd name="T79" fmla="*/ 3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89" h="474">
                  <a:moveTo>
                    <a:pt x="3868" y="35"/>
                  </a:moveTo>
                  <a:lnTo>
                    <a:pt x="0" y="0"/>
                  </a:lnTo>
                  <a:lnTo>
                    <a:pt x="109" y="14"/>
                  </a:lnTo>
                  <a:lnTo>
                    <a:pt x="148" y="24"/>
                  </a:lnTo>
                  <a:lnTo>
                    <a:pt x="189" y="36"/>
                  </a:lnTo>
                  <a:lnTo>
                    <a:pt x="217" y="58"/>
                  </a:lnTo>
                  <a:lnTo>
                    <a:pt x="249" y="90"/>
                  </a:lnTo>
                  <a:lnTo>
                    <a:pt x="264" y="127"/>
                  </a:lnTo>
                  <a:lnTo>
                    <a:pt x="273" y="167"/>
                  </a:lnTo>
                  <a:lnTo>
                    <a:pt x="278" y="207"/>
                  </a:lnTo>
                  <a:lnTo>
                    <a:pt x="281" y="240"/>
                  </a:lnTo>
                  <a:lnTo>
                    <a:pt x="273" y="289"/>
                  </a:lnTo>
                  <a:lnTo>
                    <a:pt x="264" y="336"/>
                  </a:lnTo>
                  <a:lnTo>
                    <a:pt x="237" y="378"/>
                  </a:lnTo>
                  <a:lnTo>
                    <a:pt x="195" y="420"/>
                  </a:lnTo>
                  <a:lnTo>
                    <a:pt x="142" y="446"/>
                  </a:lnTo>
                  <a:lnTo>
                    <a:pt x="100" y="473"/>
                  </a:lnTo>
                  <a:lnTo>
                    <a:pt x="355" y="448"/>
                  </a:lnTo>
                  <a:lnTo>
                    <a:pt x="636" y="413"/>
                  </a:lnTo>
                  <a:lnTo>
                    <a:pt x="1083" y="390"/>
                  </a:lnTo>
                  <a:lnTo>
                    <a:pt x="1452" y="366"/>
                  </a:lnTo>
                  <a:lnTo>
                    <a:pt x="1897" y="366"/>
                  </a:lnTo>
                  <a:lnTo>
                    <a:pt x="2385" y="378"/>
                  </a:lnTo>
                  <a:lnTo>
                    <a:pt x="2992" y="390"/>
                  </a:lnTo>
                  <a:lnTo>
                    <a:pt x="3573" y="425"/>
                  </a:lnTo>
                  <a:lnTo>
                    <a:pt x="3809" y="460"/>
                  </a:lnTo>
                  <a:lnTo>
                    <a:pt x="3875" y="468"/>
                  </a:lnTo>
                  <a:lnTo>
                    <a:pt x="3950" y="470"/>
                  </a:lnTo>
                  <a:lnTo>
                    <a:pt x="4002" y="460"/>
                  </a:lnTo>
                  <a:lnTo>
                    <a:pt x="4046" y="425"/>
                  </a:lnTo>
                  <a:lnTo>
                    <a:pt x="4070" y="381"/>
                  </a:lnTo>
                  <a:lnTo>
                    <a:pt x="4082" y="345"/>
                  </a:lnTo>
                  <a:lnTo>
                    <a:pt x="4088" y="303"/>
                  </a:lnTo>
                  <a:lnTo>
                    <a:pt x="4078" y="228"/>
                  </a:lnTo>
                  <a:lnTo>
                    <a:pt x="4057" y="181"/>
                  </a:lnTo>
                  <a:lnTo>
                    <a:pt x="4029" y="131"/>
                  </a:lnTo>
                  <a:lnTo>
                    <a:pt x="4002" y="100"/>
                  </a:lnTo>
                  <a:lnTo>
                    <a:pt x="3969" y="75"/>
                  </a:lnTo>
                  <a:lnTo>
                    <a:pt x="3923" y="48"/>
                  </a:lnTo>
                  <a:lnTo>
                    <a:pt x="3868" y="35"/>
                  </a:lnTo>
                </a:path>
              </a:pathLst>
            </a:custGeom>
            <a:solidFill>
              <a:srgbClr val="F6BF69"/>
            </a:solidFill>
            <a:ln w="508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a:solidFill>
                  <a:srgbClr val="000000"/>
                </a:solidFill>
                <a:latin typeface="Arial" pitchFamily="34" charset="0"/>
              </a:endParaRPr>
            </a:p>
          </p:txBody>
        </p:sp>
      </p:grpSp>
      <p:sp>
        <p:nvSpPr>
          <p:cNvPr id="183304" name="Rectangle 8"/>
          <p:cNvSpPr>
            <a:spLocks noGrp="1" noChangeArrowheads="1"/>
          </p:cNvSpPr>
          <p:nvPr>
            <p:ph type="title"/>
          </p:nvPr>
        </p:nvSpPr>
        <p:spPr>
          <a:xfrm rot="21300000">
            <a:off x="1717235" y="1346391"/>
            <a:ext cx="4717206" cy="1143000"/>
          </a:xfrm>
          <a:noFill/>
          <a:ln/>
        </p:spPr>
        <p:txBody>
          <a:bodyPr lIns="92042" tIns="46022" rIns="92042" bIns="46022"/>
          <a:lstStyle/>
          <a:p>
            <a:pPr>
              <a:lnSpc>
                <a:spcPct val="80000"/>
              </a:lnSpc>
            </a:pPr>
            <a:r>
              <a:rPr lang="en-US" sz="3200" dirty="0">
                <a:solidFill>
                  <a:schemeClr val="tx1"/>
                </a:solidFill>
                <a:latin typeface="Monotype Corsiva" pitchFamily="66" charset="0"/>
              </a:rPr>
              <a:t>Ten Commandments of</a:t>
            </a:r>
            <a:br>
              <a:rPr lang="en-US" sz="3200" dirty="0">
                <a:solidFill>
                  <a:schemeClr val="tx1"/>
                </a:solidFill>
                <a:latin typeface="Monotype Corsiva" pitchFamily="66" charset="0"/>
              </a:rPr>
            </a:br>
            <a:r>
              <a:rPr lang="en-US" sz="3200" dirty="0">
                <a:solidFill>
                  <a:schemeClr val="tx1"/>
                </a:solidFill>
                <a:latin typeface="Monotype Corsiva" pitchFamily="66" charset="0"/>
              </a:rPr>
              <a:t> Congressional Interaction</a:t>
            </a:r>
          </a:p>
        </p:txBody>
      </p:sp>
      <p:sp>
        <p:nvSpPr>
          <p:cNvPr id="183305" name="Rectangle 9"/>
          <p:cNvSpPr>
            <a:spLocks noGrp="1" noChangeArrowheads="1"/>
          </p:cNvSpPr>
          <p:nvPr>
            <p:ph idx="1"/>
          </p:nvPr>
        </p:nvSpPr>
        <p:spPr>
          <a:xfrm rot="21240000">
            <a:off x="2499958" y="2120906"/>
            <a:ext cx="6261727" cy="4421941"/>
          </a:xfrm>
          <a:noFill/>
          <a:ln/>
        </p:spPr>
        <p:txBody>
          <a:bodyPr lIns="92042" tIns="46022" rIns="92042" bIns="46022">
            <a:normAutofit/>
          </a:bodyPr>
          <a:lstStyle/>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1. Thou shalt be consistent</a:t>
            </a:r>
          </a:p>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2. Thou shalt support the President’s Budget</a:t>
            </a:r>
          </a:p>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3. Thou shalt not beg for additional money</a:t>
            </a:r>
          </a:p>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4. Thou shalt be timely</a:t>
            </a:r>
          </a:p>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5. Thou shalt be clear, accurate, and truthful</a:t>
            </a:r>
          </a:p>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6. Thou shalt not use jargon or geeky technical terms</a:t>
            </a:r>
          </a:p>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7. Thou shalt follow the format</a:t>
            </a:r>
          </a:p>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8. Thou shalt contact Congress through legislative liaisons</a:t>
            </a:r>
          </a:p>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9. Thou shalt coordinate</a:t>
            </a:r>
          </a:p>
          <a:p>
            <a:pPr marL="0" indent="0">
              <a:buClr>
                <a:schemeClr val="bg1"/>
              </a:buClr>
              <a:buNone/>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r>
              <a:rPr lang="en-US" sz="2200" i="1" dirty="0">
                <a:latin typeface="Monotype Corsiva" pitchFamily="66" charset="0"/>
              </a:rPr>
              <a:t>10. Thou shalt keep the leadership informed</a:t>
            </a:r>
          </a:p>
          <a:p>
            <a:pPr marL="285650" indent="-285650">
              <a:buClr>
                <a:schemeClr val="bg1"/>
              </a:buClr>
              <a:tabLst>
                <a:tab pos="450691" algn="l"/>
                <a:tab pos="685559" algn="l"/>
                <a:tab pos="918840" algn="l"/>
                <a:tab pos="1136251" algn="l"/>
                <a:tab pos="1369532" algn="l"/>
                <a:tab pos="1604400" algn="l"/>
                <a:tab pos="1820225" algn="l"/>
                <a:tab pos="2055092" algn="l"/>
                <a:tab pos="2288373" algn="l"/>
                <a:tab pos="2505784" algn="l"/>
                <a:tab pos="2739064" algn="l"/>
                <a:tab pos="2973932" algn="l"/>
              </a:tabLst>
            </a:pPr>
            <a:endParaRPr lang="en-US" sz="2200" i="1" dirty="0">
              <a:latin typeface="Monotype Corsiva" pitchFamily="66" charset="0"/>
            </a:endParaRPr>
          </a:p>
        </p:txBody>
      </p:sp>
    </p:spTree>
    <p:extLst>
      <p:ext uri="{BB962C8B-B14F-4D97-AF65-F5344CB8AC3E}">
        <p14:creationId xmlns:p14="http://schemas.microsoft.com/office/powerpoint/2010/main" val="1566108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229600" cy="1143000"/>
          </a:xfrm>
        </p:spPr>
        <p:txBody>
          <a:bodyPr/>
          <a:lstStyle/>
          <a:p>
            <a:r>
              <a:rPr lang="en-US" sz="3600" b="1" i="1" dirty="0"/>
              <a:t>Perspective</a:t>
            </a:r>
          </a:p>
        </p:txBody>
      </p:sp>
      <p:sp>
        <p:nvSpPr>
          <p:cNvPr id="3" name="Content Placeholder 2"/>
          <p:cNvSpPr>
            <a:spLocks noGrp="1"/>
          </p:cNvSpPr>
          <p:nvPr>
            <p:ph idx="1"/>
          </p:nvPr>
        </p:nvSpPr>
        <p:spPr>
          <a:xfrm>
            <a:off x="5029200" y="2286000"/>
            <a:ext cx="3095625" cy="2095500"/>
          </a:xfrm>
        </p:spPr>
        <p:txBody>
          <a:bodyPr>
            <a:noAutofit/>
          </a:bodyPr>
          <a:lstStyle/>
          <a:p>
            <a:pPr marL="0" indent="0" algn="ctr">
              <a:buNone/>
            </a:pPr>
            <a:r>
              <a:rPr lang="en-US" sz="3600" b="1" i="1" dirty="0">
                <a:latin typeface="Palatino Linotype" pitchFamily="18" charset="0"/>
              </a:rPr>
              <a:t>“You cannot escape the responsibility of tomorrow by evading it today”</a:t>
            </a:r>
          </a:p>
        </p:txBody>
      </p:sp>
      <p:sp>
        <p:nvSpPr>
          <p:cNvPr id="4" name="Slide Number Placeholder 3"/>
          <p:cNvSpPr>
            <a:spLocks noGrp="1"/>
          </p:cNvSpPr>
          <p:nvPr>
            <p:ph type="sldNum" sz="quarter" idx="4294967295"/>
          </p:nvPr>
        </p:nvSpPr>
        <p:spPr>
          <a:xfrm>
            <a:off x="7851140" y="6433185"/>
            <a:ext cx="1143000" cy="304800"/>
          </a:xfrm>
          <a:prstGeom prst="rect">
            <a:avLst/>
          </a:prstGeom>
        </p:spPr>
        <p:txBody>
          <a:bodyPr lIns="82058" tIns="41029" rIns="82058" bIns="41029"/>
          <a:lstStyle/>
          <a:p>
            <a:fld id="{8171703F-A320-4F30-92E2-C82CB1118232}" type="slidenum">
              <a:rPr lang="en-US" sz="1200">
                <a:solidFill>
                  <a:srgbClr val="000000"/>
                </a:solidFill>
              </a:rPr>
              <a:pPr/>
              <a:t>151</a:t>
            </a:fld>
            <a:endParaRPr lang="en-US" sz="1200" dirty="0">
              <a:solidFill>
                <a:srgbClr val="000000"/>
              </a:solidFill>
            </a:endParaRPr>
          </a:p>
        </p:txBody>
      </p:sp>
      <p:sp>
        <p:nvSpPr>
          <p:cNvPr id="5" name="TextBox 4"/>
          <p:cNvSpPr txBox="1"/>
          <p:nvPr/>
        </p:nvSpPr>
        <p:spPr>
          <a:xfrm>
            <a:off x="6749308" y="6276202"/>
            <a:ext cx="2013626" cy="276967"/>
          </a:xfrm>
          <a:prstGeom prst="rect">
            <a:avLst/>
          </a:prstGeom>
          <a:noFill/>
        </p:spPr>
        <p:txBody>
          <a:bodyPr wrap="none" lIns="91407" tIns="45704" rIns="91407" bIns="45704" rtlCol="0">
            <a:spAutoFit/>
          </a:bodyPr>
          <a:lstStyle/>
          <a:p>
            <a:r>
              <a:rPr lang="en-US" sz="600" dirty="0">
                <a:solidFill>
                  <a:prstClr val="black"/>
                </a:solidFill>
                <a:latin typeface="Times New Roman" charset="0"/>
              </a:rPr>
              <a:t>http://www.quotationspage.com/quotes/Abraham_Lincoln</a:t>
            </a:r>
            <a:r>
              <a:rPr lang="en-US" sz="1200" dirty="0">
                <a:solidFill>
                  <a:prstClr val="black"/>
                </a:solidFill>
                <a:latin typeface="Times New Roman" charset="0"/>
              </a:rPr>
              <a:t>/</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839" y="1666250"/>
            <a:ext cx="3574939" cy="477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0606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MODULE SEVEN</a:t>
            </a:r>
          </a:p>
        </p:txBody>
      </p:sp>
      <p:sp>
        <p:nvSpPr>
          <p:cNvPr id="3" name="Content Placeholder 2"/>
          <p:cNvSpPr>
            <a:spLocks noGrp="1"/>
          </p:cNvSpPr>
          <p:nvPr>
            <p:ph idx="1"/>
          </p:nvPr>
        </p:nvSpPr>
        <p:spPr/>
        <p:txBody>
          <a:bodyPr>
            <a:normAutofit/>
          </a:bodyPr>
          <a:lstStyle/>
          <a:p>
            <a:pPr marL="0" indent="0" algn="ctr">
              <a:buNone/>
            </a:pPr>
            <a:r>
              <a:rPr lang="en-US" sz="4000" b="1" dirty="0">
                <a:effectLst>
                  <a:outerShdw blurRad="38100" dist="38100" dir="2700000" algn="tl">
                    <a:srgbClr val="000000">
                      <a:alpha val="43137"/>
                    </a:srgbClr>
                  </a:outerShdw>
                  <a:reflection endPos="0" dir="5400000" sy="-100000" algn="bl" rotWithShape="0"/>
                </a:effectLst>
              </a:rPr>
              <a:t>Planning, Programming, Budgeting and Execution</a:t>
            </a:r>
          </a:p>
          <a:p>
            <a:pPr marL="0" indent="0" algn="ctr">
              <a:buNone/>
            </a:pPr>
            <a:r>
              <a:rPr lang="en-US" sz="4000" b="1" dirty="0">
                <a:effectLst>
                  <a:outerShdw blurRad="38100" dist="38100" dir="2700000" algn="tl">
                    <a:srgbClr val="000000">
                      <a:alpha val="43137"/>
                    </a:srgbClr>
                  </a:outerShdw>
                  <a:reflection endPos="0" dir="5400000" sy="-100000" algn="bl" rotWithShape="0"/>
                </a:effectLst>
              </a:rPr>
              <a:t>(PPBE)</a:t>
            </a:r>
          </a:p>
        </p:txBody>
      </p:sp>
      <p:sp>
        <p:nvSpPr>
          <p:cNvPr id="5" name="Slide Number Placeholder 4"/>
          <p:cNvSpPr>
            <a:spLocks noGrp="1"/>
          </p:cNvSpPr>
          <p:nvPr>
            <p:ph type="sldNum" sz="quarter" idx="12"/>
          </p:nvPr>
        </p:nvSpPr>
        <p:spPr/>
        <p:txBody>
          <a:bodyPr/>
          <a:lstStyle/>
          <a:p>
            <a:fld id="{6DD145BB-F4BF-47FE-A7A5-E1B2194B8E74}" type="slidenum">
              <a:rPr lang="en-US" smtClean="0"/>
              <a:t>152</a:t>
            </a:fld>
            <a:endParaRPr lang="en-US"/>
          </a:p>
        </p:txBody>
      </p:sp>
    </p:spTree>
    <p:extLst>
      <p:ext uri="{BB962C8B-B14F-4D97-AF65-F5344CB8AC3E}">
        <p14:creationId xmlns:p14="http://schemas.microsoft.com/office/powerpoint/2010/main" val="17497537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5"/>
          <p:cNvSpPr txBox="1">
            <a:spLocks noChangeArrowheads="1"/>
          </p:cNvSpPr>
          <p:nvPr/>
        </p:nvSpPr>
        <p:spPr bwMode="auto">
          <a:xfrm>
            <a:off x="1219200" y="304800"/>
            <a:ext cx="7779053" cy="707886"/>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4000" b="1" i="1" dirty="0">
                <a:solidFill>
                  <a:prstClr val="white"/>
                </a:solidFill>
                <a:effectLst>
                  <a:outerShdw blurRad="38100" dist="38100" dir="2700000" algn="tl">
                    <a:srgbClr val="C0C0C0"/>
                  </a:outerShdw>
                </a:effectLst>
                <a:latin typeface="Cambria"/>
              </a:rPr>
              <a:t>Space and Missile Systems Center</a:t>
            </a:r>
          </a:p>
        </p:txBody>
      </p:sp>
      <p:sp>
        <p:nvSpPr>
          <p:cNvPr id="9229" name="Text Box 13"/>
          <p:cNvSpPr txBox="1">
            <a:spLocks noChangeArrowheads="1"/>
          </p:cNvSpPr>
          <p:nvPr/>
        </p:nvSpPr>
        <p:spPr bwMode="auto">
          <a:xfrm>
            <a:off x="381000" y="1371600"/>
            <a:ext cx="8030852" cy="400110"/>
          </a:xfrm>
          <a:prstGeom prst="rect">
            <a:avLst/>
          </a:prstGeom>
          <a:noFill/>
          <a:ln w="9525">
            <a:noFill/>
            <a:miter lim="800000"/>
            <a:headEnd/>
            <a:tailEnd/>
          </a:ln>
          <a:effectLst/>
        </p:spPr>
        <p:txBody>
          <a:bodyPr wrap="none">
            <a:spAutoFit/>
          </a:bodyPr>
          <a:lstStyle/>
          <a:p>
            <a:pPr lvl="1" algn="ctr" eaLnBrk="0" fontAlgn="base" hangingPunct="0">
              <a:spcBef>
                <a:spcPct val="0"/>
              </a:spcBef>
              <a:spcAft>
                <a:spcPct val="0"/>
              </a:spcAft>
            </a:pPr>
            <a:r>
              <a:rPr lang="en-US" sz="2000" b="1" i="1" dirty="0">
                <a:effectLst>
                  <a:outerShdw blurRad="38100" dist="38100" dir="2700000" algn="tl">
                    <a:srgbClr val="000000">
                      <a:alpha val="43137"/>
                    </a:srgbClr>
                  </a:outerShdw>
                </a:effectLst>
                <a:latin typeface="Cambria"/>
              </a:rPr>
              <a:t> Deliver resilient and affordable space capabilities for the nation</a:t>
            </a:r>
          </a:p>
        </p:txBody>
      </p:sp>
      <p:sp>
        <p:nvSpPr>
          <p:cNvPr id="8" name="Text Box 13"/>
          <p:cNvSpPr txBox="1">
            <a:spLocks noChangeArrowheads="1"/>
          </p:cNvSpPr>
          <p:nvPr/>
        </p:nvSpPr>
        <p:spPr bwMode="auto">
          <a:xfrm>
            <a:off x="685800" y="6007762"/>
            <a:ext cx="7772400" cy="707886"/>
          </a:xfrm>
          <a:prstGeom prst="rect">
            <a:avLst/>
          </a:prstGeom>
          <a:noFill/>
          <a:ln w="9525">
            <a:noFill/>
            <a:miter lim="800000"/>
            <a:headEnd/>
            <a:tailEnd/>
          </a:ln>
          <a:effectLst/>
        </p:spPr>
        <p:txBody>
          <a:bodyPr wrap="square">
            <a:spAutoFit/>
          </a:bodyPr>
          <a:lstStyle/>
          <a:p>
            <a:pPr algn="ctr" eaLnBrk="0" fontAlgn="base" hangingPunct="0">
              <a:spcBef>
                <a:spcPct val="50000"/>
              </a:spcBef>
              <a:spcAft>
                <a:spcPct val="0"/>
              </a:spcAft>
            </a:pPr>
            <a:r>
              <a:rPr lang="en-US" sz="2000" b="1" i="1" dirty="0">
                <a:solidFill>
                  <a:prstClr val="black"/>
                </a:solidFill>
                <a:effectLst>
                  <a:outerShdw blurRad="38100" dist="38100" dir="2700000" algn="tl">
                    <a:srgbClr val="000000">
                      <a:alpha val="43137"/>
                    </a:srgbClr>
                  </a:outerShdw>
                </a:effectLst>
                <a:latin typeface="Cambria"/>
              </a:rPr>
              <a:t>Providing the Technological Edge to our Nation’s Warfighters and Allies from the High Frontier</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588" b="100000" l="599" r="99102"/>
                    </a14:imgEffect>
                  </a14:imgLayer>
                </a14:imgProps>
              </a:ext>
              <a:ext uri="{28A0092B-C50C-407E-A947-70E740481C1C}">
                <a14:useLocalDpi xmlns:a14="http://schemas.microsoft.com/office/drawing/2010/main" val="0"/>
              </a:ext>
            </a:extLst>
          </a:blip>
          <a:stretch>
            <a:fillRect/>
          </a:stretch>
        </p:blipFill>
        <p:spPr>
          <a:xfrm>
            <a:off x="682668" y="1981200"/>
            <a:ext cx="3181350" cy="3238500"/>
          </a:xfrm>
          <a:prstGeom prst="rect">
            <a:avLst/>
          </a:prstGeom>
        </p:spPr>
      </p:pic>
      <p:sp>
        <p:nvSpPr>
          <p:cNvPr id="7" name="Text Box 27"/>
          <p:cNvSpPr txBox="1">
            <a:spLocks noChangeArrowheads="1"/>
          </p:cNvSpPr>
          <p:nvPr/>
        </p:nvSpPr>
        <p:spPr bwMode="auto">
          <a:xfrm>
            <a:off x="4085977" y="2286000"/>
            <a:ext cx="4753223" cy="1754326"/>
          </a:xfrm>
          <a:prstGeom prst="rect">
            <a:avLst/>
          </a:prstGeom>
          <a:noFill/>
          <a:ln w="9525">
            <a:noFill/>
            <a:miter lim="800000"/>
            <a:headEnd/>
            <a:tailEnd/>
          </a:ln>
          <a:effectLst/>
        </p:spPr>
        <p:txBody>
          <a:bodyPr wrap="square">
            <a:spAutoFit/>
          </a:bodyPr>
          <a:lstStyle/>
          <a:p>
            <a:pPr algn="ctr"/>
            <a:r>
              <a:rPr lang="en-US" sz="5400" b="1" i="1" dirty="0">
                <a:effectLst>
                  <a:outerShdw blurRad="38100" dist="38100" dir="2700000" algn="tl">
                    <a:srgbClr val="000000">
                      <a:alpha val="43137"/>
                    </a:srgbClr>
                  </a:outerShdw>
                </a:effectLst>
                <a:latin typeface="+mj-lt"/>
              </a:rPr>
              <a:t>Introduction to PPBE</a:t>
            </a:r>
            <a:endParaRPr lang="en-US" sz="5400" b="1" i="1" dirty="0">
              <a:solidFill>
                <a:prstClr val="black"/>
              </a:solidFill>
              <a:effectLst>
                <a:outerShdw blurRad="38100" dist="38100" dir="2700000" algn="tl">
                  <a:srgbClr val="000000">
                    <a:alpha val="43137"/>
                  </a:srgbClr>
                </a:outerShdw>
              </a:effectLst>
              <a:latin typeface="+mj-lt"/>
            </a:endParaRPr>
          </a:p>
        </p:txBody>
      </p:sp>
      <p:sp>
        <p:nvSpPr>
          <p:cNvPr id="9" name="Subtitle 11"/>
          <p:cNvSpPr>
            <a:spLocks noGrp="1"/>
          </p:cNvSpPr>
          <p:nvPr>
            <p:ph type="subTitle" idx="1"/>
          </p:nvPr>
        </p:nvSpPr>
        <p:spPr>
          <a:xfrm>
            <a:off x="2667000" y="5128745"/>
            <a:ext cx="6019800" cy="433855"/>
          </a:xfrm>
        </p:spPr>
        <p:txBody>
          <a:bodyPr>
            <a:noAutofit/>
          </a:bodyPr>
          <a:lstStyle/>
          <a:p>
            <a:r>
              <a:rPr lang="en-US" sz="4000" b="1" i="1" dirty="0">
                <a:solidFill>
                  <a:schemeClr val="tx1"/>
                </a:solidFill>
                <a:effectLst>
                  <a:outerShdw blurRad="38100" dist="38100" dir="2700000" algn="tl">
                    <a:srgbClr val="000000">
                      <a:alpha val="43137"/>
                    </a:srgbClr>
                  </a:outerShdw>
                  <a:reflection endPos="0" dir="5400000" sy="-100000" algn="bl" rotWithShape="0"/>
                </a:effectLst>
                <a:latin typeface="+mj-lt"/>
              </a:rPr>
              <a:t>A PPBE Process Overview</a:t>
            </a:r>
            <a:endParaRPr lang="en-US" sz="4000" i="1" dirty="0">
              <a:solidFill>
                <a:schemeClr val="tx1"/>
              </a:solidFill>
              <a:effectLst>
                <a:outerShdw blurRad="38100" dist="38100" dir="2700000" algn="tl">
                  <a:srgbClr val="000000">
                    <a:alpha val="43137"/>
                  </a:srgbClr>
                </a:outerShdw>
                <a:reflection endPos="0" dir="5400000" sy="-100000" algn="bl" rotWithShape="0"/>
              </a:effectLst>
              <a:latin typeface="+mj-lt"/>
            </a:endParaRPr>
          </a:p>
        </p:txBody>
      </p:sp>
      <p:sp>
        <p:nvSpPr>
          <p:cNvPr id="2" name="TextBox 1"/>
          <p:cNvSpPr txBox="1"/>
          <p:nvPr/>
        </p:nvSpPr>
        <p:spPr>
          <a:xfrm>
            <a:off x="599198" y="6581001"/>
            <a:ext cx="3619581"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reflection endPos="0" dir="5400000" sy="-100000" algn="bl" rotWithShape="0"/>
                </a:effectLst>
              </a:rPr>
              <a:t>PPBE: Planning, Programming, Budgeting and Execution</a:t>
            </a:r>
          </a:p>
        </p:txBody>
      </p:sp>
    </p:spTree>
    <p:extLst>
      <p:ext uri="{BB962C8B-B14F-4D97-AF65-F5344CB8AC3E}">
        <p14:creationId xmlns:p14="http://schemas.microsoft.com/office/powerpoint/2010/main" val="471335420"/>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09550"/>
            <a:ext cx="8229600" cy="914400"/>
          </a:xfrm>
        </p:spPr>
        <p:txBody>
          <a:bodyPr>
            <a:normAutofit fontScale="90000"/>
          </a:bodyPr>
          <a:lstStyle/>
          <a:p>
            <a:r>
              <a:rPr lang="en-US" sz="4000" dirty="0"/>
              <a:t>PPBE</a:t>
            </a:r>
            <a:br>
              <a:rPr lang="en-US" sz="4000" dirty="0"/>
            </a:br>
            <a:r>
              <a:rPr lang="en-US" sz="2900" dirty="0"/>
              <a:t>Planning, Programming, Budgeting and Execution</a:t>
            </a:r>
          </a:p>
        </p:txBody>
      </p:sp>
      <p:sp>
        <p:nvSpPr>
          <p:cNvPr id="2" name="Content Placeholder 1"/>
          <p:cNvSpPr>
            <a:spLocks noGrp="1"/>
          </p:cNvSpPr>
          <p:nvPr>
            <p:ph sz="quarter" idx="4294967295"/>
          </p:nvPr>
        </p:nvSpPr>
        <p:spPr>
          <a:xfrm>
            <a:off x="649007" y="1600201"/>
            <a:ext cx="7911663" cy="3657599"/>
          </a:xfrm>
          <a:prstGeom prst="rect">
            <a:avLst/>
          </a:prstGeom>
        </p:spPr>
        <p:txBody>
          <a:bodyPr>
            <a:noAutofit/>
          </a:bodyPr>
          <a:lstStyle/>
          <a:p>
            <a:pPr>
              <a:spcAft>
                <a:spcPts val="1200"/>
              </a:spcAft>
              <a:buSzPct val="100000"/>
              <a:buFont typeface="Wingdings" pitchFamily="2" charset="2"/>
              <a:buChar char="«"/>
            </a:pPr>
            <a:r>
              <a:rPr lang="en-US" sz="2400" dirty="0"/>
              <a:t>Department of Defense resource allocation system</a:t>
            </a:r>
          </a:p>
          <a:p>
            <a:pPr>
              <a:spcAft>
                <a:spcPts val="1200"/>
              </a:spcAft>
              <a:buSzPct val="100000"/>
              <a:buFont typeface="Wingdings" pitchFamily="2" charset="2"/>
              <a:buChar char="«"/>
            </a:pPr>
            <a:r>
              <a:rPr lang="en-US" sz="2400" dirty="0"/>
              <a:t>Framework to decide future capabilities and provides an opportunity to reexamine prior decision in light of evolving threats, economic conditions, and security concerns</a:t>
            </a:r>
          </a:p>
          <a:p>
            <a:pPr>
              <a:spcAft>
                <a:spcPts val="1200"/>
              </a:spcAft>
              <a:buSzPct val="100000"/>
              <a:buFont typeface="Wingdings" pitchFamily="2" charset="2"/>
              <a:buChar char="«"/>
            </a:pPr>
            <a:r>
              <a:rPr lang="en-US" sz="2400" dirty="0"/>
              <a:t>Iterative process consisting of four interrelated and overlapping phases</a:t>
            </a:r>
          </a:p>
          <a:p>
            <a:pPr>
              <a:spcAft>
                <a:spcPts val="1200"/>
              </a:spcAft>
              <a:buSzPct val="100000"/>
              <a:buFont typeface="Wingdings" pitchFamily="2" charset="2"/>
              <a:buChar char="«"/>
            </a:pPr>
            <a:r>
              <a:rPr lang="en-US" sz="2400" dirty="0"/>
              <a:t>Each of these phases contributes to producing a plan, a program and finally a budget that provides the best mix of forces, equipment and support within fiscal constraints</a:t>
            </a:r>
          </a:p>
        </p:txBody>
      </p:sp>
    </p:spTree>
    <p:extLst>
      <p:ext uri="{BB962C8B-B14F-4D97-AF65-F5344CB8AC3E}">
        <p14:creationId xmlns:p14="http://schemas.microsoft.com/office/powerpoint/2010/main" val="21433651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6" y="1626108"/>
            <a:ext cx="7543800" cy="1143000"/>
          </a:xfrm>
        </p:spPr>
        <p:txBody>
          <a:bodyPr>
            <a:normAutofit/>
          </a:bodyPr>
          <a:lstStyle/>
          <a:p>
            <a:pPr algn="ctr"/>
            <a:r>
              <a:rPr lang="en-US" dirty="0"/>
              <a:t>Phases</a:t>
            </a:r>
          </a:p>
        </p:txBody>
      </p:sp>
      <p:sp>
        <p:nvSpPr>
          <p:cNvPr id="3" name="Content Placeholder 2"/>
          <p:cNvSpPr>
            <a:spLocks noGrp="1"/>
          </p:cNvSpPr>
          <p:nvPr>
            <p:ph sz="quarter" idx="4294967295"/>
          </p:nvPr>
        </p:nvSpPr>
        <p:spPr>
          <a:xfrm>
            <a:off x="457200" y="2438400"/>
            <a:ext cx="8229600" cy="1066800"/>
          </a:xfrm>
          <a:prstGeom prst="rect">
            <a:avLst/>
          </a:prstGeom>
        </p:spPr>
        <p:txBody>
          <a:bodyPr>
            <a:normAutofit fontScale="92500"/>
          </a:bodyPr>
          <a:lstStyle/>
          <a:p>
            <a:pPr marL="0" indent="0" algn="ctr">
              <a:buNone/>
            </a:pPr>
            <a:r>
              <a:rPr lang="en-US" dirty="0"/>
              <a:t>Here are the eight phases in the development and execution of the DOD budget…</a:t>
            </a:r>
          </a:p>
        </p:txBody>
      </p:sp>
      <p:grpSp>
        <p:nvGrpSpPr>
          <p:cNvPr id="30" name="Group 29"/>
          <p:cNvGrpSpPr/>
          <p:nvPr/>
        </p:nvGrpSpPr>
        <p:grpSpPr>
          <a:xfrm>
            <a:off x="79664" y="3886200"/>
            <a:ext cx="8984672" cy="1958435"/>
            <a:chOff x="76200" y="2283365"/>
            <a:chExt cx="8984672" cy="1958435"/>
          </a:xfrm>
        </p:grpSpPr>
        <p:grpSp>
          <p:nvGrpSpPr>
            <p:cNvPr id="6" name="Group 5"/>
            <p:cNvGrpSpPr/>
            <p:nvPr/>
          </p:nvGrpSpPr>
          <p:grpSpPr>
            <a:xfrm>
              <a:off x="76200" y="2832100"/>
              <a:ext cx="8984672" cy="1409700"/>
              <a:chOff x="55418" y="1447800"/>
              <a:chExt cx="8984672" cy="1409700"/>
            </a:xfrm>
          </p:grpSpPr>
          <p:cxnSp>
            <p:nvCxnSpPr>
              <p:cNvPr id="7" name="Straight Arrow Connector 6"/>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Vision &amp;</a:t>
                </a:r>
              </a:p>
              <a:p>
                <a:pPr algn="ctr"/>
                <a:r>
                  <a:rPr lang="en-US" sz="1400" b="1" i="1" dirty="0">
                    <a:solidFill>
                      <a:schemeClr val="bg1"/>
                    </a:solidFill>
                    <a:cs typeface="Arial" pitchFamily="34" charset="0"/>
                  </a:rPr>
                  <a:t>Strategy</a:t>
                </a:r>
              </a:p>
            </p:txBody>
          </p:sp>
          <p:sp>
            <p:nvSpPr>
              <p:cNvPr id="16" name="TextBox 15"/>
              <p:cNvSpPr txBox="1"/>
              <p:nvPr/>
            </p:nvSpPr>
            <p:spPr>
              <a:xfrm>
                <a:off x="1177634" y="1554515"/>
                <a:ext cx="1066800" cy="307777"/>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Planning</a:t>
                </a:r>
              </a:p>
            </p:txBody>
          </p:sp>
          <p:sp>
            <p:nvSpPr>
              <p:cNvPr id="17" name="TextBox 16"/>
              <p:cNvSpPr txBox="1"/>
              <p:nvPr/>
            </p:nvSpPr>
            <p:spPr>
              <a:xfrm>
                <a:off x="2313707" y="1569904"/>
                <a:ext cx="1066800" cy="276999"/>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cs typeface="Arial" pitchFamily="34" charset="0"/>
                  </a:rPr>
                  <a:t>Prioritization</a:t>
                </a:r>
              </a:p>
            </p:txBody>
          </p:sp>
          <p:sp>
            <p:nvSpPr>
              <p:cNvPr id="18" name="TextBox 17"/>
              <p:cNvSpPr txBox="1"/>
              <p:nvPr/>
            </p:nvSpPr>
            <p:spPr>
              <a:xfrm>
                <a:off x="3449780" y="1569904"/>
                <a:ext cx="1066800" cy="276999"/>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cs typeface="Arial" pitchFamily="34" charset="0"/>
                  </a:rPr>
                  <a:t>Programming</a:t>
                </a:r>
              </a:p>
            </p:txBody>
          </p:sp>
          <p:sp>
            <p:nvSpPr>
              <p:cNvPr id="19" name="TextBox 18"/>
              <p:cNvSpPr txBox="1"/>
              <p:nvPr/>
            </p:nvSpPr>
            <p:spPr>
              <a:xfrm>
                <a:off x="4571996" y="1554515"/>
                <a:ext cx="1066800" cy="307777"/>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latin typeface="Arial" pitchFamily="34" charset="0"/>
                    <a:cs typeface="Arial" pitchFamily="34" charset="0"/>
                  </a:rPr>
                  <a:t>Budgeting</a:t>
                </a:r>
              </a:p>
            </p:txBody>
          </p:sp>
          <p:sp>
            <p:nvSpPr>
              <p:cNvPr id="20" name="TextBox 19"/>
              <p:cNvSpPr txBox="1"/>
              <p:nvPr/>
            </p:nvSpPr>
            <p:spPr>
              <a:xfrm>
                <a:off x="5704220" y="1554515"/>
                <a:ext cx="1066800" cy="307777"/>
              </a:xfrm>
              <a:prstGeom prst="rect">
                <a:avLst/>
              </a:prstGeom>
              <a:gradFill flip="none" rotWithShape="1">
                <a:gsLst>
                  <a:gs pos="45000">
                    <a:srgbClr val="FF6600"/>
                  </a:gs>
                  <a:gs pos="88000">
                    <a:srgbClr val="00B050"/>
                  </a:gs>
                </a:gsLst>
                <a:lin ang="0" scaled="1"/>
                <a:tileRect/>
              </a:gra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Enactment</a:t>
                </a:r>
              </a:p>
            </p:txBody>
          </p:sp>
          <p:sp>
            <p:nvSpPr>
              <p:cNvPr id="21" name="TextBox 20"/>
              <p:cNvSpPr txBox="1"/>
              <p:nvPr/>
            </p:nvSpPr>
            <p:spPr>
              <a:xfrm>
                <a:off x="6844140" y="1554515"/>
                <a:ext cx="1066800" cy="307777"/>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Execution</a:t>
                </a:r>
              </a:p>
            </p:txBody>
          </p:sp>
          <p:sp>
            <p:nvSpPr>
              <p:cNvPr id="22" name="TextBox 21"/>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Vision Enabled</a:t>
                </a:r>
              </a:p>
            </p:txBody>
          </p:sp>
          <p:sp>
            <p:nvSpPr>
              <p:cNvPr id="23" name="TextBox 22"/>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latin typeface="Arial" pitchFamily="34" charset="0"/>
                    <a:cs typeface="Arial" pitchFamily="34" charset="0"/>
                  </a:rPr>
                  <a:t>Capabilities, Resource Analysis &amp; Metrics</a:t>
                </a:r>
              </a:p>
            </p:txBody>
          </p:sp>
          <p:cxnSp>
            <p:nvCxnSpPr>
              <p:cNvPr id="24" name="Straight Connector 23"/>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67400" y="2580501"/>
                <a:ext cx="857927" cy="276999"/>
              </a:xfrm>
              <a:prstGeom prst="rect">
                <a:avLst/>
              </a:prstGeom>
              <a:solidFill>
                <a:schemeClr val="bg1"/>
              </a:solidFill>
            </p:spPr>
            <p:txBody>
              <a:bodyPr wrap="none" rtlCol="0">
                <a:spAutoFit/>
              </a:bodyPr>
              <a:lstStyle/>
              <a:p>
                <a:r>
                  <a:rPr lang="en-US" sz="1200" i="1" dirty="0">
                    <a:latin typeface="Arial" pitchFamily="34" charset="0"/>
                    <a:cs typeface="Arial" pitchFamily="34" charset="0"/>
                  </a:rPr>
                  <a:t>Feedback</a:t>
                </a:r>
              </a:p>
            </p:txBody>
          </p:sp>
        </p:grpSp>
        <p:sp>
          <p:nvSpPr>
            <p:cNvPr id="5" name="TextBox 4"/>
            <p:cNvSpPr txBox="1"/>
            <p:nvPr/>
          </p:nvSpPr>
          <p:spPr>
            <a:xfrm>
              <a:off x="195367" y="2408535"/>
              <a:ext cx="936475" cy="461665"/>
            </a:xfrm>
            <a:prstGeom prst="rect">
              <a:avLst/>
            </a:prstGeom>
            <a:noFill/>
          </p:spPr>
          <p:txBody>
            <a:bodyPr wrap="none" rtlCol="0">
              <a:spAutoFit/>
            </a:bodyPr>
            <a:lstStyle/>
            <a:p>
              <a:pPr algn="ctr"/>
              <a:r>
                <a:rPr lang="en-US" sz="1200" b="1" dirty="0">
                  <a:latin typeface="Arial" pitchFamily="34" charset="0"/>
                  <a:cs typeface="Arial" pitchFamily="34" charset="0"/>
                </a:rPr>
                <a:t>PROCESS</a:t>
              </a:r>
            </a:p>
            <a:p>
              <a:pPr algn="ctr"/>
              <a:r>
                <a:rPr lang="en-US" sz="1200" b="1" dirty="0">
                  <a:latin typeface="Arial" pitchFamily="34" charset="0"/>
                  <a:cs typeface="Arial" pitchFamily="34" charset="0"/>
                </a:rPr>
                <a:t>INPUT</a:t>
              </a:r>
            </a:p>
          </p:txBody>
        </p:sp>
        <p:sp>
          <p:nvSpPr>
            <p:cNvPr id="27" name="TextBox 26"/>
            <p:cNvSpPr txBox="1"/>
            <p:nvPr/>
          </p:nvSpPr>
          <p:spPr>
            <a:xfrm>
              <a:off x="2301970" y="2633126"/>
              <a:ext cx="1172117" cy="276999"/>
            </a:xfrm>
            <a:prstGeom prst="rect">
              <a:avLst/>
            </a:prstGeom>
            <a:noFill/>
          </p:spPr>
          <p:txBody>
            <a:bodyPr wrap="none" rtlCol="0">
              <a:spAutoFit/>
            </a:bodyPr>
            <a:lstStyle/>
            <a:p>
              <a:pPr algn="ctr"/>
              <a:r>
                <a:rPr lang="en-US" sz="1200" b="1" dirty="0">
                  <a:latin typeface="Arial" pitchFamily="34" charset="0"/>
                  <a:cs typeface="Arial" pitchFamily="34" charset="0"/>
                </a:rPr>
                <a:t>CONNECTOR</a:t>
              </a:r>
            </a:p>
          </p:txBody>
        </p:sp>
        <p:sp>
          <p:nvSpPr>
            <p:cNvPr id="28" name="TextBox 27"/>
            <p:cNvSpPr txBox="1"/>
            <p:nvPr/>
          </p:nvSpPr>
          <p:spPr>
            <a:xfrm>
              <a:off x="5692805" y="2627069"/>
              <a:ext cx="1172117" cy="276999"/>
            </a:xfrm>
            <a:prstGeom prst="rect">
              <a:avLst/>
            </a:prstGeom>
            <a:noFill/>
          </p:spPr>
          <p:txBody>
            <a:bodyPr wrap="none" rtlCol="0">
              <a:spAutoFit/>
            </a:bodyPr>
            <a:lstStyle/>
            <a:p>
              <a:pPr algn="ctr"/>
              <a:r>
                <a:rPr lang="en-US" sz="1200" b="1" dirty="0">
                  <a:latin typeface="Arial" pitchFamily="34" charset="0"/>
                  <a:cs typeface="Arial" pitchFamily="34" charset="0"/>
                </a:rPr>
                <a:t>CONNECTOR</a:t>
              </a:r>
            </a:p>
          </p:txBody>
        </p:sp>
        <p:sp>
          <p:nvSpPr>
            <p:cNvPr id="29" name="TextBox 28"/>
            <p:cNvSpPr txBox="1"/>
            <p:nvPr/>
          </p:nvSpPr>
          <p:spPr>
            <a:xfrm>
              <a:off x="8054614" y="2468031"/>
              <a:ext cx="936475" cy="461665"/>
            </a:xfrm>
            <a:prstGeom prst="rect">
              <a:avLst/>
            </a:prstGeom>
            <a:noFill/>
          </p:spPr>
          <p:txBody>
            <a:bodyPr wrap="none" rtlCol="0">
              <a:spAutoFit/>
            </a:bodyPr>
            <a:lstStyle/>
            <a:p>
              <a:pPr algn="ctr"/>
              <a:r>
                <a:rPr lang="en-US" sz="1200" b="1" dirty="0">
                  <a:latin typeface="Arial" pitchFamily="34" charset="0"/>
                  <a:cs typeface="Arial" pitchFamily="34" charset="0"/>
                </a:rPr>
                <a:t>PROCESS</a:t>
              </a:r>
            </a:p>
            <a:p>
              <a:pPr algn="ctr"/>
              <a:r>
                <a:rPr lang="en-US" sz="1200" b="1" dirty="0">
                  <a:latin typeface="Arial" pitchFamily="34" charset="0"/>
                  <a:cs typeface="Arial" pitchFamily="34" charset="0"/>
                </a:rPr>
                <a:t>OUTPUT</a:t>
              </a:r>
            </a:p>
          </p:txBody>
        </p:sp>
        <p:sp>
          <p:nvSpPr>
            <p:cNvPr id="26" name="Rectangle 25"/>
            <p:cNvSpPr/>
            <p:nvPr/>
          </p:nvSpPr>
          <p:spPr>
            <a:xfrm>
              <a:off x="1539599" y="2283365"/>
              <a:ext cx="492443" cy="646331"/>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600" b="1" cap="none" spc="0" dirty="0">
                  <a:ln w="11430"/>
                  <a:solidFill>
                    <a:srgbClr val="FF3300"/>
                  </a:solidFill>
                  <a:effectLst>
                    <a:outerShdw blurRad="80000" dist="40000" dir="5040000" algn="tl">
                      <a:srgbClr val="000000">
                        <a:alpha val="30000"/>
                      </a:srgbClr>
                    </a:outerShdw>
                  </a:effectLst>
                  <a:latin typeface="Arial" pitchFamily="34" charset="0"/>
                  <a:cs typeface="Arial" pitchFamily="34" charset="0"/>
                </a:rPr>
                <a:t>P</a:t>
              </a:r>
            </a:p>
          </p:txBody>
        </p:sp>
        <p:sp>
          <p:nvSpPr>
            <p:cNvPr id="31" name="Rectangle 30"/>
            <p:cNvSpPr/>
            <p:nvPr/>
          </p:nvSpPr>
          <p:spPr>
            <a:xfrm>
              <a:off x="3811745" y="2283365"/>
              <a:ext cx="492443" cy="646331"/>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600" b="1" cap="none" spc="0" dirty="0">
                  <a:ln w="11430"/>
                  <a:solidFill>
                    <a:srgbClr val="FF3300"/>
                  </a:solidFill>
                  <a:effectLst>
                    <a:outerShdw blurRad="80000" dist="40000" dir="5040000" algn="tl">
                      <a:srgbClr val="000000">
                        <a:alpha val="30000"/>
                      </a:srgbClr>
                    </a:outerShdw>
                  </a:effectLst>
                  <a:latin typeface="Arial" pitchFamily="34" charset="0"/>
                  <a:cs typeface="Arial" pitchFamily="34" charset="0"/>
                </a:rPr>
                <a:t>P</a:t>
              </a:r>
            </a:p>
          </p:txBody>
        </p:sp>
        <p:sp>
          <p:nvSpPr>
            <p:cNvPr id="32" name="Rectangle 31"/>
            <p:cNvSpPr/>
            <p:nvPr/>
          </p:nvSpPr>
          <p:spPr>
            <a:xfrm>
              <a:off x="4913997" y="2283365"/>
              <a:ext cx="518091" cy="646331"/>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600" b="1" cap="none" spc="0" dirty="0">
                  <a:ln w="11430"/>
                  <a:solidFill>
                    <a:srgbClr val="FF3300"/>
                  </a:solidFill>
                  <a:effectLst>
                    <a:outerShdw blurRad="80000" dist="40000" dir="5040000" algn="tl">
                      <a:srgbClr val="000000">
                        <a:alpha val="30000"/>
                      </a:srgbClr>
                    </a:outerShdw>
                  </a:effectLst>
                  <a:latin typeface="Arial" pitchFamily="34" charset="0"/>
                  <a:cs typeface="Arial" pitchFamily="34" charset="0"/>
                </a:rPr>
                <a:t>B</a:t>
              </a:r>
            </a:p>
          </p:txBody>
        </p:sp>
        <p:sp>
          <p:nvSpPr>
            <p:cNvPr id="33" name="Rectangle 32"/>
            <p:cNvSpPr/>
            <p:nvPr/>
          </p:nvSpPr>
          <p:spPr>
            <a:xfrm>
              <a:off x="7158816" y="2283365"/>
              <a:ext cx="492444" cy="646331"/>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600" b="1" cap="none" spc="0" dirty="0">
                  <a:ln w="11430"/>
                  <a:solidFill>
                    <a:srgbClr val="FF3300"/>
                  </a:solidFill>
                  <a:effectLst>
                    <a:outerShdw blurRad="80000" dist="40000" dir="5040000" algn="tl">
                      <a:srgbClr val="000000">
                        <a:alpha val="30000"/>
                      </a:srgbClr>
                    </a:outerShdw>
                  </a:effectLst>
                  <a:latin typeface="Arial" pitchFamily="34" charset="0"/>
                  <a:cs typeface="Arial" pitchFamily="34" charset="0"/>
                </a:rPr>
                <a:t>E</a:t>
              </a:r>
            </a:p>
          </p:txBody>
        </p:sp>
      </p:grpSp>
      <p:sp>
        <p:nvSpPr>
          <p:cNvPr id="35" name="Title 2"/>
          <p:cNvSpPr txBox="1">
            <a:spLocks/>
          </p:cNvSpPr>
          <p:nvPr/>
        </p:nvSpPr>
        <p:spPr>
          <a:xfrm>
            <a:off x="533400" y="209550"/>
            <a:ext cx="8229600" cy="914400"/>
          </a:xfrm>
          <a:prstGeom prst="rect">
            <a:avLst/>
          </a:prstGeom>
          <a:effectLst/>
        </p:spPr>
        <p:txBody>
          <a:bodyPr vert="horz" lIns="91440" tIns="45720" rIns="91440" bIns="45720" rtlCol="0" anchor="t" anchorCtr="0">
            <a:normAutofit fontScale="90000" lnSpcReduction="20000"/>
          </a:bodyPr>
          <a:lstStyle>
            <a:lvl1pPr algn="r" rtl="0" eaLnBrk="1" fontAlgn="base" hangingPunct="1">
              <a:spcBef>
                <a:spcPct val="0"/>
              </a:spcBef>
              <a:spcAft>
                <a:spcPct val="0"/>
              </a:spcAft>
              <a:defRPr sz="4400" b="1" i="1" kern="1200" baseline="0">
                <a:solidFill>
                  <a:schemeClr val="bg1"/>
                </a:solidFill>
                <a:effectLst>
                  <a:outerShdw blurRad="38100" dist="38100" dir="2700000" algn="tl">
                    <a:srgbClr val="000000">
                      <a:alpha val="43137"/>
                    </a:srgbClr>
                  </a:outerShdw>
                </a:effectLst>
                <a:latin typeface="+mj-lt"/>
                <a:ea typeface="+mj-ea"/>
                <a:cs typeface="Browallia New" pitchFamily="34" charset="-34"/>
              </a:defRPr>
            </a:lvl1pPr>
            <a:lvl2pPr algn="ctr" rtl="0" eaLnBrk="1" fontAlgn="base" hangingPunct="1">
              <a:spcBef>
                <a:spcPct val="0"/>
              </a:spcBef>
              <a:spcAft>
                <a:spcPct val="0"/>
              </a:spcAft>
              <a:defRPr sz="4400">
                <a:solidFill>
                  <a:schemeClr val="tx1"/>
                </a:solidFill>
                <a:latin typeface="Cambria" pitchFamily="18" charset="0"/>
              </a:defRPr>
            </a:lvl2pPr>
            <a:lvl3pPr algn="ctr" rtl="0" eaLnBrk="1" fontAlgn="base" hangingPunct="1">
              <a:spcBef>
                <a:spcPct val="0"/>
              </a:spcBef>
              <a:spcAft>
                <a:spcPct val="0"/>
              </a:spcAft>
              <a:defRPr sz="4400">
                <a:solidFill>
                  <a:schemeClr val="tx1"/>
                </a:solidFill>
                <a:latin typeface="Cambria" pitchFamily="18" charset="0"/>
              </a:defRPr>
            </a:lvl3pPr>
            <a:lvl4pPr algn="ctr" rtl="0" eaLnBrk="1" fontAlgn="base" hangingPunct="1">
              <a:spcBef>
                <a:spcPct val="0"/>
              </a:spcBef>
              <a:spcAft>
                <a:spcPct val="0"/>
              </a:spcAft>
              <a:defRPr sz="4400">
                <a:solidFill>
                  <a:schemeClr val="tx1"/>
                </a:solidFill>
                <a:latin typeface="Cambria" pitchFamily="18" charset="0"/>
              </a:defRPr>
            </a:lvl4pPr>
            <a:lvl5pPr algn="ctr" rtl="0" eaLnBrk="1" fontAlgn="base" hangingPunct="1">
              <a:spcBef>
                <a:spcPct val="0"/>
              </a:spcBef>
              <a:spcAft>
                <a:spcPct val="0"/>
              </a:spcAft>
              <a:defRPr sz="4400">
                <a:solidFill>
                  <a:schemeClr val="tx1"/>
                </a:solidFill>
                <a:latin typeface="Cambria" pitchFamily="18" charset="0"/>
              </a:defRPr>
            </a:lvl5pPr>
            <a:lvl6pPr marL="457200" algn="ctr" rtl="0" eaLnBrk="1" fontAlgn="base" hangingPunct="1">
              <a:spcBef>
                <a:spcPct val="0"/>
              </a:spcBef>
              <a:spcAft>
                <a:spcPct val="0"/>
              </a:spcAft>
              <a:defRPr sz="4400">
                <a:solidFill>
                  <a:schemeClr val="tx1"/>
                </a:solidFill>
                <a:latin typeface="Cambria" pitchFamily="18" charset="0"/>
              </a:defRPr>
            </a:lvl6pPr>
            <a:lvl7pPr marL="914400" algn="ctr" rtl="0" eaLnBrk="1" fontAlgn="base" hangingPunct="1">
              <a:spcBef>
                <a:spcPct val="0"/>
              </a:spcBef>
              <a:spcAft>
                <a:spcPct val="0"/>
              </a:spcAft>
              <a:defRPr sz="4400">
                <a:solidFill>
                  <a:schemeClr val="tx1"/>
                </a:solidFill>
                <a:latin typeface="Cambria" pitchFamily="18" charset="0"/>
              </a:defRPr>
            </a:lvl7pPr>
            <a:lvl8pPr marL="1371600" algn="ctr" rtl="0" eaLnBrk="1" fontAlgn="base" hangingPunct="1">
              <a:spcBef>
                <a:spcPct val="0"/>
              </a:spcBef>
              <a:spcAft>
                <a:spcPct val="0"/>
              </a:spcAft>
              <a:defRPr sz="4400">
                <a:solidFill>
                  <a:schemeClr val="tx1"/>
                </a:solidFill>
                <a:latin typeface="Cambria" pitchFamily="18" charset="0"/>
              </a:defRPr>
            </a:lvl8pPr>
            <a:lvl9pPr marL="1828800" algn="ctr" rtl="0" eaLnBrk="1" fontAlgn="base" hangingPunct="1">
              <a:spcBef>
                <a:spcPct val="0"/>
              </a:spcBef>
              <a:spcAft>
                <a:spcPct val="0"/>
              </a:spcAft>
              <a:defRPr sz="4400">
                <a:solidFill>
                  <a:schemeClr val="tx1"/>
                </a:solidFill>
                <a:latin typeface="Cambria" pitchFamily="18" charset="0"/>
              </a:defRPr>
            </a:lvl9pPr>
          </a:lstStyle>
          <a:p>
            <a:r>
              <a:rPr lang="en-US" dirty="0"/>
              <a:t>PPBE</a:t>
            </a:r>
            <a:br>
              <a:rPr lang="en-US" dirty="0"/>
            </a:br>
            <a:r>
              <a:rPr lang="en-US" sz="2900" dirty="0"/>
              <a:t>Planning, Programming, Budgeting and Execution</a:t>
            </a:r>
          </a:p>
        </p:txBody>
      </p:sp>
    </p:spTree>
    <p:extLst>
      <p:ext uri="{BB962C8B-B14F-4D97-AF65-F5344CB8AC3E}">
        <p14:creationId xmlns:p14="http://schemas.microsoft.com/office/powerpoint/2010/main" val="24483921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81902864"/>
              </p:ext>
            </p:extLst>
          </p:nvPr>
        </p:nvGraphicFramePr>
        <p:xfrm>
          <a:off x="2667000" y="1752600"/>
          <a:ext cx="6019803" cy="335280"/>
        </p:xfrm>
        <a:graphic>
          <a:graphicData uri="http://schemas.openxmlformats.org/drawingml/2006/table">
            <a:tbl>
              <a:tblPr firstRow="1" bandRow="1">
                <a:tableStyleId>{5C22544A-7EE6-4342-B048-85BDC9FD1C3A}</a:tableStyleId>
              </a:tblPr>
              <a:tblGrid>
                <a:gridCol w="668867">
                  <a:extLst>
                    <a:ext uri="{9D8B030D-6E8A-4147-A177-3AD203B41FA5}">
                      <a16:colId xmlns:a16="http://schemas.microsoft.com/office/drawing/2014/main" val="20000"/>
                    </a:ext>
                  </a:extLst>
                </a:gridCol>
                <a:gridCol w="668867">
                  <a:extLst>
                    <a:ext uri="{9D8B030D-6E8A-4147-A177-3AD203B41FA5}">
                      <a16:colId xmlns:a16="http://schemas.microsoft.com/office/drawing/2014/main" val="20001"/>
                    </a:ext>
                  </a:extLst>
                </a:gridCol>
                <a:gridCol w="719666">
                  <a:extLst>
                    <a:ext uri="{9D8B030D-6E8A-4147-A177-3AD203B41FA5}">
                      <a16:colId xmlns:a16="http://schemas.microsoft.com/office/drawing/2014/main" val="20002"/>
                    </a:ext>
                  </a:extLst>
                </a:gridCol>
                <a:gridCol w="618068">
                  <a:extLst>
                    <a:ext uri="{9D8B030D-6E8A-4147-A177-3AD203B41FA5}">
                      <a16:colId xmlns:a16="http://schemas.microsoft.com/office/drawing/2014/main" val="20003"/>
                    </a:ext>
                  </a:extLst>
                </a:gridCol>
                <a:gridCol w="668867">
                  <a:extLst>
                    <a:ext uri="{9D8B030D-6E8A-4147-A177-3AD203B41FA5}">
                      <a16:colId xmlns:a16="http://schemas.microsoft.com/office/drawing/2014/main" val="20004"/>
                    </a:ext>
                  </a:extLst>
                </a:gridCol>
                <a:gridCol w="668867">
                  <a:extLst>
                    <a:ext uri="{9D8B030D-6E8A-4147-A177-3AD203B41FA5}">
                      <a16:colId xmlns:a16="http://schemas.microsoft.com/office/drawing/2014/main" val="20005"/>
                    </a:ext>
                  </a:extLst>
                </a:gridCol>
                <a:gridCol w="668867">
                  <a:extLst>
                    <a:ext uri="{9D8B030D-6E8A-4147-A177-3AD203B41FA5}">
                      <a16:colId xmlns:a16="http://schemas.microsoft.com/office/drawing/2014/main" val="20006"/>
                    </a:ext>
                  </a:extLst>
                </a:gridCol>
                <a:gridCol w="728131">
                  <a:extLst>
                    <a:ext uri="{9D8B030D-6E8A-4147-A177-3AD203B41FA5}">
                      <a16:colId xmlns:a16="http://schemas.microsoft.com/office/drawing/2014/main" val="20007"/>
                    </a:ext>
                  </a:extLst>
                </a:gridCol>
                <a:gridCol w="609603">
                  <a:extLst>
                    <a:ext uri="{9D8B030D-6E8A-4147-A177-3AD203B41FA5}">
                      <a16:colId xmlns:a16="http://schemas.microsoft.com/office/drawing/2014/main" val="20008"/>
                    </a:ext>
                  </a:extLst>
                </a:gridCol>
              </a:tblGrid>
              <a:tr h="228600">
                <a:tc>
                  <a:txBody>
                    <a:bodyPr/>
                    <a:lstStyle/>
                    <a:p>
                      <a:r>
                        <a:rPr lang="en-US" sz="1600" dirty="0">
                          <a:solidFill>
                            <a:schemeClr val="bg1"/>
                          </a:solidFill>
                          <a:latin typeface="Arial" pitchFamily="34" charset="0"/>
                          <a:cs typeface="Arial" pitchFamily="34" charset="0"/>
                        </a:rPr>
                        <a:t>JAN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600" dirty="0">
                          <a:solidFill>
                            <a:schemeClr val="bg1"/>
                          </a:solidFill>
                          <a:latin typeface="Arial" pitchFamily="34" charset="0"/>
                          <a:cs typeface="Arial" pitchFamily="34" charset="0"/>
                        </a:rPr>
                        <a:t>FEB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600" dirty="0">
                          <a:solidFill>
                            <a:schemeClr val="bg1"/>
                          </a:solidFill>
                          <a:latin typeface="Arial" pitchFamily="34" charset="0"/>
                          <a:cs typeface="Arial" pitchFamily="34" charset="0"/>
                        </a:rPr>
                        <a:t>MAR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600" dirty="0">
                          <a:solidFill>
                            <a:schemeClr val="bg1"/>
                          </a:solidFill>
                          <a:latin typeface="Arial" pitchFamily="34" charset="0"/>
                          <a:cs typeface="Arial" pitchFamily="34" charset="0"/>
                        </a:rPr>
                        <a:t>APR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600" dirty="0">
                          <a:solidFill>
                            <a:schemeClr val="bg1"/>
                          </a:solidFill>
                          <a:latin typeface="Arial" pitchFamily="34" charset="0"/>
                          <a:cs typeface="Arial" pitchFamily="34" charset="0"/>
                        </a:rPr>
                        <a:t>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600" dirty="0">
                          <a:solidFill>
                            <a:schemeClr val="bg1"/>
                          </a:solidFill>
                          <a:latin typeface="Arial" pitchFamily="34" charset="0"/>
                          <a:cs typeface="Arial" pitchFamily="34" charset="0"/>
                        </a:rPr>
                        <a:t>JUN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600" dirty="0">
                          <a:solidFill>
                            <a:schemeClr val="bg1"/>
                          </a:solidFill>
                          <a:latin typeface="Arial" pitchFamily="34" charset="0"/>
                          <a:cs typeface="Arial" pitchFamily="34" charset="0"/>
                        </a:rPr>
                        <a:t>JUL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600" dirty="0">
                          <a:solidFill>
                            <a:schemeClr val="bg1"/>
                          </a:solidFill>
                          <a:latin typeface="Arial" pitchFamily="34" charset="0"/>
                          <a:cs typeface="Arial" pitchFamily="34" charset="0"/>
                        </a:rPr>
                        <a:t>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600" dirty="0">
                          <a:solidFill>
                            <a:schemeClr val="bg1"/>
                          </a:solidFill>
                          <a:latin typeface="Arial" pitchFamily="34" charset="0"/>
                          <a:cs typeface="Arial" pitchFamily="34" charset="0"/>
                        </a:rPr>
                        <a:t>SEP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451607209"/>
              </p:ext>
            </p:extLst>
          </p:nvPr>
        </p:nvGraphicFramePr>
        <p:xfrm>
          <a:off x="609600" y="1386840"/>
          <a:ext cx="2057400" cy="3352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658368">
                  <a:extLst>
                    <a:ext uri="{9D8B030D-6E8A-4147-A177-3AD203B41FA5}">
                      <a16:colId xmlns:a16="http://schemas.microsoft.com/office/drawing/2014/main" val="20002"/>
                    </a:ext>
                  </a:extLst>
                </a:gridCol>
              </a:tblGrid>
              <a:tr h="304800">
                <a:tc>
                  <a:txBody>
                    <a:bodyPr/>
                    <a:lstStyle/>
                    <a:p>
                      <a:r>
                        <a:rPr lang="en-US" sz="1600" dirty="0">
                          <a:solidFill>
                            <a:schemeClr val="bg1"/>
                          </a:solidFill>
                          <a:latin typeface="Arial" pitchFamily="34" charset="0"/>
                          <a:cs typeface="Arial" pitchFamily="34" charset="0"/>
                        </a:rPr>
                        <a:t>OCT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600" dirty="0">
                          <a:solidFill>
                            <a:schemeClr val="bg1"/>
                          </a:solidFill>
                          <a:latin typeface="Arial" pitchFamily="34" charset="0"/>
                          <a:cs typeface="Arial" pitchFamily="34" charset="0"/>
                        </a:rPr>
                        <a:t>NOV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sz="1600" dirty="0">
                          <a:solidFill>
                            <a:schemeClr val="bg1"/>
                          </a:solidFill>
                          <a:latin typeface="Arial" pitchFamily="34" charset="0"/>
                          <a:cs typeface="Arial" pitchFamily="34" charset="0"/>
                        </a:rPr>
                        <a:t>DEC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bl>
          </a:graphicData>
        </a:graphic>
      </p:graphicFrame>
      <p:cxnSp>
        <p:nvCxnSpPr>
          <p:cNvPr id="7" name="Straight Connector 6"/>
          <p:cNvCxnSpPr/>
          <p:nvPr/>
        </p:nvCxnSpPr>
        <p:spPr>
          <a:xfrm>
            <a:off x="838200" y="3048000"/>
            <a:ext cx="769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38200" y="4267200"/>
            <a:ext cx="769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38200" y="5105400"/>
            <a:ext cx="769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8200" y="5791200"/>
            <a:ext cx="769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2209800"/>
            <a:ext cx="888385" cy="415498"/>
          </a:xfrm>
          <a:prstGeom prst="rect">
            <a:avLst/>
          </a:prstGeom>
          <a:noFill/>
        </p:spPr>
        <p:txBody>
          <a:bodyPr wrap="none" rtlCol="0">
            <a:spAutoFit/>
          </a:bodyPr>
          <a:lstStyle/>
          <a:p>
            <a:r>
              <a:rPr lang="en-US" sz="1050" b="1" dirty="0">
                <a:latin typeface="Arial" pitchFamily="34" charset="0"/>
                <a:cs typeface="Arial" pitchFamily="34" charset="0"/>
              </a:rPr>
              <a:t>FY 18-37</a:t>
            </a:r>
          </a:p>
          <a:p>
            <a:r>
              <a:rPr lang="en-US" sz="1050" b="1" dirty="0">
                <a:latin typeface="Arial" pitchFamily="34" charset="0"/>
                <a:cs typeface="Arial" pitchFamily="34" charset="0"/>
              </a:rPr>
              <a:t>PLANNING</a:t>
            </a:r>
          </a:p>
        </p:txBody>
      </p:sp>
      <p:sp>
        <p:nvSpPr>
          <p:cNvPr id="13" name="TextBox 12"/>
          <p:cNvSpPr txBox="1"/>
          <p:nvPr/>
        </p:nvSpPr>
        <p:spPr>
          <a:xfrm>
            <a:off x="2743200" y="1371600"/>
            <a:ext cx="977640" cy="338554"/>
          </a:xfrm>
          <a:prstGeom prst="rect">
            <a:avLst/>
          </a:prstGeom>
          <a:noFill/>
        </p:spPr>
        <p:txBody>
          <a:bodyPr wrap="none" rtlCol="0">
            <a:spAutoFit/>
          </a:bodyPr>
          <a:lstStyle/>
          <a:p>
            <a:r>
              <a:rPr lang="en-US" sz="1600" b="1" dirty="0">
                <a:latin typeface="Arial" pitchFamily="34" charset="0"/>
                <a:cs typeface="Arial" pitchFamily="34" charset="0"/>
              </a:rPr>
              <a:t>CY 2015</a:t>
            </a:r>
          </a:p>
        </p:txBody>
      </p:sp>
      <p:sp>
        <p:nvSpPr>
          <p:cNvPr id="14" name="TextBox 13"/>
          <p:cNvSpPr txBox="1"/>
          <p:nvPr/>
        </p:nvSpPr>
        <p:spPr>
          <a:xfrm>
            <a:off x="1981200" y="1752600"/>
            <a:ext cx="639919" cy="338554"/>
          </a:xfrm>
          <a:prstGeom prst="rect">
            <a:avLst/>
          </a:prstGeom>
          <a:noFill/>
        </p:spPr>
        <p:txBody>
          <a:bodyPr wrap="none" rtlCol="0">
            <a:spAutoFit/>
          </a:bodyPr>
          <a:lstStyle/>
          <a:p>
            <a:r>
              <a:rPr lang="en-US" sz="1600" b="1" dirty="0">
                <a:latin typeface="Arial" pitchFamily="34" charset="0"/>
                <a:cs typeface="Arial" pitchFamily="34" charset="0"/>
              </a:rPr>
              <a:t>2014</a:t>
            </a:r>
          </a:p>
        </p:txBody>
      </p:sp>
      <p:sp>
        <p:nvSpPr>
          <p:cNvPr id="15" name="Rectangle 14"/>
          <p:cNvSpPr/>
          <p:nvPr/>
        </p:nvSpPr>
        <p:spPr>
          <a:xfrm>
            <a:off x="228600" y="3124200"/>
            <a:ext cx="4572000" cy="430887"/>
          </a:xfrm>
          <a:prstGeom prst="rect">
            <a:avLst/>
          </a:prstGeom>
        </p:spPr>
        <p:txBody>
          <a:bodyPr>
            <a:spAutoFit/>
          </a:bodyPr>
          <a:lstStyle/>
          <a:p>
            <a:r>
              <a:rPr lang="en-US" sz="1050" b="1" dirty="0">
                <a:latin typeface="Arial" pitchFamily="34" charset="0"/>
                <a:cs typeface="Arial" pitchFamily="34" charset="0"/>
              </a:rPr>
              <a:t>FY 17-21</a:t>
            </a:r>
          </a:p>
          <a:p>
            <a:r>
              <a:rPr lang="en-US" sz="1050" b="1" dirty="0">
                <a:latin typeface="Arial" pitchFamily="34" charset="0"/>
                <a:cs typeface="Arial" pitchFamily="34" charset="0"/>
              </a:rPr>
              <a:t>PROGRAMMING</a:t>
            </a:r>
          </a:p>
        </p:txBody>
      </p:sp>
      <p:sp>
        <p:nvSpPr>
          <p:cNvPr id="16" name="Rectangle 15"/>
          <p:cNvSpPr/>
          <p:nvPr/>
        </p:nvSpPr>
        <p:spPr>
          <a:xfrm>
            <a:off x="228600" y="4191000"/>
            <a:ext cx="4572000" cy="430887"/>
          </a:xfrm>
          <a:prstGeom prst="rect">
            <a:avLst/>
          </a:prstGeom>
        </p:spPr>
        <p:txBody>
          <a:bodyPr>
            <a:spAutoFit/>
          </a:bodyPr>
          <a:lstStyle/>
          <a:p>
            <a:r>
              <a:rPr lang="en-US" sz="1050" b="1" dirty="0">
                <a:solidFill>
                  <a:srgbClr val="C00000"/>
                </a:solidFill>
                <a:latin typeface="Arial" pitchFamily="34" charset="0"/>
                <a:cs typeface="Arial" pitchFamily="34" charset="0"/>
              </a:rPr>
              <a:t>FY 16</a:t>
            </a:r>
          </a:p>
          <a:p>
            <a:r>
              <a:rPr lang="en-US" sz="1050" b="1" dirty="0">
                <a:solidFill>
                  <a:srgbClr val="C00000"/>
                </a:solidFill>
                <a:latin typeface="Arial" pitchFamily="34" charset="0"/>
                <a:cs typeface="Arial" pitchFamily="34" charset="0"/>
              </a:rPr>
              <a:t>BUDGETING</a:t>
            </a:r>
          </a:p>
        </p:txBody>
      </p:sp>
      <p:sp>
        <p:nvSpPr>
          <p:cNvPr id="17" name="Rectangle 16"/>
          <p:cNvSpPr/>
          <p:nvPr/>
        </p:nvSpPr>
        <p:spPr>
          <a:xfrm>
            <a:off x="228600" y="5105400"/>
            <a:ext cx="4572000" cy="415498"/>
          </a:xfrm>
          <a:prstGeom prst="rect">
            <a:avLst/>
          </a:prstGeom>
        </p:spPr>
        <p:txBody>
          <a:bodyPr>
            <a:spAutoFit/>
          </a:bodyPr>
          <a:lstStyle/>
          <a:p>
            <a:r>
              <a:rPr lang="en-US" sz="1050" b="1" dirty="0">
                <a:solidFill>
                  <a:srgbClr val="C00000"/>
                </a:solidFill>
                <a:latin typeface="Arial" pitchFamily="34" charset="0"/>
                <a:cs typeface="Arial" pitchFamily="34" charset="0"/>
              </a:rPr>
              <a:t>FY 15</a:t>
            </a:r>
          </a:p>
          <a:p>
            <a:r>
              <a:rPr lang="en-US" sz="1050" b="1" dirty="0">
                <a:solidFill>
                  <a:srgbClr val="C00000"/>
                </a:solidFill>
                <a:latin typeface="Arial" pitchFamily="34" charset="0"/>
                <a:cs typeface="Arial" pitchFamily="34" charset="0"/>
              </a:rPr>
              <a:t>EXECUTION</a:t>
            </a:r>
          </a:p>
        </p:txBody>
      </p:sp>
      <p:cxnSp>
        <p:nvCxnSpPr>
          <p:cNvPr id="19" name="Straight Arrow Connector 18"/>
          <p:cNvCxnSpPr>
            <a:stCxn id="13" idx="3"/>
          </p:cNvCxnSpPr>
          <p:nvPr/>
        </p:nvCxnSpPr>
        <p:spPr>
          <a:xfrm>
            <a:off x="3720840" y="1540877"/>
            <a:ext cx="16536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447799" y="1921878"/>
            <a:ext cx="533401" cy="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5653" y="381000"/>
            <a:ext cx="8133547" cy="646331"/>
          </a:xfrm>
          <a:prstGeom prst="rect">
            <a:avLst/>
          </a:prstGeom>
          <a:noFill/>
        </p:spPr>
        <p:txBody>
          <a:bodyPr wrap="square" rtlCol="0">
            <a:spAutoFit/>
          </a:bodyPr>
          <a:lstStyle/>
          <a:p>
            <a:pPr algn="r"/>
            <a:r>
              <a:rPr lang="en-US" sz="3600" b="1" i="1" dirty="0">
                <a:solidFill>
                  <a:schemeClr val="bg1"/>
                </a:solidFill>
                <a:latin typeface="+mj-lt"/>
              </a:rPr>
              <a:t>Overlapping PPBE Process</a:t>
            </a:r>
          </a:p>
        </p:txBody>
      </p:sp>
      <p:sp>
        <p:nvSpPr>
          <p:cNvPr id="24" name="Isosceles Triangle 23"/>
          <p:cNvSpPr/>
          <p:nvPr/>
        </p:nvSpPr>
        <p:spPr>
          <a:xfrm>
            <a:off x="3257550" y="2324100"/>
            <a:ext cx="228600" cy="228600"/>
          </a:xfrm>
          <a:prstGeom prst="triangl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25" name="Isosceles Triangle 24"/>
          <p:cNvSpPr/>
          <p:nvPr/>
        </p:nvSpPr>
        <p:spPr>
          <a:xfrm>
            <a:off x="2895600" y="2819400"/>
            <a:ext cx="228600" cy="228600"/>
          </a:xfrm>
          <a:prstGeom prst="triangl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26" name="Isosceles Triangle 25"/>
          <p:cNvSpPr/>
          <p:nvPr/>
        </p:nvSpPr>
        <p:spPr>
          <a:xfrm>
            <a:off x="4267200" y="2819400"/>
            <a:ext cx="228600" cy="228600"/>
          </a:xfrm>
          <a:prstGeom prst="triangl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27" name="Isosceles Triangle 26"/>
          <p:cNvSpPr/>
          <p:nvPr/>
        </p:nvSpPr>
        <p:spPr>
          <a:xfrm>
            <a:off x="5695950" y="2324100"/>
            <a:ext cx="228600" cy="228600"/>
          </a:xfrm>
          <a:prstGeom prst="triangl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28" name="Isosceles Triangle 27"/>
          <p:cNvSpPr/>
          <p:nvPr/>
        </p:nvSpPr>
        <p:spPr>
          <a:xfrm>
            <a:off x="3505200" y="2819400"/>
            <a:ext cx="228600" cy="228600"/>
          </a:xfrm>
          <a:prstGeom prst="triangle">
            <a:avLst/>
          </a:prstGeom>
          <a:solidFill>
            <a:schemeClr val="bg1"/>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29" name="Isosceles Triangle 28"/>
          <p:cNvSpPr/>
          <p:nvPr/>
        </p:nvSpPr>
        <p:spPr>
          <a:xfrm>
            <a:off x="2133600" y="2819400"/>
            <a:ext cx="228600" cy="228600"/>
          </a:xfrm>
          <a:prstGeom prst="triangle">
            <a:avLst/>
          </a:prstGeom>
          <a:solidFill>
            <a:schemeClr val="bg1"/>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cxnSp>
        <p:nvCxnSpPr>
          <p:cNvPr id="31" name="Straight Connector 30"/>
          <p:cNvCxnSpPr>
            <a:stCxn id="24" idx="5"/>
            <a:endCxn id="27" idx="1"/>
          </p:cNvCxnSpPr>
          <p:nvPr/>
        </p:nvCxnSpPr>
        <p:spPr>
          <a:xfrm>
            <a:off x="3429000" y="2438400"/>
            <a:ext cx="2324100" cy="1588"/>
          </a:xfrm>
          <a:prstGeom prst="line">
            <a:avLst/>
          </a:prstGeom>
          <a:ln w="38100">
            <a:solidFill>
              <a:srgbClr val="008000"/>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124200" y="2133600"/>
            <a:ext cx="609600" cy="246221"/>
          </a:xfrm>
          <a:prstGeom prst="rect">
            <a:avLst/>
          </a:prstGeom>
          <a:noFill/>
        </p:spPr>
        <p:txBody>
          <a:bodyPr wrap="square" rtlCol="0">
            <a:spAutoFit/>
          </a:bodyPr>
          <a:lstStyle/>
          <a:p>
            <a:r>
              <a:rPr lang="en-US" sz="1000" b="1" dirty="0">
                <a:latin typeface="Arial" pitchFamily="34" charset="0"/>
                <a:cs typeface="Arial" pitchFamily="34" charset="0"/>
              </a:rPr>
              <a:t>GDF</a:t>
            </a:r>
          </a:p>
        </p:txBody>
      </p:sp>
      <p:sp>
        <p:nvSpPr>
          <p:cNvPr id="37" name="TextBox 36"/>
          <p:cNvSpPr txBox="1"/>
          <p:nvPr/>
        </p:nvSpPr>
        <p:spPr>
          <a:xfrm>
            <a:off x="5562600" y="2133600"/>
            <a:ext cx="609600" cy="246221"/>
          </a:xfrm>
          <a:prstGeom prst="rect">
            <a:avLst/>
          </a:prstGeom>
          <a:noFill/>
        </p:spPr>
        <p:txBody>
          <a:bodyPr wrap="square" rtlCol="0">
            <a:spAutoFit/>
          </a:bodyPr>
          <a:lstStyle/>
          <a:p>
            <a:r>
              <a:rPr lang="en-US" sz="1000" b="1" dirty="0">
                <a:latin typeface="Arial" pitchFamily="34" charset="0"/>
                <a:cs typeface="Arial" pitchFamily="34" charset="0"/>
              </a:rPr>
              <a:t>JPG</a:t>
            </a:r>
          </a:p>
        </p:txBody>
      </p:sp>
      <p:sp>
        <p:nvSpPr>
          <p:cNvPr id="38" name="TextBox 37"/>
          <p:cNvSpPr txBox="1"/>
          <p:nvPr/>
        </p:nvSpPr>
        <p:spPr>
          <a:xfrm>
            <a:off x="4114800" y="2590801"/>
            <a:ext cx="1066800" cy="246221"/>
          </a:xfrm>
          <a:prstGeom prst="rect">
            <a:avLst/>
          </a:prstGeom>
          <a:noFill/>
        </p:spPr>
        <p:txBody>
          <a:bodyPr wrap="square" rtlCol="0">
            <a:spAutoFit/>
          </a:bodyPr>
          <a:lstStyle/>
          <a:p>
            <a:r>
              <a:rPr lang="en-US" sz="1000" b="1" dirty="0">
                <a:latin typeface="Arial" pitchFamily="34" charset="0"/>
                <a:cs typeface="Arial" pitchFamily="34" charset="0"/>
              </a:rPr>
              <a:t>AF Guidance</a:t>
            </a:r>
          </a:p>
        </p:txBody>
      </p:sp>
      <p:sp>
        <p:nvSpPr>
          <p:cNvPr id="39" name="TextBox 38"/>
          <p:cNvSpPr txBox="1"/>
          <p:nvPr/>
        </p:nvSpPr>
        <p:spPr>
          <a:xfrm>
            <a:off x="3352800" y="2590800"/>
            <a:ext cx="609600" cy="246221"/>
          </a:xfrm>
          <a:prstGeom prst="rect">
            <a:avLst/>
          </a:prstGeom>
          <a:noFill/>
        </p:spPr>
        <p:txBody>
          <a:bodyPr wrap="square" rtlCol="0">
            <a:spAutoFit/>
          </a:bodyPr>
          <a:lstStyle/>
          <a:p>
            <a:r>
              <a:rPr lang="en-US" sz="1000" b="1" dirty="0">
                <a:latin typeface="Arial" pitchFamily="34" charset="0"/>
                <a:cs typeface="Arial" pitchFamily="34" charset="0"/>
              </a:rPr>
              <a:t>NMS</a:t>
            </a:r>
          </a:p>
        </p:txBody>
      </p:sp>
      <p:sp>
        <p:nvSpPr>
          <p:cNvPr id="40" name="TextBox 39"/>
          <p:cNvSpPr txBox="1"/>
          <p:nvPr/>
        </p:nvSpPr>
        <p:spPr>
          <a:xfrm>
            <a:off x="2743200" y="2590800"/>
            <a:ext cx="609600" cy="246221"/>
          </a:xfrm>
          <a:prstGeom prst="rect">
            <a:avLst/>
          </a:prstGeom>
          <a:noFill/>
        </p:spPr>
        <p:txBody>
          <a:bodyPr wrap="square" rtlCol="0">
            <a:spAutoFit/>
          </a:bodyPr>
          <a:lstStyle/>
          <a:p>
            <a:r>
              <a:rPr lang="en-US" sz="1000" b="1" dirty="0">
                <a:latin typeface="Arial" pitchFamily="34" charset="0"/>
                <a:cs typeface="Arial" pitchFamily="34" charset="0"/>
              </a:rPr>
              <a:t>IPL</a:t>
            </a:r>
          </a:p>
        </p:txBody>
      </p:sp>
      <p:sp>
        <p:nvSpPr>
          <p:cNvPr id="41" name="TextBox 40"/>
          <p:cNvSpPr txBox="1"/>
          <p:nvPr/>
        </p:nvSpPr>
        <p:spPr>
          <a:xfrm>
            <a:off x="1981200" y="2590800"/>
            <a:ext cx="609600" cy="246221"/>
          </a:xfrm>
          <a:prstGeom prst="rect">
            <a:avLst/>
          </a:prstGeom>
          <a:noFill/>
        </p:spPr>
        <p:txBody>
          <a:bodyPr wrap="square" rtlCol="0">
            <a:spAutoFit/>
          </a:bodyPr>
          <a:lstStyle/>
          <a:p>
            <a:r>
              <a:rPr lang="en-US" sz="1000" b="1" dirty="0">
                <a:latin typeface="Arial" pitchFamily="34" charset="0"/>
                <a:cs typeface="Arial" pitchFamily="34" charset="0"/>
              </a:rPr>
              <a:t>NDS</a:t>
            </a:r>
          </a:p>
        </p:txBody>
      </p:sp>
      <p:sp>
        <p:nvSpPr>
          <p:cNvPr id="42" name="5-Point Star 41"/>
          <p:cNvSpPr/>
          <p:nvPr/>
        </p:nvSpPr>
        <p:spPr>
          <a:xfrm>
            <a:off x="2819400" y="3124200"/>
            <a:ext cx="152400" cy="152400"/>
          </a:xfrm>
          <a:prstGeom prst="star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46" name="5-Point Star 45"/>
          <p:cNvSpPr/>
          <p:nvPr/>
        </p:nvSpPr>
        <p:spPr>
          <a:xfrm>
            <a:off x="6705600" y="3810000"/>
            <a:ext cx="152400" cy="152400"/>
          </a:xfrm>
          <a:prstGeom prst="star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Arial" pitchFamily="34" charset="0"/>
              <a:cs typeface="Arial" pitchFamily="34" charset="0"/>
            </a:endParaRPr>
          </a:p>
        </p:txBody>
      </p:sp>
      <p:sp>
        <p:nvSpPr>
          <p:cNvPr id="50" name="Rectangle 49"/>
          <p:cNvSpPr/>
          <p:nvPr/>
        </p:nvSpPr>
        <p:spPr>
          <a:xfrm>
            <a:off x="2438400" y="3581400"/>
            <a:ext cx="838200" cy="762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56" name="Isosceles Triangle 55"/>
          <p:cNvSpPr/>
          <p:nvPr/>
        </p:nvSpPr>
        <p:spPr>
          <a:xfrm>
            <a:off x="3200400" y="4038600"/>
            <a:ext cx="228600" cy="22860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Arial" pitchFamily="34" charset="0"/>
              <a:cs typeface="Arial" pitchFamily="34" charset="0"/>
            </a:endParaRPr>
          </a:p>
        </p:txBody>
      </p:sp>
      <p:sp>
        <p:nvSpPr>
          <p:cNvPr id="57" name="Isosceles Triangle 56"/>
          <p:cNvSpPr/>
          <p:nvPr/>
        </p:nvSpPr>
        <p:spPr>
          <a:xfrm>
            <a:off x="6248400" y="3276600"/>
            <a:ext cx="228600" cy="22860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59" name="Isosceles Triangle 58"/>
          <p:cNvSpPr/>
          <p:nvPr/>
        </p:nvSpPr>
        <p:spPr>
          <a:xfrm>
            <a:off x="914400" y="4572000"/>
            <a:ext cx="228600" cy="2286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Arial" pitchFamily="34" charset="0"/>
              <a:cs typeface="Arial" pitchFamily="34" charset="0"/>
            </a:endParaRPr>
          </a:p>
        </p:txBody>
      </p:sp>
      <p:sp>
        <p:nvSpPr>
          <p:cNvPr id="60" name="Isosceles Triangle 59"/>
          <p:cNvSpPr/>
          <p:nvPr/>
        </p:nvSpPr>
        <p:spPr>
          <a:xfrm>
            <a:off x="7467600" y="4038600"/>
            <a:ext cx="228600" cy="2286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Arial" pitchFamily="34" charset="0"/>
              <a:cs typeface="Arial" pitchFamily="34" charset="0"/>
            </a:endParaRPr>
          </a:p>
        </p:txBody>
      </p:sp>
      <p:cxnSp>
        <p:nvCxnSpPr>
          <p:cNvPr id="63" name="Straight Connector 62"/>
          <p:cNvCxnSpPr/>
          <p:nvPr/>
        </p:nvCxnSpPr>
        <p:spPr>
          <a:xfrm rot="5400000">
            <a:off x="7277100" y="3771900"/>
            <a:ext cx="533400" cy="1588"/>
          </a:xfrm>
          <a:prstGeom prst="line">
            <a:avLst/>
          </a:prstGeom>
          <a:ln w="2222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772400" y="3505200"/>
            <a:ext cx="625492" cy="261610"/>
          </a:xfrm>
          <a:prstGeom prst="rect">
            <a:avLst/>
          </a:prstGeom>
        </p:spPr>
        <p:txBody>
          <a:bodyPr wrap="none">
            <a:spAutoFit/>
          </a:bodyPr>
          <a:lstStyle/>
          <a:p>
            <a:r>
              <a:rPr lang="en-US" sz="1100" b="1" dirty="0">
                <a:solidFill>
                  <a:srgbClr val="008000"/>
                </a:solidFill>
                <a:latin typeface="Arial" pitchFamily="34" charset="0"/>
                <a:cs typeface="Arial" pitchFamily="34" charset="0"/>
              </a:rPr>
              <a:t>PR/BR</a:t>
            </a:r>
          </a:p>
        </p:txBody>
      </p:sp>
      <p:sp>
        <p:nvSpPr>
          <p:cNvPr id="73" name="Rectangle 72"/>
          <p:cNvSpPr/>
          <p:nvPr/>
        </p:nvSpPr>
        <p:spPr>
          <a:xfrm>
            <a:off x="7086600" y="3733800"/>
            <a:ext cx="990600" cy="261610"/>
          </a:xfrm>
          <a:prstGeom prst="rect">
            <a:avLst/>
          </a:prstGeom>
        </p:spPr>
        <p:txBody>
          <a:bodyPr wrap="square">
            <a:spAutoFit/>
          </a:bodyPr>
          <a:lstStyle/>
          <a:p>
            <a:r>
              <a:rPr lang="en-US" sz="1100" b="1" dirty="0">
                <a:solidFill>
                  <a:srgbClr val="C00000"/>
                </a:solidFill>
                <a:latin typeface="Arial" pitchFamily="34" charset="0"/>
                <a:cs typeface="Arial" pitchFamily="34" charset="0"/>
              </a:rPr>
              <a:t>BES to OSD</a:t>
            </a:r>
          </a:p>
        </p:txBody>
      </p:sp>
      <p:sp>
        <p:nvSpPr>
          <p:cNvPr id="75" name="Rectangle 74"/>
          <p:cNvSpPr/>
          <p:nvPr/>
        </p:nvSpPr>
        <p:spPr>
          <a:xfrm>
            <a:off x="6553200" y="3429000"/>
            <a:ext cx="990600" cy="430887"/>
          </a:xfrm>
          <a:prstGeom prst="rect">
            <a:avLst/>
          </a:prstGeom>
        </p:spPr>
        <p:txBody>
          <a:bodyPr wrap="square">
            <a:spAutoFit/>
          </a:bodyPr>
          <a:lstStyle/>
          <a:p>
            <a:r>
              <a:rPr lang="en-US" sz="1100" b="1" dirty="0">
                <a:solidFill>
                  <a:schemeClr val="tx2"/>
                </a:solidFill>
                <a:latin typeface="Arial" pitchFamily="34" charset="0"/>
                <a:cs typeface="Arial" pitchFamily="34" charset="0"/>
              </a:rPr>
              <a:t>SecAF</a:t>
            </a:r>
          </a:p>
          <a:p>
            <a:r>
              <a:rPr lang="en-US" sz="1100" b="1" dirty="0">
                <a:solidFill>
                  <a:schemeClr val="tx2"/>
                </a:solidFill>
                <a:latin typeface="Arial" pitchFamily="34" charset="0"/>
                <a:cs typeface="Arial" pitchFamily="34" charset="0"/>
              </a:rPr>
              <a:t>CSAF</a:t>
            </a:r>
          </a:p>
        </p:txBody>
      </p:sp>
      <p:sp>
        <p:nvSpPr>
          <p:cNvPr id="76" name="Rectangle 75"/>
          <p:cNvSpPr/>
          <p:nvPr/>
        </p:nvSpPr>
        <p:spPr>
          <a:xfrm>
            <a:off x="6096000" y="3048000"/>
            <a:ext cx="474810" cy="261610"/>
          </a:xfrm>
          <a:prstGeom prst="rect">
            <a:avLst/>
          </a:prstGeom>
        </p:spPr>
        <p:txBody>
          <a:bodyPr wrap="none">
            <a:spAutoFit/>
          </a:bodyPr>
          <a:lstStyle/>
          <a:p>
            <a:r>
              <a:rPr lang="en-US" sz="1100" b="1" dirty="0">
                <a:solidFill>
                  <a:schemeClr val="tx2"/>
                </a:solidFill>
                <a:latin typeface="Arial" pitchFamily="34" charset="0"/>
                <a:cs typeface="Arial" pitchFamily="34" charset="0"/>
              </a:rPr>
              <a:t>AFC</a:t>
            </a:r>
          </a:p>
        </p:txBody>
      </p:sp>
      <p:sp>
        <p:nvSpPr>
          <p:cNvPr id="77" name="Isosceles Triangle 76"/>
          <p:cNvSpPr/>
          <p:nvPr/>
        </p:nvSpPr>
        <p:spPr>
          <a:xfrm>
            <a:off x="5791200" y="3505200"/>
            <a:ext cx="228600" cy="22860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78" name="Rectangle 77"/>
          <p:cNvSpPr/>
          <p:nvPr/>
        </p:nvSpPr>
        <p:spPr>
          <a:xfrm>
            <a:off x="5638800" y="3200400"/>
            <a:ext cx="476412" cy="261610"/>
          </a:xfrm>
          <a:prstGeom prst="rect">
            <a:avLst/>
          </a:prstGeom>
        </p:spPr>
        <p:txBody>
          <a:bodyPr wrap="none">
            <a:spAutoFit/>
          </a:bodyPr>
          <a:lstStyle/>
          <a:p>
            <a:r>
              <a:rPr lang="en-US" sz="1100" b="1" dirty="0">
                <a:solidFill>
                  <a:schemeClr val="tx2"/>
                </a:solidFill>
                <a:latin typeface="Arial" pitchFamily="34" charset="0"/>
                <a:cs typeface="Arial" pitchFamily="34" charset="0"/>
              </a:rPr>
              <a:t>AFB</a:t>
            </a:r>
          </a:p>
        </p:txBody>
      </p:sp>
      <p:sp>
        <p:nvSpPr>
          <p:cNvPr id="79" name="Isosceles Triangle 78"/>
          <p:cNvSpPr/>
          <p:nvPr/>
        </p:nvSpPr>
        <p:spPr>
          <a:xfrm>
            <a:off x="5257800" y="3733800"/>
            <a:ext cx="228600" cy="22860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Arial" pitchFamily="34" charset="0"/>
              <a:cs typeface="Arial" pitchFamily="34" charset="0"/>
            </a:endParaRPr>
          </a:p>
        </p:txBody>
      </p:sp>
      <p:sp>
        <p:nvSpPr>
          <p:cNvPr id="80" name="Rectangle 79"/>
          <p:cNvSpPr/>
          <p:nvPr/>
        </p:nvSpPr>
        <p:spPr>
          <a:xfrm>
            <a:off x="5029200" y="3505200"/>
            <a:ext cx="720069" cy="261610"/>
          </a:xfrm>
          <a:prstGeom prst="rect">
            <a:avLst/>
          </a:prstGeom>
        </p:spPr>
        <p:txBody>
          <a:bodyPr wrap="none">
            <a:spAutoFit/>
          </a:bodyPr>
          <a:lstStyle/>
          <a:p>
            <a:r>
              <a:rPr lang="en-US" sz="1100" b="1" dirty="0">
                <a:solidFill>
                  <a:schemeClr val="tx2"/>
                </a:solidFill>
                <a:latin typeface="Arial" pitchFamily="34" charset="0"/>
                <a:cs typeface="Arial" pitchFamily="34" charset="0"/>
              </a:rPr>
              <a:t>2</a:t>
            </a:r>
            <a:r>
              <a:rPr lang="en-US" sz="1100" b="1" baseline="30000" dirty="0">
                <a:solidFill>
                  <a:schemeClr val="tx2"/>
                </a:solidFill>
                <a:latin typeface="Arial" pitchFamily="34" charset="0"/>
                <a:cs typeface="Arial" pitchFamily="34" charset="0"/>
              </a:rPr>
              <a:t>nd</a:t>
            </a:r>
            <a:r>
              <a:rPr lang="en-US" sz="1100" b="1" dirty="0">
                <a:solidFill>
                  <a:schemeClr val="tx2"/>
                </a:solidFill>
                <a:latin typeface="Arial" pitchFamily="34" charset="0"/>
                <a:cs typeface="Arial" pitchFamily="34" charset="0"/>
              </a:rPr>
              <a:t> AFG</a:t>
            </a:r>
          </a:p>
        </p:txBody>
      </p:sp>
      <p:sp>
        <p:nvSpPr>
          <p:cNvPr id="81" name="Isosceles Triangle 80"/>
          <p:cNvSpPr/>
          <p:nvPr/>
        </p:nvSpPr>
        <p:spPr>
          <a:xfrm>
            <a:off x="4419600" y="3733800"/>
            <a:ext cx="228600" cy="22860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Arial" pitchFamily="34" charset="0"/>
              <a:cs typeface="Arial" pitchFamily="34" charset="0"/>
            </a:endParaRPr>
          </a:p>
        </p:txBody>
      </p:sp>
      <p:sp>
        <p:nvSpPr>
          <p:cNvPr id="82" name="Rectangle 81"/>
          <p:cNvSpPr/>
          <p:nvPr/>
        </p:nvSpPr>
        <p:spPr>
          <a:xfrm>
            <a:off x="4191000" y="3505200"/>
            <a:ext cx="750526" cy="261610"/>
          </a:xfrm>
          <a:prstGeom prst="rect">
            <a:avLst/>
          </a:prstGeom>
        </p:spPr>
        <p:txBody>
          <a:bodyPr wrap="none">
            <a:spAutoFit/>
          </a:bodyPr>
          <a:lstStyle/>
          <a:p>
            <a:r>
              <a:rPr lang="en-US" sz="1100" b="1" dirty="0">
                <a:solidFill>
                  <a:schemeClr val="tx2"/>
                </a:solidFill>
                <a:latin typeface="Arial" pitchFamily="34" charset="0"/>
                <a:cs typeface="Arial" pitchFamily="34" charset="0"/>
              </a:rPr>
              <a:t>1st AFG</a:t>
            </a:r>
          </a:p>
        </p:txBody>
      </p:sp>
      <p:sp>
        <p:nvSpPr>
          <p:cNvPr id="83" name="Rectangle 82"/>
          <p:cNvSpPr/>
          <p:nvPr/>
        </p:nvSpPr>
        <p:spPr>
          <a:xfrm>
            <a:off x="2819400" y="3657600"/>
            <a:ext cx="859531" cy="430887"/>
          </a:xfrm>
          <a:prstGeom prst="rect">
            <a:avLst/>
          </a:prstGeom>
        </p:spPr>
        <p:txBody>
          <a:bodyPr wrap="none">
            <a:spAutoFit/>
          </a:bodyPr>
          <a:lstStyle/>
          <a:p>
            <a:r>
              <a:rPr lang="en-US" sz="1100" b="1" dirty="0">
                <a:solidFill>
                  <a:schemeClr val="tx2"/>
                </a:solidFill>
                <a:latin typeface="Arial" pitchFamily="34" charset="0"/>
                <a:cs typeface="Arial" pitchFamily="34" charset="0"/>
              </a:rPr>
              <a:t>Baseline</a:t>
            </a:r>
          </a:p>
          <a:p>
            <a:r>
              <a:rPr lang="en-US" sz="1100" b="1" dirty="0">
                <a:solidFill>
                  <a:schemeClr val="tx2"/>
                </a:solidFill>
                <a:latin typeface="Arial" pitchFamily="34" charset="0"/>
                <a:cs typeface="Arial" pitchFamily="34" charset="0"/>
              </a:rPr>
              <a:t>Extension</a:t>
            </a:r>
          </a:p>
        </p:txBody>
      </p:sp>
      <p:sp>
        <p:nvSpPr>
          <p:cNvPr id="84" name="Rectangle 83"/>
          <p:cNvSpPr/>
          <p:nvPr/>
        </p:nvSpPr>
        <p:spPr>
          <a:xfrm>
            <a:off x="2286000" y="3352800"/>
            <a:ext cx="914033" cy="261610"/>
          </a:xfrm>
          <a:prstGeom prst="rect">
            <a:avLst/>
          </a:prstGeom>
        </p:spPr>
        <p:txBody>
          <a:bodyPr wrap="none">
            <a:spAutoFit/>
          </a:bodyPr>
          <a:lstStyle/>
          <a:p>
            <a:r>
              <a:rPr lang="en-US" sz="1100" b="1" dirty="0">
                <a:solidFill>
                  <a:schemeClr val="tx2"/>
                </a:solidFill>
                <a:latin typeface="Arial" pitchFamily="34" charset="0"/>
                <a:cs typeface="Arial" pitchFamily="34" charset="0"/>
              </a:rPr>
              <a:t>Panel Prep</a:t>
            </a:r>
          </a:p>
        </p:txBody>
      </p:sp>
      <p:sp>
        <p:nvSpPr>
          <p:cNvPr id="85" name="Rectangle 84"/>
          <p:cNvSpPr/>
          <p:nvPr/>
        </p:nvSpPr>
        <p:spPr>
          <a:xfrm>
            <a:off x="2971800" y="3124200"/>
            <a:ext cx="1154483" cy="261610"/>
          </a:xfrm>
          <a:prstGeom prst="rect">
            <a:avLst/>
          </a:prstGeom>
        </p:spPr>
        <p:txBody>
          <a:bodyPr wrap="none">
            <a:spAutoFit/>
          </a:bodyPr>
          <a:lstStyle/>
          <a:p>
            <a:r>
              <a:rPr lang="en-US" sz="1100" b="1" dirty="0">
                <a:solidFill>
                  <a:schemeClr val="tx2"/>
                </a:solidFill>
                <a:latin typeface="Arial" pitchFamily="34" charset="0"/>
                <a:cs typeface="Arial" pitchFamily="34" charset="0"/>
              </a:rPr>
              <a:t>4-Star Meeting</a:t>
            </a:r>
          </a:p>
        </p:txBody>
      </p:sp>
      <p:sp>
        <p:nvSpPr>
          <p:cNvPr id="86" name="Rectangle 85"/>
          <p:cNvSpPr/>
          <p:nvPr/>
        </p:nvSpPr>
        <p:spPr>
          <a:xfrm>
            <a:off x="1371600" y="4495800"/>
            <a:ext cx="585417" cy="261610"/>
          </a:xfrm>
          <a:prstGeom prst="rect">
            <a:avLst/>
          </a:prstGeom>
        </p:spPr>
        <p:txBody>
          <a:bodyPr wrap="none">
            <a:spAutoFit/>
          </a:bodyPr>
          <a:lstStyle/>
          <a:p>
            <a:r>
              <a:rPr lang="en-US" sz="1100" b="1" dirty="0">
                <a:solidFill>
                  <a:srgbClr val="C00000"/>
                </a:solidFill>
                <a:latin typeface="Arial" pitchFamily="34" charset="0"/>
                <a:cs typeface="Arial" pitchFamily="34" charset="0"/>
              </a:rPr>
              <a:t>RMDs</a:t>
            </a:r>
          </a:p>
        </p:txBody>
      </p:sp>
      <p:sp>
        <p:nvSpPr>
          <p:cNvPr id="87" name="Isosceles Triangle 86"/>
          <p:cNvSpPr/>
          <p:nvPr/>
        </p:nvSpPr>
        <p:spPr>
          <a:xfrm>
            <a:off x="2133600" y="4572000"/>
            <a:ext cx="228600" cy="2286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Arial" pitchFamily="34" charset="0"/>
              <a:cs typeface="Arial" pitchFamily="34" charset="0"/>
            </a:endParaRPr>
          </a:p>
        </p:txBody>
      </p:sp>
      <p:cxnSp>
        <p:nvCxnSpPr>
          <p:cNvPr id="88" name="Straight Connector 87"/>
          <p:cNvCxnSpPr>
            <a:endCxn id="87" idx="2"/>
          </p:cNvCxnSpPr>
          <p:nvPr/>
        </p:nvCxnSpPr>
        <p:spPr>
          <a:xfrm>
            <a:off x="1143000" y="4800600"/>
            <a:ext cx="990600" cy="1588"/>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838200" y="4800600"/>
            <a:ext cx="1681871" cy="261610"/>
          </a:xfrm>
          <a:prstGeom prst="rect">
            <a:avLst/>
          </a:prstGeom>
        </p:spPr>
        <p:txBody>
          <a:bodyPr wrap="none">
            <a:spAutoFit/>
          </a:bodyPr>
          <a:lstStyle/>
          <a:p>
            <a:r>
              <a:rPr lang="en-US" sz="1100" b="1" dirty="0">
                <a:solidFill>
                  <a:srgbClr val="C00000"/>
                </a:solidFill>
                <a:latin typeface="Arial" pitchFamily="34" charset="0"/>
                <a:cs typeface="Arial" pitchFamily="34" charset="0"/>
              </a:rPr>
              <a:t>(Previously PDM/PBD)</a:t>
            </a:r>
          </a:p>
        </p:txBody>
      </p:sp>
      <p:sp>
        <p:nvSpPr>
          <p:cNvPr id="92" name="Rectangle 91"/>
          <p:cNvSpPr/>
          <p:nvPr/>
        </p:nvSpPr>
        <p:spPr>
          <a:xfrm>
            <a:off x="7010400" y="3048000"/>
            <a:ext cx="990600" cy="430887"/>
          </a:xfrm>
          <a:prstGeom prst="rect">
            <a:avLst/>
          </a:prstGeom>
        </p:spPr>
        <p:txBody>
          <a:bodyPr wrap="square">
            <a:spAutoFit/>
          </a:bodyPr>
          <a:lstStyle/>
          <a:p>
            <a:r>
              <a:rPr lang="en-US" sz="1100" b="1" dirty="0">
                <a:solidFill>
                  <a:schemeClr val="tx2"/>
                </a:solidFill>
                <a:latin typeface="Arial" pitchFamily="34" charset="0"/>
                <a:cs typeface="Arial" pitchFamily="34" charset="0"/>
              </a:rPr>
              <a:t>BES</a:t>
            </a:r>
          </a:p>
          <a:p>
            <a:r>
              <a:rPr lang="en-US" sz="1100" b="1" dirty="0">
                <a:solidFill>
                  <a:schemeClr val="tx2"/>
                </a:solidFill>
                <a:latin typeface="Arial" pitchFamily="34" charset="0"/>
                <a:cs typeface="Arial" pitchFamily="34" charset="0"/>
              </a:rPr>
              <a:t>Build</a:t>
            </a:r>
          </a:p>
        </p:txBody>
      </p:sp>
      <p:sp>
        <p:nvSpPr>
          <p:cNvPr id="93" name="Rectangle 92"/>
          <p:cNvSpPr/>
          <p:nvPr/>
        </p:nvSpPr>
        <p:spPr>
          <a:xfrm>
            <a:off x="6553200" y="4038600"/>
            <a:ext cx="990600" cy="261610"/>
          </a:xfrm>
          <a:prstGeom prst="rect">
            <a:avLst/>
          </a:prstGeom>
        </p:spPr>
        <p:txBody>
          <a:bodyPr wrap="square">
            <a:spAutoFit/>
          </a:bodyPr>
          <a:lstStyle/>
          <a:p>
            <a:r>
              <a:rPr lang="en-US" sz="1100" b="1" dirty="0">
                <a:solidFill>
                  <a:srgbClr val="C00000"/>
                </a:solidFill>
                <a:latin typeface="Arial" pitchFamily="34" charset="0"/>
                <a:cs typeface="Arial" pitchFamily="34" charset="0"/>
              </a:rPr>
              <a:t> POM</a:t>
            </a:r>
          </a:p>
        </p:txBody>
      </p:sp>
      <p:sp>
        <p:nvSpPr>
          <p:cNvPr id="97" name="Rectangle 96"/>
          <p:cNvSpPr/>
          <p:nvPr/>
        </p:nvSpPr>
        <p:spPr>
          <a:xfrm>
            <a:off x="2209800" y="4267200"/>
            <a:ext cx="1165704" cy="261610"/>
          </a:xfrm>
          <a:prstGeom prst="rect">
            <a:avLst/>
          </a:prstGeom>
        </p:spPr>
        <p:txBody>
          <a:bodyPr wrap="none">
            <a:spAutoFit/>
          </a:bodyPr>
          <a:lstStyle/>
          <a:p>
            <a:r>
              <a:rPr lang="en-US" sz="1100" b="1" dirty="0">
                <a:solidFill>
                  <a:srgbClr val="C00000"/>
                </a:solidFill>
                <a:latin typeface="Arial" pitchFamily="34" charset="0"/>
                <a:cs typeface="Arial" pitchFamily="34" charset="0"/>
              </a:rPr>
              <a:t>Revise Budget</a:t>
            </a:r>
          </a:p>
        </p:txBody>
      </p:sp>
      <p:sp>
        <p:nvSpPr>
          <p:cNvPr id="98" name="Isosceles Triangle 97"/>
          <p:cNvSpPr/>
          <p:nvPr/>
        </p:nvSpPr>
        <p:spPr>
          <a:xfrm>
            <a:off x="3352800" y="4876800"/>
            <a:ext cx="228600" cy="2286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Arial" pitchFamily="34" charset="0"/>
              <a:cs typeface="Arial" pitchFamily="34" charset="0"/>
            </a:endParaRPr>
          </a:p>
        </p:txBody>
      </p:sp>
      <p:sp>
        <p:nvSpPr>
          <p:cNvPr id="99" name="Rectangle 98"/>
          <p:cNvSpPr/>
          <p:nvPr/>
        </p:nvSpPr>
        <p:spPr>
          <a:xfrm>
            <a:off x="2895600" y="4572000"/>
            <a:ext cx="1244251" cy="261610"/>
          </a:xfrm>
          <a:prstGeom prst="rect">
            <a:avLst/>
          </a:prstGeom>
        </p:spPr>
        <p:txBody>
          <a:bodyPr wrap="none">
            <a:spAutoFit/>
          </a:bodyPr>
          <a:lstStyle/>
          <a:p>
            <a:r>
              <a:rPr lang="en-US" sz="1100" b="1" dirty="0">
                <a:solidFill>
                  <a:srgbClr val="C00000"/>
                </a:solidFill>
                <a:latin typeface="Arial" pitchFamily="34" charset="0"/>
                <a:cs typeface="Arial" pitchFamily="34" charset="0"/>
              </a:rPr>
              <a:t>PB to Congress</a:t>
            </a:r>
          </a:p>
        </p:txBody>
      </p:sp>
      <p:sp>
        <p:nvSpPr>
          <p:cNvPr id="100" name="Rectangle 99"/>
          <p:cNvSpPr/>
          <p:nvPr/>
        </p:nvSpPr>
        <p:spPr>
          <a:xfrm>
            <a:off x="3429000" y="4419600"/>
            <a:ext cx="1790875" cy="261610"/>
          </a:xfrm>
          <a:prstGeom prst="rect">
            <a:avLst/>
          </a:prstGeom>
        </p:spPr>
        <p:txBody>
          <a:bodyPr wrap="none">
            <a:spAutoFit/>
          </a:bodyPr>
          <a:lstStyle/>
          <a:p>
            <a:r>
              <a:rPr lang="en-US" sz="1100" b="1" dirty="0">
                <a:solidFill>
                  <a:srgbClr val="C00000"/>
                </a:solidFill>
                <a:latin typeface="Arial" pitchFamily="34" charset="0"/>
                <a:cs typeface="Arial" pitchFamily="34" charset="0"/>
              </a:rPr>
              <a:t>Hearings &amp; Staffer Days</a:t>
            </a:r>
          </a:p>
        </p:txBody>
      </p:sp>
      <p:sp>
        <p:nvSpPr>
          <p:cNvPr id="101" name="Rectangle 100"/>
          <p:cNvSpPr/>
          <p:nvPr/>
        </p:nvSpPr>
        <p:spPr>
          <a:xfrm>
            <a:off x="4648200" y="4800600"/>
            <a:ext cx="439544" cy="261610"/>
          </a:xfrm>
          <a:prstGeom prst="rect">
            <a:avLst/>
          </a:prstGeom>
        </p:spPr>
        <p:txBody>
          <a:bodyPr wrap="none">
            <a:spAutoFit/>
          </a:bodyPr>
          <a:lstStyle/>
          <a:p>
            <a:r>
              <a:rPr lang="en-US" sz="1100" b="1" dirty="0">
                <a:solidFill>
                  <a:srgbClr val="C00000"/>
                </a:solidFill>
                <a:latin typeface="Arial" pitchFamily="34" charset="0"/>
                <a:cs typeface="Arial" pitchFamily="34" charset="0"/>
              </a:rPr>
              <a:t>IBR</a:t>
            </a:r>
          </a:p>
        </p:txBody>
      </p:sp>
      <p:sp>
        <p:nvSpPr>
          <p:cNvPr id="102" name="Rectangle 101"/>
          <p:cNvSpPr/>
          <p:nvPr/>
        </p:nvSpPr>
        <p:spPr>
          <a:xfrm>
            <a:off x="6096000" y="4800600"/>
            <a:ext cx="498855" cy="261610"/>
          </a:xfrm>
          <a:prstGeom prst="rect">
            <a:avLst/>
          </a:prstGeom>
        </p:spPr>
        <p:txBody>
          <a:bodyPr wrap="none">
            <a:spAutoFit/>
          </a:bodyPr>
          <a:lstStyle/>
          <a:p>
            <a:r>
              <a:rPr lang="en-US" sz="1100" b="1" dirty="0">
                <a:solidFill>
                  <a:srgbClr val="C00000"/>
                </a:solidFill>
                <a:latin typeface="Arial" pitchFamily="34" charset="0"/>
                <a:cs typeface="Arial" pitchFamily="34" charset="0"/>
              </a:rPr>
              <a:t>OBR</a:t>
            </a:r>
          </a:p>
        </p:txBody>
      </p:sp>
      <p:sp>
        <p:nvSpPr>
          <p:cNvPr id="103" name="Rectangle 102"/>
          <p:cNvSpPr/>
          <p:nvPr/>
        </p:nvSpPr>
        <p:spPr>
          <a:xfrm>
            <a:off x="4953000" y="4267200"/>
            <a:ext cx="2057400" cy="276999"/>
          </a:xfrm>
          <a:prstGeom prst="rect">
            <a:avLst/>
          </a:prstGeom>
        </p:spPr>
        <p:txBody>
          <a:bodyPr wrap="square">
            <a:spAutoFit/>
          </a:bodyPr>
          <a:lstStyle/>
          <a:p>
            <a:r>
              <a:rPr lang="en-US" sz="1200" b="1" dirty="0">
                <a:solidFill>
                  <a:srgbClr val="C00000"/>
                </a:solidFill>
                <a:latin typeface="Arial" pitchFamily="34" charset="0"/>
                <a:cs typeface="Arial" pitchFamily="34" charset="0"/>
              </a:rPr>
              <a:t>Committee Deliberations</a:t>
            </a:r>
          </a:p>
        </p:txBody>
      </p:sp>
      <p:sp>
        <p:nvSpPr>
          <p:cNvPr id="104" name="Isosceles Triangle 103"/>
          <p:cNvSpPr/>
          <p:nvPr/>
        </p:nvSpPr>
        <p:spPr>
          <a:xfrm>
            <a:off x="8382000" y="4648200"/>
            <a:ext cx="228600" cy="2286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Arial" pitchFamily="34" charset="0"/>
              <a:cs typeface="Arial" pitchFamily="34" charset="0"/>
            </a:endParaRPr>
          </a:p>
        </p:txBody>
      </p:sp>
      <p:sp>
        <p:nvSpPr>
          <p:cNvPr id="105" name="Rectangle 104"/>
          <p:cNvSpPr/>
          <p:nvPr/>
        </p:nvSpPr>
        <p:spPr>
          <a:xfrm>
            <a:off x="8153400" y="4267200"/>
            <a:ext cx="990600" cy="430887"/>
          </a:xfrm>
          <a:prstGeom prst="rect">
            <a:avLst/>
          </a:prstGeom>
        </p:spPr>
        <p:txBody>
          <a:bodyPr wrap="square">
            <a:spAutoFit/>
          </a:bodyPr>
          <a:lstStyle/>
          <a:p>
            <a:r>
              <a:rPr lang="en-US" sz="1100" b="1" dirty="0">
                <a:solidFill>
                  <a:srgbClr val="C00000"/>
                </a:solidFill>
                <a:latin typeface="Arial" pitchFamily="34" charset="0"/>
                <a:cs typeface="Arial" pitchFamily="34" charset="0"/>
              </a:rPr>
              <a:t>Budget</a:t>
            </a:r>
          </a:p>
          <a:p>
            <a:r>
              <a:rPr lang="en-US" sz="1100" b="1" dirty="0">
                <a:solidFill>
                  <a:srgbClr val="C00000"/>
                </a:solidFill>
                <a:latin typeface="Arial" pitchFamily="34" charset="0"/>
                <a:cs typeface="Arial" pitchFamily="34" charset="0"/>
              </a:rPr>
              <a:t>Enacted</a:t>
            </a:r>
          </a:p>
        </p:txBody>
      </p:sp>
      <p:sp>
        <p:nvSpPr>
          <p:cNvPr id="106" name="Rectangle 105"/>
          <p:cNvSpPr/>
          <p:nvPr/>
        </p:nvSpPr>
        <p:spPr>
          <a:xfrm>
            <a:off x="6934200" y="4724400"/>
            <a:ext cx="1752600" cy="430887"/>
          </a:xfrm>
          <a:prstGeom prst="rect">
            <a:avLst/>
          </a:prstGeom>
        </p:spPr>
        <p:txBody>
          <a:bodyPr wrap="square">
            <a:spAutoFit/>
          </a:bodyPr>
          <a:lstStyle/>
          <a:p>
            <a:r>
              <a:rPr lang="en-US" sz="1100" b="1" dirty="0">
                <a:solidFill>
                  <a:srgbClr val="C00000"/>
                </a:solidFill>
                <a:latin typeface="Arial" pitchFamily="34" charset="0"/>
                <a:cs typeface="Arial" pitchFamily="34" charset="0"/>
              </a:rPr>
              <a:t>Initial Distribution</a:t>
            </a:r>
          </a:p>
          <a:p>
            <a:r>
              <a:rPr lang="en-US" sz="1100" b="1" dirty="0">
                <a:solidFill>
                  <a:srgbClr val="C00000"/>
                </a:solidFill>
                <a:latin typeface="Arial" pitchFamily="34" charset="0"/>
                <a:cs typeface="Arial" pitchFamily="34" charset="0"/>
              </a:rPr>
              <a:t>Planning</a:t>
            </a:r>
          </a:p>
        </p:txBody>
      </p:sp>
      <p:sp>
        <p:nvSpPr>
          <p:cNvPr id="107" name="Rectangle 106"/>
          <p:cNvSpPr/>
          <p:nvPr/>
        </p:nvSpPr>
        <p:spPr>
          <a:xfrm>
            <a:off x="1905000" y="4038600"/>
            <a:ext cx="1241045" cy="261610"/>
          </a:xfrm>
          <a:prstGeom prst="rect">
            <a:avLst/>
          </a:prstGeom>
        </p:spPr>
        <p:txBody>
          <a:bodyPr wrap="none">
            <a:spAutoFit/>
          </a:bodyPr>
          <a:lstStyle/>
          <a:p>
            <a:r>
              <a:rPr lang="en-US" sz="1100" b="1" dirty="0">
                <a:solidFill>
                  <a:srgbClr val="C00000"/>
                </a:solidFill>
                <a:latin typeface="Arial" pitchFamily="34" charset="0"/>
                <a:cs typeface="Arial" pitchFamily="34" charset="0"/>
              </a:rPr>
              <a:t>MAJCOM 1- “n”</a:t>
            </a:r>
          </a:p>
        </p:txBody>
      </p:sp>
      <p:sp>
        <p:nvSpPr>
          <p:cNvPr id="108" name="Rectangle 107"/>
          <p:cNvSpPr/>
          <p:nvPr/>
        </p:nvSpPr>
        <p:spPr>
          <a:xfrm>
            <a:off x="838200" y="5105400"/>
            <a:ext cx="1378904" cy="261610"/>
          </a:xfrm>
          <a:prstGeom prst="rect">
            <a:avLst/>
          </a:prstGeom>
        </p:spPr>
        <p:txBody>
          <a:bodyPr wrap="none">
            <a:spAutoFit/>
          </a:bodyPr>
          <a:lstStyle/>
          <a:p>
            <a:r>
              <a:rPr lang="en-US" sz="1100" b="1" dirty="0">
                <a:solidFill>
                  <a:srgbClr val="C00000"/>
                </a:solidFill>
                <a:latin typeface="Arial" pitchFamily="34" charset="0"/>
                <a:cs typeface="Arial" pitchFamily="34" charset="0"/>
              </a:rPr>
              <a:t>Initial Distribution</a:t>
            </a:r>
          </a:p>
        </p:txBody>
      </p:sp>
      <p:sp>
        <p:nvSpPr>
          <p:cNvPr id="109" name="Rectangle 108"/>
          <p:cNvSpPr/>
          <p:nvPr/>
        </p:nvSpPr>
        <p:spPr>
          <a:xfrm>
            <a:off x="2667000" y="5181600"/>
            <a:ext cx="894797" cy="430887"/>
          </a:xfrm>
          <a:prstGeom prst="rect">
            <a:avLst/>
          </a:prstGeom>
        </p:spPr>
        <p:txBody>
          <a:bodyPr wrap="none">
            <a:spAutoFit/>
          </a:bodyPr>
          <a:lstStyle/>
          <a:p>
            <a:r>
              <a:rPr lang="en-US" sz="1100" b="1" dirty="0">
                <a:solidFill>
                  <a:srgbClr val="C00000"/>
                </a:solidFill>
                <a:latin typeface="Arial" pitchFamily="34" charset="0"/>
                <a:cs typeface="Arial" pitchFamily="34" charset="0"/>
              </a:rPr>
              <a:t>Execution </a:t>
            </a:r>
          </a:p>
          <a:p>
            <a:r>
              <a:rPr lang="en-US" sz="1100" b="1" dirty="0">
                <a:solidFill>
                  <a:srgbClr val="C00000"/>
                </a:solidFill>
                <a:latin typeface="Arial" pitchFamily="34" charset="0"/>
                <a:cs typeface="Arial" pitchFamily="34" charset="0"/>
              </a:rPr>
              <a:t>Review</a:t>
            </a:r>
          </a:p>
        </p:txBody>
      </p:sp>
      <p:sp>
        <p:nvSpPr>
          <p:cNvPr id="110" name="Rectangle 109"/>
          <p:cNvSpPr/>
          <p:nvPr/>
        </p:nvSpPr>
        <p:spPr>
          <a:xfrm>
            <a:off x="4191000" y="5181600"/>
            <a:ext cx="771365" cy="430887"/>
          </a:xfrm>
          <a:prstGeom prst="rect">
            <a:avLst/>
          </a:prstGeom>
        </p:spPr>
        <p:txBody>
          <a:bodyPr wrap="none">
            <a:spAutoFit/>
          </a:bodyPr>
          <a:lstStyle/>
          <a:p>
            <a:r>
              <a:rPr lang="en-US" sz="1100" b="1" dirty="0">
                <a:solidFill>
                  <a:srgbClr val="C00000"/>
                </a:solidFill>
                <a:latin typeface="Arial" pitchFamily="34" charset="0"/>
                <a:cs typeface="Arial" pitchFamily="34" charset="0"/>
              </a:rPr>
              <a:t>Mid Year</a:t>
            </a:r>
          </a:p>
          <a:p>
            <a:r>
              <a:rPr lang="en-US" sz="1100" b="1" dirty="0">
                <a:solidFill>
                  <a:srgbClr val="C00000"/>
                </a:solidFill>
                <a:latin typeface="Arial" pitchFamily="34" charset="0"/>
                <a:cs typeface="Arial" pitchFamily="34" charset="0"/>
              </a:rPr>
              <a:t>Review</a:t>
            </a:r>
          </a:p>
        </p:txBody>
      </p:sp>
      <p:sp>
        <p:nvSpPr>
          <p:cNvPr id="111" name="Rectangle 110"/>
          <p:cNvSpPr/>
          <p:nvPr/>
        </p:nvSpPr>
        <p:spPr>
          <a:xfrm>
            <a:off x="6019800" y="5181600"/>
            <a:ext cx="859531" cy="430887"/>
          </a:xfrm>
          <a:prstGeom prst="rect">
            <a:avLst/>
          </a:prstGeom>
        </p:spPr>
        <p:txBody>
          <a:bodyPr wrap="none">
            <a:spAutoFit/>
          </a:bodyPr>
          <a:lstStyle/>
          <a:p>
            <a:r>
              <a:rPr lang="en-US" sz="1100" b="1" dirty="0">
                <a:solidFill>
                  <a:srgbClr val="C00000"/>
                </a:solidFill>
                <a:latin typeface="Arial" pitchFamily="34" charset="0"/>
                <a:cs typeface="Arial" pitchFamily="34" charset="0"/>
              </a:rPr>
              <a:t>Execution</a:t>
            </a:r>
          </a:p>
          <a:p>
            <a:r>
              <a:rPr lang="en-US" sz="1100" b="1" dirty="0">
                <a:solidFill>
                  <a:srgbClr val="C00000"/>
                </a:solidFill>
                <a:latin typeface="Arial" pitchFamily="34" charset="0"/>
                <a:cs typeface="Arial" pitchFamily="34" charset="0"/>
              </a:rPr>
              <a:t>Review</a:t>
            </a:r>
          </a:p>
        </p:txBody>
      </p:sp>
      <p:sp>
        <p:nvSpPr>
          <p:cNvPr id="112" name="Rectangle 111"/>
          <p:cNvSpPr/>
          <p:nvPr/>
        </p:nvSpPr>
        <p:spPr>
          <a:xfrm>
            <a:off x="3733800" y="5562600"/>
            <a:ext cx="2362200" cy="276999"/>
          </a:xfrm>
          <a:prstGeom prst="rect">
            <a:avLst/>
          </a:prstGeom>
        </p:spPr>
        <p:txBody>
          <a:bodyPr wrap="square">
            <a:spAutoFit/>
          </a:bodyPr>
          <a:lstStyle/>
          <a:p>
            <a:r>
              <a:rPr lang="en-US" sz="1200" b="1" dirty="0">
                <a:solidFill>
                  <a:srgbClr val="C00000"/>
                </a:solidFill>
                <a:latin typeface="Arial" pitchFamily="34" charset="0"/>
                <a:cs typeface="Arial" pitchFamily="34" charset="0"/>
              </a:rPr>
              <a:t>S u p p l e m e n t a l ( s)</a:t>
            </a:r>
          </a:p>
        </p:txBody>
      </p:sp>
      <p:sp>
        <p:nvSpPr>
          <p:cNvPr id="113" name="Rectangle 112"/>
          <p:cNvSpPr/>
          <p:nvPr/>
        </p:nvSpPr>
        <p:spPr>
          <a:xfrm>
            <a:off x="6705600" y="5562600"/>
            <a:ext cx="1828800" cy="276999"/>
          </a:xfrm>
          <a:prstGeom prst="rect">
            <a:avLst/>
          </a:prstGeom>
        </p:spPr>
        <p:txBody>
          <a:bodyPr wrap="square">
            <a:spAutoFit/>
          </a:bodyPr>
          <a:lstStyle/>
          <a:p>
            <a:r>
              <a:rPr lang="en-US" sz="1200" b="1" dirty="0">
                <a:solidFill>
                  <a:srgbClr val="C00000"/>
                </a:solidFill>
                <a:latin typeface="Arial" pitchFamily="34" charset="0"/>
                <a:cs typeface="Arial" pitchFamily="34" charset="0"/>
              </a:rPr>
              <a:t>F Y  C l o s e o u t</a:t>
            </a:r>
          </a:p>
        </p:txBody>
      </p:sp>
      <p:sp>
        <p:nvSpPr>
          <p:cNvPr id="2" name="TextBox 1"/>
          <p:cNvSpPr txBox="1"/>
          <p:nvPr/>
        </p:nvSpPr>
        <p:spPr>
          <a:xfrm>
            <a:off x="76200" y="5715000"/>
            <a:ext cx="8763000" cy="1223412"/>
          </a:xfrm>
          <a:prstGeom prst="rect">
            <a:avLst/>
          </a:prstGeom>
          <a:noFill/>
        </p:spPr>
        <p:txBody>
          <a:bodyPr wrap="square" rtlCol="0">
            <a:spAutoFit/>
          </a:bodyPr>
          <a:lstStyle/>
          <a:p>
            <a:r>
              <a:rPr lang="en-US" sz="1050" dirty="0"/>
              <a:t>PPBE: Planning, Programming, Budgeting &amp; Execution	CY: Calendar Year	GDF: Guidance for Development of the Force</a:t>
            </a:r>
          </a:p>
          <a:p>
            <a:r>
              <a:rPr lang="en-US" sz="1050" dirty="0"/>
              <a:t>JPG: Joint Planning Guidance	NDS: National Defense Strategy	IPL: Integrated Priority List	NMS: National Military Strategy</a:t>
            </a:r>
          </a:p>
          <a:p>
            <a:r>
              <a:rPr lang="en-US" sz="1050" dirty="0"/>
              <a:t>AF: Air Force	AFG: Air Force Guidance	AFB:  Air Force Board	AFC: Air Force Council	 	</a:t>
            </a:r>
          </a:p>
          <a:p>
            <a:r>
              <a:rPr lang="en-US" sz="1050" dirty="0"/>
              <a:t>SECAF: Secretary of the Air Force	CSAF Chief of Staff Air Force	BES: Budget Estimate Submission	</a:t>
            </a:r>
          </a:p>
          <a:p>
            <a:r>
              <a:rPr lang="en-US" sz="1050" dirty="0"/>
              <a:t>OSD: Office of the Secretary of Defense	POM: Program Objective Memorandum	PR/BR: Program Review/Budget Review</a:t>
            </a:r>
          </a:p>
          <a:p>
            <a:r>
              <a:rPr lang="en-US" sz="1050" dirty="0"/>
              <a:t>RMD: Resource Management Decision	PDM/PBD: Program Decision Memorandum/Program Budget Decision	PB: President’s Budget</a:t>
            </a:r>
          </a:p>
          <a:p>
            <a:r>
              <a:rPr lang="en-US" sz="1050" dirty="0"/>
              <a:t>IBR/OBR</a:t>
            </a:r>
            <a:r>
              <a:rPr lang="en-US" sz="1050"/>
              <a:t>: Investment </a:t>
            </a:r>
            <a:r>
              <a:rPr lang="en-US" sz="1050" dirty="0"/>
              <a:t>Budget Review/Organizational Budget Review</a:t>
            </a:r>
          </a:p>
        </p:txBody>
      </p:sp>
    </p:spTree>
    <p:extLst>
      <p:ext uri="{BB962C8B-B14F-4D97-AF65-F5344CB8AC3E}">
        <p14:creationId xmlns:p14="http://schemas.microsoft.com/office/powerpoint/2010/main" val="7244356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1371600"/>
            <a:ext cx="8229600" cy="5014912"/>
          </a:xfrm>
          <a:prstGeom prst="rect">
            <a:avLst/>
          </a:prstGeom>
        </p:spPr>
        <p:txBody>
          <a:bodyPr>
            <a:normAutofit/>
          </a:bodyPr>
          <a:lstStyle/>
          <a:p>
            <a:pPr marL="342900" lvl="1" indent="-342900">
              <a:buFont typeface="Wingdings" pitchFamily="2" charset="2"/>
              <a:buChar char="«"/>
            </a:pPr>
            <a:r>
              <a:rPr lang="en-US" sz="2400" dirty="0">
                <a:ea typeface="+mn-ea"/>
                <a:cs typeface="+mn-cs"/>
              </a:rPr>
              <a:t>The PPBE process provides a structure allowing Service chiefs to link resources to desired capability and missions in an analytically rigorous manner</a:t>
            </a:r>
          </a:p>
          <a:p>
            <a:pPr marL="623888" lvl="2" indent="-285750">
              <a:buFont typeface="Wingdings" pitchFamily="2" charset="2"/>
              <a:buChar char="w"/>
            </a:pPr>
            <a:r>
              <a:rPr lang="en-US" dirty="0">
                <a:ea typeface="+mn-ea"/>
                <a:cs typeface="+mn-cs"/>
              </a:rPr>
              <a:t>DoD Budget is ~$540B annually; AF Budget is ~$150B annually</a:t>
            </a:r>
          </a:p>
          <a:p>
            <a:pPr marL="623888" lvl="2" indent="-285750">
              <a:buFont typeface="Wingdings" pitchFamily="2" charset="2"/>
              <a:buChar char="w"/>
            </a:pPr>
            <a:r>
              <a:rPr lang="en-US" dirty="0">
                <a:ea typeface="+mn-ea"/>
                <a:cs typeface="+mn-cs"/>
              </a:rPr>
              <a:t>PPBE provides a structured method to build the budget</a:t>
            </a:r>
          </a:p>
          <a:p>
            <a:pPr marL="342900" lvl="1" indent="-342900">
              <a:buFont typeface="Wingdings" pitchFamily="2" charset="2"/>
              <a:buChar char="«"/>
            </a:pPr>
            <a:r>
              <a:rPr lang="en-US" sz="2400" dirty="0">
                <a:solidFill>
                  <a:srgbClr val="0000CC"/>
                </a:solidFill>
                <a:ea typeface="+mn-ea"/>
                <a:cs typeface="+mn-cs"/>
              </a:rPr>
              <a:t>Planning</a:t>
            </a:r>
          </a:p>
          <a:p>
            <a:pPr marL="623888" lvl="2" indent="-285750">
              <a:spcBef>
                <a:spcPts val="0"/>
              </a:spcBef>
              <a:buFont typeface="Wingdings" pitchFamily="2" charset="2"/>
              <a:buChar char="w"/>
            </a:pPr>
            <a:r>
              <a:rPr lang="en-US" dirty="0"/>
              <a:t>National Security Strategy → National Military Strategy → DoD Capabilities</a:t>
            </a:r>
          </a:p>
          <a:p>
            <a:pPr marL="623888" lvl="2" indent="-285750">
              <a:buFont typeface="Wingdings" pitchFamily="2" charset="2"/>
              <a:buChar char="w"/>
            </a:pPr>
            <a:r>
              <a:rPr lang="en-US" dirty="0"/>
              <a:t>A process to </a:t>
            </a:r>
          </a:p>
          <a:p>
            <a:pPr marL="1196975" lvl="3" indent="-285750">
              <a:buClr>
                <a:srgbClr val="151C77"/>
              </a:buClr>
              <a:buFont typeface="Wingdings" pitchFamily="2" charset="2"/>
              <a:buChar char="ü"/>
            </a:pPr>
            <a:r>
              <a:rPr lang="en-US" sz="1600" b="1" dirty="0">
                <a:ea typeface="+mn-ea"/>
                <a:cs typeface="+mn-cs"/>
              </a:rPr>
              <a:t>Set direction for the organization</a:t>
            </a:r>
          </a:p>
          <a:p>
            <a:pPr marL="1196975" lvl="3" indent="-285750">
              <a:buClr>
                <a:srgbClr val="151C77"/>
              </a:buClr>
              <a:buFont typeface="Wingdings" pitchFamily="2" charset="2"/>
              <a:buChar char="ü"/>
            </a:pPr>
            <a:r>
              <a:rPr lang="en-US" sz="1600" b="1" dirty="0">
                <a:ea typeface="+mn-ea"/>
                <a:cs typeface="+mn-cs"/>
              </a:rPr>
              <a:t>Evaluate courses of action</a:t>
            </a:r>
          </a:p>
          <a:p>
            <a:pPr marL="1196975" lvl="3" indent="-285750">
              <a:buClr>
                <a:srgbClr val="151C77"/>
              </a:buClr>
              <a:buFont typeface="Wingdings" pitchFamily="2" charset="2"/>
              <a:buChar char="ü"/>
            </a:pPr>
            <a:r>
              <a:rPr lang="en-US" sz="1600" b="1" dirty="0">
                <a:ea typeface="+mn-ea"/>
                <a:cs typeface="+mn-cs"/>
              </a:rPr>
              <a:t>Provide guidance to allocate resources</a:t>
            </a:r>
          </a:p>
          <a:p>
            <a:pPr marL="342900" lvl="1" indent="-342900">
              <a:buFont typeface="Wingdings" pitchFamily="2" charset="2"/>
              <a:buChar char="«"/>
            </a:pPr>
            <a:r>
              <a:rPr lang="en-US" sz="2400" dirty="0">
                <a:ea typeface="+mn-ea"/>
                <a:cs typeface="+mn-cs"/>
              </a:rPr>
              <a:t>SAF/FM, SAF/AQ and AF/A8P focus on the Programming, Budgeting and Execution phases of PPBE</a:t>
            </a:r>
            <a:endParaRPr lang="en-US" sz="1600" dirty="0">
              <a:latin typeface="Calibri" pitchFamily="34" charset="0"/>
            </a:endParaRPr>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157</a:t>
            </a:fld>
            <a:endParaRPr lang="en-US" sz="1000" kern="1200" dirty="0">
              <a:solidFill>
                <a:srgbClr val="808080"/>
              </a:solidFill>
              <a:latin typeface="Arial" charset="0"/>
              <a:ea typeface="+mn-ea"/>
              <a:cs typeface="+mn-cs"/>
            </a:endParaRPr>
          </a:p>
        </p:txBody>
      </p:sp>
      <p:sp>
        <p:nvSpPr>
          <p:cNvPr id="6" name="Title 2"/>
          <p:cNvSpPr>
            <a:spLocks noGrp="1"/>
          </p:cNvSpPr>
          <p:nvPr>
            <p:ph type="title"/>
          </p:nvPr>
        </p:nvSpPr>
        <p:spPr>
          <a:xfrm>
            <a:off x="533400" y="76200"/>
            <a:ext cx="8229600" cy="914400"/>
          </a:xfrm>
        </p:spPr>
        <p:txBody>
          <a:bodyPr>
            <a:normAutofit fontScale="90000"/>
          </a:bodyPr>
          <a:lstStyle/>
          <a:p>
            <a:r>
              <a:rPr lang="en-US" sz="4000" dirty="0"/>
              <a:t>PPBE</a:t>
            </a:r>
            <a:br>
              <a:rPr lang="en-US" sz="4900" dirty="0"/>
            </a:br>
            <a:r>
              <a:rPr lang="en-US" sz="2900" dirty="0"/>
              <a:t>Planning, Programming, Budgeting and Execution</a:t>
            </a:r>
          </a:p>
        </p:txBody>
      </p:sp>
    </p:spTree>
    <p:extLst>
      <p:ext uri="{BB962C8B-B14F-4D97-AF65-F5344CB8AC3E}">
        <p14:creationId xmlns:p14="http://schemas.microsoft.com/office/powerpoint/2010/main" val="29056630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467600" cy="1143000"/>
          </a:xfrm>
        </p:spPr>
        <p:txBody>
          <a:bodyPr/>
          <a:lstStyle/>
          <a:p>
            <a:r>
              <a:rPr lang="en-US" sz="3600" dirty="0">
                <a:ln>
                  <a:solidFill>
                    <a:srgbClr val="FF9900"/>
                  </a:solidFill>
                </a:ln>
              </a:rPr>
              <a:t>Programming</a:t>
            </a:r>
            <a:br>
              <a:rPr lang="en-US" dirty="0"/>
            </a:br>
            <a:r>
              <a:rPr lang="en-US" sz="3200" dirty="0"/>
              <a:t>Building the AF POM</a:t>
            </a:r>
            <a:endParaRPr lang="en-US" sz="6000" dirty="0"/>
          </a:p>
        </p:txBody>
      </p:sp>
      <p:sp>
        <p:nvSpPr>
          <p:cNvPr id="3" name="Content Placeholder 2"/>
          <p:cNvSpPr>
            <a:spLocks noGrp="1"/>
          </p:cNvSpPr>
          <p:nvPr>
            <p:ph idx="4294967295"/>
          </p:nvPr>
        </p:nvSpPr>
        <p:spPr>
          <a:xfrm>
            <a:off x="533399" y="1355179"/>
            <a:ext cx="8247993" cy="5014912"/>
          </a:xfrm>
          <a:prstGeom prst="rect">
            <a:avLst/>
          </a:prstGeom>
        </p:spPr>
        <p:txBody>
          <a:bodyPr/>
          <a:lstStyle/>
          <a:p>
            <a:pPr marL="342900" lvl="1" indent="-342900">
              <a:buFont typeface="Wingdings" pitchFamily="2" charset="2"/>
              <a:buChar char="«"/>
              <a:defRPr/>
            </a:pPr>
            <a:r>
              <a:rPr lang="en-US" sz="2400" kern="1200" dirty="0"/>
              <a:t>The first step is to build the Air Force Program Objective Memorandum (POM)</a:t>
            </a:r>
          </a:p>
          <a:p>
            <a:pPr marL="681038" lvl="2" indent="-342900">
              <a:buFont typeface="Wingdings" pitchFamily="2" charset="2"/>
              <a:buChar char="w"/>
              <a:defRPr/>
            </a:pPr>
            <a:r>
              <a:rPr lang="en-US" sz="2000" kern="1200" dirty="0">
                <a:latin typeface="Arial" pitchFamily="34" charset="0"/>
                <a:cs typeface="Arial" pitchFamily="34" charset="0"/>
              </a:rPr>
              <a:t>Determine Capabilities needed as outlined in Planning Guidance</a:t>
            </a:r>
          </a:p>
          <a:p>
            <a:pPr marL="681038" lvl="2" indent="-342900">
              <a:buFont typeface="Wingdings" pitchFamily="2" charset="2"/>
              <a:buChar char="w"/>
              <a:defRPr/>
            </a:pPr>
            <a:r>
              <a:rPr lang="en-US" sz="2000" kern="1200" dirty="0">
                <a:latin typeface="Arial" pitchFamily="34" charset="0"/>
                <a:cs typeface="Arial" pitchFamily="34" charset="0"/>
              </a:rPr>
              <a:t>Apply resources to support/provide these capabilities</a:t>
            </a:r>
          </a:p>
          <a:p>
            <a:pPr marL="342900" lvl="1" indent="-342900">
              <a:buFont typeface="Wingdings" pitchFamily="2" charset="2"/>
              <a:buChar char="«"/>
              <a:defRPr/>
            </a:pPr>
            <a:r>
              <a:rPr lang="en-US" sz="2400" kern="1200" dirty="0"/>
              <a:t>New POM every year</a:t>
            </a:r>
          </a:p>
          <a:p>
            <a:pPr marL="681038" lvl="2" indent="-342900">
              <a:buFont typeface="Wingdings" pitchFamily="2" charset="2"/>
              <a:buChar char="w"/>
              <a:defRPr/>
            </a:pPr>
            <a:r>
              <a:rPr lang="en-US" sz="2000" kern="1200" dirty="0">
                <a:latin typeface="Arial" pitchFamily="34" charset="0"/>
                <a:cs typeface="Arial" pitchFamily="34" charset="0"/>
              </a:rPr>
              <a:t>No more on-year, off-year</a:t>
            </a:r>
          </a:p>
          <a:p>
            <a:pPr marL="681038" lvl="2" indent="-342900">
              <a:buFont typeface="Wingdings" pitchFamily="2" charset="2"/>
              <a:buChar char="w"/>
              <a:defRPr/>
            </a:pPr>
            <a:r>
              <a:rPr lang="en-US" sz="2000" kern="1200" dirty="0">
                <a:latin typeface="Arial" pitchFamily="34" charset="0"/>
                <a:cs typeface="Arial" pitchFamily="34" charset="0"/>
              </a:rPr>
              <a:t>Each budget covers a 5-year period</a:t>
            </a:r>
          </a:p>
          <a:p>
            <a:pPr marL="342900" lvl="1" indent="-342900">
              <a:buFont typeface="Wingdings" pitchFamily="2" charset="2"/>
              <a:buChar char="«"/>
              <a:defRPr/>
            </a:pPr>
            <a:r>
              <a:rPr lang="en-US" sz="2400" kern="1200" dirty="0"/>
              <a:t>POM submissions come in from AFSPC</a:t>
            </a:r>
          </a:p>
          <a:p>
            <a:pPr marL="681038" lvl="2" indent="-342900">
              <a:buFont typeface="Wingdings" pitchFamily="2" charset="2"/>
              <a:buChar char="w"/>
              <a:defRPr/>
            </a:pPr>
            <a:r>
              <a:rPr lang="en-US" sz="2000" kern="1200" dirty="0">
                <a:latin typeface="Arial" pitchFamily="34" charset="0"/>
                <a:cs typeface="Arial" pitchFamily="34" charset="0"/>
              </a:rPr>
              <a:t>MAJCOMs develop their POM submission</a:t>
            </a:r>
          </a:p>
          <a:p>
            <a:pPr marL="681038" lvl="2" indent="-342900">
              <a:buFont typeface="Wingdings" pitchFamily="2" charset="2"/>
              <a:buChar char="w"/>
              <a:defRPr/>
            </a:pPr>
            <a:r>
              <a:rPr lang="en-US" sz="2000" kern="1200" dirty="0">
                <a:latin typeface="Arial" pitchFamily="34" charset="0"/>
                <a:cs typeface="Arial" pitchFamily="34" charset="0"/>
              </a:rPr>
              <a:t>PMs work with AFSPC PEM on POM inputs</a:t>
            </a:r>
          </a:p>
          <a:p>
            <a:pPr marL="681038" lvl="2" indent="-342900">
              <a:buFont typeface="Wingdings" pitchFamily="2" charset="2"/>
              <a:buChar char="w"/>
              <a:defRPr/>
            </a:pPr>
            <a:r>
              <a:rPr lang="en-US" sz="2000" kern="1200" dirty="0">
                <a:latin typeface="Arial" pitchFamily="34" charset="0"/>
                <a:cs typeface="Arial" pitchFamily="34" charset="0"/>
              </a:rPr>
              <a:t>SMC/PIF works closely with AFSPC/A8 “Engine Room”</a:t>
            </a:r>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158</a:t>
            </a:fld>
            <a:endParaRPr lang="en-US" sz="1000" kern="1200" dirty="0">
              <a:solidFill>
                <a:srgbClr val="808080"/>
              </a:solidFill>
              <a:latin typeface="Arial" charset="0"/>
              <a:ea typeface="+mn-ea"/>
              <a:cs typeface="+mn-cs"/>
            </a:endParaRPr>
          </a:p>
        </p:txBody>
      </p:sp>
      <p:grpSp>
        <p:nvGrpSpPr>
          <p:cNvPr id="5" name="Group 4"/>
          <p:cNvGrpSpPr/>
          <p:nvPr/>
        </p:nvGrpSpPr>
        <p:grpSpPr>
          <a:xfrm>
            <a:off x="252248" y="6096000"/>
            <a:ext cx="8529145" cy="685800"/>
            <a:chOff x="252248" y="6028998"/>
            <a:chExt cx="8529145" cy="685800"/>
          </a:xfrm>
        </p:grpSpPr>
        <p:sp>
          <p:nvSpPr>
            <p:cNvPr id="6" name="Rectangle 5"/>
            <p:cNvSpPr/>
            <p:nvPr/>
          </p:nvSpPr>
          <p:spPr>
            <a:xfrm>
              <a:off x="252248" y="6028998"/>
              <a:ext cx="8529145" cy="685800"/>
            </a:xfrm>
            <a:prstGeom prst="rect">
              <a:avLst/>
            </a:prstGeom>
            <a:solidFill>
              <a:srgbClr val="0000A0"/>
            </a:solidFill>
            <a:ln/>
            <a:effectLst>
              <a:glow rad="139700">
                <a:schemeClr val="accent4">
                  <a:satMod val="1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marL="971550"/>
              <a:r>
                <a:rPr lang="en-US" b="1" dirty="0">
                  <a:solidFill>
                    <a:srgbClr val="FFFF00"/>
                  </a:solidFill>
                  <a:latin typeface="Arial" pitchFamily="34" charset="0"/>
                  <a:cs typeface="Arial" pitchFamily="34" charset="0"/>
                </a:rPr>
                <a:t>PM Action: Work with AFSPC to develop acquisition program POM input &amp; coordinate with SMC/PIF for AFPEO/SP Review/Approval</a:t>
              </a:r>
            </a:p>
          </p:txBody>
        </p:sp>
        <p:sp>
          <p:nvSpPr>
            <p:cNvPr id="8" name="5-Point Star 7"/>
            <p:cNvSpPr/>
            <p:nvPr/>
          </p:nvSpPr>
          <p:spPr>
            <a:xfrm>
              <a:off x="373110" y="6060529"/>
              <a:ext cx="781050" cy="619125"/>
            </a:xfrm>
            <a:prstGeom prst="star5">
              <a:avLst>
                <a:gd name="adj" fmla="val 18766"/>
                <a:gd name="hf" fmla="val 105146"/>
                <a:gd name="vf" fmla="val 11055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6887803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Building a POM</a:t>
            </a:r>
          </a:p>
        </p:txBody>
      </p:sp>
      <p:sp>
        <p:nvSpPr>
          <p:cNvPr id="4" name="Content Placeholder 3"/>
          <p:cNvSpPr>
            <a:spLocks noGrp="1"/>
          </p:cNvSpPr>
          <p:nvPr>
            <p:ph idx="4294967295"/>
          </p:nvPr>
        </p:nvSpPr>
        <p:spPr>
          <a:xfrm>
            <a:off x="609600" y="1504950"/>
            <a:ext cx="7814872" cy="4743450"/>
          </a:xfrm>
          <a:prstGeom prst="rect">
            <a:avLst/>
          </a:prstGeom>
        </p:spPr>
        <p:txBody>
          <a:bodyPr/>
          <a:lstStyle/>
          <a:p>
            <a:r>
              <a:rPr lang="en-US" sz="2400" dirty="0"/>
              <a:t>Identify the deficiency / requirement</a:t>
            </a:r>
          </a:p>
          <a:p>
            <a:r>
              <a:rPr lang="en-US" sz="2400" dirty="0"/>
              <a:t>Develop a solution</a:t>
            </a:r>
          </a:p>
          <a:p>
            <a:pPr lvl="1"/>
            <a:r>
              <a:rPr lang="en-US" sz="2000" dirty="0"/>
              <a:t>New Capability</a:t>
            </a:r>
          </a:p>
          <a:p>
            <a:pPr lvl="1"/>
            <a:r>
              <a:rPr lang="en-US" sz="2000" dirty="0"/>
              <a:t>Upgrade</a:t>
            </a:r>
          </a:p>
          <a:p>
            <a:pPr lvl="1"/>
            <a:r>
              <a:rPr lang="en-US" sz="2000" dirty="0"/>
              <a:t>Form, Fit &amp; Function</a:t>
            </a:r>
          </a:p>
          <a:p>
            <a:r>
              <a:rPr lang="en-US" sz="2400" dirty="0"/>
              <a:t>Cost solution</a:t>
            </a:r>
          </a:p>
          <a:p>
            <a:r>
              <a:rPr lang="en-US" sz="2400" dirty="0"/>
              <a:t>Brief AFSPC A-3/A-5 Counterpart</a:t>
            </a:r>
          </a:p>
          <a:p>
            <a:r>
              <a:rPr lang="en-US" sz="2400" dirty="0"/>
              <a:t>Prepare / Coordinate RAPIDS</a:t>
            </a:r>
          </a:p>
          <a:p>
            <a:pPr lvl="1"/>
            <a:r>
              <a:rPr lang="en-US" sz="2000" dirty="0"/>
              <a:t>SMC (PIF / CD / CV / CC)</a:t>
            </a:r>
          </a:p>
          <a:p>
            <a:pPr lvl="1"/>
            <a:r>
              <a:rPr lang="en-US" sz="2000" dirty="0"/>
              <a:t>AFSPC (A-3 / A-5)</a:t>
            </a:r>
          </a:p>
          <a:p>
            <a:r>
              <a:rPr lang="en-US" sz="2400" dirty="0"/>
              <a:t>Began Formal Briefing / Justification process</a:t>
            </a:r>
          </a:p>
          <a:p>
            <a:endParaRPr lang="en-US" sz="2400" dirty="0"/>
          </a:p>
        </p:txBody>
      </p:sp>
      <p:sp>
        <p:nvSpPr>
          <p:cNvPr id="3" name="Slide Number Placeholder 2"/>
          <p:cNvSpPr>
            <a:spLocks noGrp="1"/>
          </p:cNvSpPr>
          <p:nvPr>
            <p:ph type="sldNum" sz="quarter" idx="4294967295"/>
          </p:nvPr>
        </p:nvSpPr>
        <p:spPr>
          <a:xfrm>
            <a:off x="7988300" y="6524625"/>
            <a:ext cx="1143000" cy="304800"/>
          </a:xfrm>
          <a:prstGeom prst="rect">
            <a:avLst/>
          </a:prstGeom>
        </p:spPr>
        <p:txBody>
          <a:bodyPr/>
          <a:lstStyle/>
          <a:p>
            <a:fld id="{29F93787-D7C4-4CEC-BD1F-446C417EC857}" type="slidenum">
              <a:rPr lang="en-US" smtClean="0"/>
              <a:pPr/>
              <a:t>159</a:t>
            </a:fld>
            <a:endParaRPr lang="en-US">
              <a:solidFill>
                <a:schemeClr val="bg2"/>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2859" y="1575459"/>
            <a:ext cx="2867998"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920296" y="3807023"/>
            <a:ext cx="3223704" cy="307777"/>
          </a:xfrm>
          <a:prstGeom prst="rect">
            <a:avLst/>
          </a:prstGeom>
          <a:noFill/>
        </p:spPr>
        <p:txBody>
          <a:bodyPr wrap="none" rtlCol="0">
            <a:spAutoFit/>
          </a:bodyPr>
          <a:lstStyle/>
          <a:p>
            <a:pPr algn="ctr"/>
            <a:r>
              <a:rPr lang="en-US" sz="1400" dirty="0">
                <a:latin typeface="Arial" pitchFamily="34" charset="0"/>
                <a:cs typeface="Arial" pitchFamily="34" charset="0"/>
              </a:rPr>
              <a:t>Capabilities Based Assessment (CBA)</a:t>
            </a:r>
          </a:p>
        </p:txBody>
      </p:sp>
      <p:sp>
        <p:nvSpPr>
          <p:cNvPr id="6" name="TextBox 5"/>
          <p:cNvSpPr txBox="1"/>
          <p:nvPr/>
        </p:nvSpPr>
        <p:spPr>
          <a:xfrm>
            <a:off x="228600" y="6019800"/>
            <a:ext cx="7263399" cy="646331"/>
          </a:xfrm>
          <a:prstGeom prst="rect">
            <a:avLst/>
          </a:prstGeom>
          <a:noFill/>
        </p:spPr>
        <p:txBody>
          <a:bodyPr wrap="none" rtlCol="0">
            <a:spAutoFit/>
          </a:bodyPr>
          <a:lstStyle/>
          <a:p>
            <a:r>
              <a:rPr lang="en-US" sz="1200" dirty="0"/>
              <a:t>POM: Program Objective Memorandum	AFSPC: Air Force Space Command	</a:t>
            </a:r>
          </a:p>
          <a:p>
            <a:r>
              <a:rPr lang="en-US" sz="1200" dirty="0"/>
              <a:t>RAPIDS: Resource Allocation Program Integration Documentation	SMC: Space and Missile Systems Center</a:t>
            </a:r>
          </a:p>
          <a:p>
            <a:r>
              <a:rPr lang="en-US" sz="1200" dirty="0"/>
              <a:t>AFSPC: Air Force Space Command</a:t>
            </a:r>
          </a:p>
        </p:txBody>
      </p:sp>
    </p:spTree>
    <p:extLst>
      <p:ext uri="{BB962C8B-B14F-4D97-AF65-F5344CB8AC3E}">
        <p14:creationId xmlns:p14="http://schemas.microsoft.com/office/powerpoint/2010/main" val="1502930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8429" y="304800"/>
            <a:ext cx="7543800" cy="1143000"/>
          </a:xfrm>
        </p:spPr>
        <p:txBody>
          <a:bodyPr/>
          <a:lstStyle/>
          <a:p>
            <a:pPr algn="r"/>
            <a:r>
              <a:rPr lang="en-US" sz="3600" b="1" i="1" dirty="0">
                <a:cs typeface="Arial" pitchFamily="34" charset="0"/>
              </a:rPr>
              <a:t>Course Agenda</a:t>
            </a:r>
          </a:p>
        </p:txBody>
      </p:sp>
      <p:graphicFrame>
        <p:nvGraphicFramePr>
          <p:cNvPr id="6" name="Table 5"/>
          <p:cNvGraphicFramePr>
            <a:graphicFrameLocks noGrp="1"/>
          </p:cNvGraphicFramePr>
          <p:nvPr>
            <p:extLst>
              <p:ext uri="{D42A27DB-BD31-4B8C-83A1-F6EECF244321}">
                <p14:modId xmlns:p14="http://schemas.microsoft.com/office/powerpoint/2010/main" val="2254082647"/>
              </p:ext>
            </p:extLst>
          </p:nvPr>
        </p:nvGraphicFramePr>
        <p:xfrm>
          <a:off x="228601" y="1447800"/>
          <a:ext cx="8762999" cy="5292423"/>
        </p:xfrm>
        <a:graphic>
          <a:graphicData uri="http://schemas.openxmlformats.org/drawingml/2006/table">
            <a:tbl>
              <a:tblPr/>
              <a:tblGrid>
                <a:gridCol w="1217083">
                  <a:extLst>
                    <a:ext uri="{9D8B030D-6E8A-4147-A177-3AD203B41FA5}">
                      <a16:colId xmlns:a16="http://schemas.microsoft.com/office/drawing/2014/main" val="20000"/>
                    </a:ext>
                  </a:extLst>
                </a:gridCol>
                <a:gridCol w="1866194">
                  <a:extLst>
                    <a:ext uri="{9D8B030D-6E8A-4147-A177-3AD203B41FA5}">
                      <a16:colId xmlns:a16="http://schemas.microsoft.com/office/drawing/2014/main" val="20001"/>
                    </a:ext>
                  </a:extLst>
                </a:gridCol>
                <a:gridCol w="1622777">
                  <a:extLst>
                    <a:ext uri="{9D8B030D-6E8A-4147-A177-3AD203B41FA5}">
                      <a16:colId xmlns:a16="http://schemas.microsoft.com/office/drawing/2014/main" val="20002"/>
                    </a:ext>
                  </a:extLst>
                </a:gridCol>
                <a:gridCol w="1622777">
                  <a:extLst>
                    <a:ext uri="{9D8B030D-6E8A-4147-A177-3AD203B41FA5}">
                      <a16:colId xmlns:a16="http://schemas.microsoft.com/office/drawing/2014/main" val="20003"/>
                    </a:ext>
                  </a:extLst>
                </a:gridCol>
                <a:gridCol w="1389426">
                  <a:extLst>
                    <a:ext uri="{9D8B030D-6E8A-4147-A177-3AD203B41FA5}">
                      <a16:colId xmlns:a16="http://schemas.microsoft.com/office/drawing/2014/main" val="20004"/>
                    </a:ext>
                  </a:extLst>
                </a:gridCol>
                <a:gridCol w="1044742">
                  <a:extLst>
                    <a:ext uri="{9D8B030D-6E8A-4147-A177-3AD203B41FA5}">
                      <a16:colId xmlns:a16="http://schemas.microsoft.com/office/drawing/2014/main" val="20005"/>
                    </a:ext>
                  </a:extLst>
                </a:gridCol>
              </a:tblGrid>
              <a:tr h="151748">
                <a:tc>
                  <a:txBody>
                    <a:bodyPr/>
                    <a:lstStyle/>
                    <a:p>
                      <a:pPr algn="ctr" fontAlgn="ctr"/>
                      <a:r>
                        <a:rPr lang="en-US" sz="900" b="1" i="0" u="none" strike="noStrike" dirty="0">
                          <a:solidFill>
                            <a:schemeClr val="bg1"/>
                          </a:solidFill>
                          <a:effectLst/>
                          <a:latin typeface="+mj-lt"/>
                        </a:rPr>
                        <a:t>Period/Time</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chemeClr val="accent5">
                        <a:lumMod val="75000"/>
                      </a:schemeClr>
                    </a:solidFill>
                  </a:tcPr>
                </a:tc>
                <a:tc>
                  <a:txBody>
                    <a:bodyPr/>
                    <a:lstStyle/>
                    <a:p>
                      <a:pPr algn="ctr" fontAlgn="ctr"/>
                      <a:r>
                        <a:rPr lang="en-US" sz="900" b="1" i="0" u="none" strike="noStrike" dirty="0">
                          <a:solidFill>
                            <a:schemeClr val="bg1"/>
                          </a:solidFill>
                          <a:effectLst/>
                          <a:latin typeface="+mj-lt"/>
                        </a:rPr>
                        <a:t>Monday</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accent3">
                        <a:lumMod val="50000"/>
                      </a:schemeClr>
                    </a:solidFill>
                  </a:tcPr>
                </a:tc>
                <a:tc>
                  <a:txBody>
                    <a:bodyPr/>
                    <a:lstStyle/>
                    <a:p>
                      <a:pPr algn="ctr" fontAlgn="ctr"/>
                      <a:r>
                        <a:rPr lang="en-US" sz="900" b="1" i="0" u="none" strike="noStrike" dirty="0">
                          <a:solidFill>
                            <a:schemeClr val="bg1"/>
                          </a:solidFill>
                          <a:effectLst/>
                          <a:latin typeface="+mj-lt"/>
                        </a:rPr>
                        <a:t>Tuesday</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00B050"/>
                    </a:solidFill>
                  </a:tcPr>
                </a:tc>
                <a:tc>
                  <a:txBody>
                    <a:bodyPr/>
                    <a:lstStyle/>
                    <a:p>
                      <a:pPr algn="ctr" fontAlgn="ctr"/>
                      <a:r>
                        <a:rPr lang="en-US" sz="900" b="1" i="0" u="none" strike="noStrike" dirty="0">
                          <a:solidFill>
                            <a:schemeClr val="bg1"/>
                          </a:solidFill>
                          <a:effectLst/>
                          <a:latin typeface="+mj-lt"/>
                        </a:rPr>
                        <a:t>Wednesday</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chemeClr val="accent5">
                        <a:lumMod val="60000"/>
                        <a:lumOff val="40000"/>
                      </a:schemeClr>
                    </a:solidFill>
                  </a:tcPr>
                </a:tc>
                <a:tc>
                  <a:txBody>
                    <a:bodyPr/>
                    <a:lstStyle/>
                    <a:p>
                      <a:pPr algn="ctr" fontAlgn="ctr"/>
                      <a:r>
                        <a:rPr lang="en-US" sz="900" b="1" i="0" u="none" strike="noStrike" dirty="0">
                          <a:solidFill>
                            <a:schemeClr val="bg1"/>
                          </a:solidFill>
                          <a:effectLst/>
                          <a:latin typeface="+mj-lt"/>
                        </a:rPr>
                        <a:t>Thursday</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chemeClr val="accent6">
                        <a:lumMod val="75000"/>
                      </a:schemeClr>
                    </a:solidFill>
                  </a:tcPr>
                </a:tc>
                <a:tc>
                  <a:txBody>
                    <a:bodyPr/>
                    <a:lstStyle/>
                    <a:p>
                      <a:pPr algn="ctr" fontAlgn="ctr"/>
                      <a:r>
                        <a:rPr lang="en-US" sz="900" b="1" i="0" u="none" strike="noStrike" dirty="0">
                          <a:solidFill>
                            <a:schemeClr val="bg1"/>
                          </a:solidFill>
                          <a:effectLst/>
                          <a:latin typeface="+mj-lt"/>
                        </a:rPr>
                        <a:t>Friday</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10000"/>
                  </a:ext>
                </a:extLst>
              </a:tr>
              <a:tr h="510508">
                <a:tc rowSpan="3">
                  <a:txBody>
                    <a:bodyPr/>
                    <a:lstStyle/>
                    <a:p>
                      <a:pPr algn="ctr" fontAlgn="ctr"/>
                      <a:r>
                        <a:rPr lang="en-US" sz="900" b="0" i="0" u="none" strike="noStrike" dirty="0">
                          <a:solidFill>
                            <a:srgbClr val="5F5F5F"/>
                          </a:solidFill>
                          <a:effectLst/>
                          <a:latin typeface="+mj-lt"/>
                        </a:rPr>
                        <a:t>0800-0900</a:t>
                      </a:r>
                    </a:p>
                    <a:p>
                      <a:pPr algn="ctr" fontAlgn="ctr"/>
                      <a:endParaRPr lang="en-US" sz="900" b="0" i="0" u="none" strike="noStrike" dirty="0">
                        <a:solidFill>
                          <a:srgbClr val="5F5F5F"/>
                        </a:solidFill>
                        <a:effectLst/>
                        <a:latin typeface="+mj-lt"/>
                      </a:endParaRPr>
                    </a:p>
                    <a:p>
                      <a:pPr algn="ctr" fontAlgn="ctr"/>
                      <a:endParaRPr lang="en-US" sz="900" b="0" i="0" u="none" strike="noStrike" dirty="0">
                        <a:solidFill>
                          <a:srgbClr val="5F5F5F"/>
                        </a:solidFill>
                        <a:effectLst/>
                        <a:latin typeface="+mj-lt"/>
                      </a:endParaRPr>
                    </a:p>
                    <a:p>
                      <a:pPr algn="ctr" fontAlgn="ctr"/>
                      <a:endParaRPr lang="en-US" sz="900" b="0" i="0" u="none" strike="noStrike" dirty="0">
                        <a:solidFill>
                          <a:srgbClr val="5F5F5F"/>
                        </a:solidFill>
                        <a:effectLst/>
                        <a:latin typeface="+mj-lt"/>
                      </a:endParaRPr>
                    </a:p>
                    <a:p>
                      <a:pPr algn="ctr" fontAlgn="ctr"/>
                      <a:r>
                        <a:rPr lang="en-US" sz="900" b="0" i="0" u="none" strike="noStrike" dirty="0">
                          <a:solidFill>
                            <a:srgbClr val="5F5F5F"/>
                          </a:solidFill>
                          <a:effectLst/>
                          <a:latin typeface="+mj-lt"/>
                        </a:rPr>
                        <a:t>0900-0930</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FBFBF"/>
                    </a:solidFill>
                  </a:tcPr>
                </a:tc>
                <a:tc rowSpan="2">
                  <a:txBody>
                    <a:bodyPr/>
                    <a:lstStyle/>
                    <a:p>
                      <a:pPr algn="ctr" fontAlgn="ctr"/>
                      <a:r>
                        <a:rPr lang="en-US" sz="900" b="0" i="0" u="none" strike="noStrike" dirty="0">
                          <a:effectLst/>
                          <a:latin typeface="+mj-lt"/>
                        </a:rPr>
                        <a:t>Introductions</a:t>
                      </a:r>
                    </a:p>
                    <a:p>
                      <a:pPr algn="ctr" fontAlgn="ctr"/>
                      <a:r>
                        <a:rPr lang="en-US" sz="900" b="0" i="0" u="none" strike="noStrike" dirty="0">
                          <a:effectLst/>
                          <a:latin typeface="+mj-lt"/>
                        </a:rPr>
                        <a:t>Course</a:t>
                      </a:r>
                      <a:r>
                        <a:rPr lang="en-US" sz="900" b="0" i="0" u="none" strike="noStrike" baseline="0" dirty="0">
                          <a:effectLst/>
                          <a:latin typeface="+mj-lt"/>
                        </a:rPr>
                        <a:t> </a:t>
                      </a:r>
                      <a:r>
                        <a:rPr lang="en-US" sz="900" b="0" i="0" u="none" strike="noStrike" dirty="0">
                          <a:effectLst/>
                          <a:latin typeface="+mj-lt"/>
                        </a:rPr>
                        <a:t>Overview</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accent5">
                        <a:lumMod val="20000"/>
                        <a:lumOff val="80000"/>
                      </a:schemeClr>
                    </a:solidFill>
                  </a:tcPr>
                </a:tc>
                <a:tc rowSpan="3">
                  <a:txBody>
                    <a:bodyPr/>
                    <a:lstStyle/>
                    <a:p>
                      <a:pPr algn="ctr" fontAlgn="ctr"/>
                      <a:r>
                        <a:rPr lang="en-US" sz="900" b="0" i="0" u="none" strike="noStrike" baseline="0" dirty="0">
                          <a:solidFill>
                            <a:schemeClr val="bg1"/>
                          </a:solidFill>
                          <a:effectLst/>
                          <a:latin typeface="+mj-lt"/>
                        </a:rPr>
                        <a:t>Schedule</a:t>
                      </a:r>
                    </a:p>
                    <a:p>
                      <a:pPr algn="ctr" fontAlgn="ctr"/>
                      <a:endParaRPr lang="en-US" sz="900" b="0" i="0" u="none" strike="noStrike" baseline="0" dirty="0">
                        <a:solidFill>
                          <a:schemeClr val="bg1"/>
                        </a:solidFill>
                        <a:effectLst/>
                        <a:latin typeface="+mj-lt"/>
                      </a:endParaRPr>
                    </a:p>
                    <a:p>
                      <a:pPr algn="ctr" fontAlgn="ctr"/>
                      <a:endParaRPr lang="en-US" sz="900" b="0" i="0" u="none" strike="noStrike" baseline="0" dirty="0">
                        <a:solidFill>
                          <a:schemeClr val="bg1"/>
                        </a:solidFill>
                        <a:effectLst/>
                        <a:latin typeface="+mj-lt"/>
                      </a:endParaRPr>
                    </a:p>
                    <a:p>
                      <a:pPr algn="ctr" fontAlgn="ctr"/>
                      <a:r>
                        <a:rPr lang="en-US" sz="900" b="0" i="0" u="none" strike="noStrike" baseline="0" dirty="0">
                          <a:solidFill>
                            <a:schemeClr val="bg1"/>
                          </a:solidFill>
                          <a:effectLst/>
                          <a:latin typeface="+mj-lt"/>
                        </a:rPr>
                        <a:t>Exercise #6</a:t>
                      </a:r>
                    </a:p>
                    <a:p>
                      <a:pPr algn="ctr" fontAlgn="ctr"/>
                      <a:r>
                        <a:rPr lang="en-US" sz="900" b="0" i="0" u="none" strike="noStrike" baseline="0" dirty="0">
                          <a:solidFill>
                            <a:schemeClr val="bg1"/>
                          </a:solidFill>
                          <a:effectLst/>
                          <a:latin typeface="+mj-lt"/>
                        </a:rPr>
                        <a:t>Integrated Master Plan (IMP)</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2">
                        <a:lumMod val="50000"/>
                      </a:schemeClr>
                    </a:solidFill>
                  </a:tcPr>
                </a:tc>
                <a:tc rowSpan="3">
                  <a:txBody>
                    <a:bodyPr/>
                    <a:lstStyle/>
                    <a:p>
                      <a:pPr algn="ctr" fontAlgn="ctr"/>
                      <a:r>
                        <a:rPr lang="en-US" sz="900" b="0" i="0" u="none" strike="noStrike" dirty="0">
                          <a:effectLst/>
                          <a:latin typeface="+mj-lt"/>
                        </a:rPr>
                        <a:t>RISK</a:t>
                      </a:r>
                      <a:endParaRPr lang="en-US" sz="900" b="0" i="0" u="none" strike="noStrike" baseline="0" dirty="0">
                        <a:effectLst/>
                        <a:latin typeface="+mj-lt"/>
                      </a:endParaRPr>
                    </a:p>
                    <a:p>
                      <a:pPr algn="ctr" fontAlgn="ctr"/>
                      <a:r>
                        <a:rPr lang="en-US" sz="900" b="0" i="0" u="none" strike="noStrike" baseline="0" dirty="0">
                          <a:effectLst/>
                          <a:latin typeface="+mj-lt"/>
                        </a:rPr>
                        <a:t>Management</a:t>
                      </a:r>
                    </a:p>
                    <a:p>
                      <a:pPr algn="ctr" fontAlgn="ctr"/>
                      <a:endParaRPr lang="en-US" sz="900" b="0" i="0" u="none" strike="noStrike" baseline="0" dirty="0">
                        <a:effectLst/>
                        <a:latin typeface="+mj-lt"/>
                      </a:endParaRPr>
                    </a:p>
                    <a:p>
                      <a:pPr algn="ctr" fontAlgn="ctr"/>
                      <a:r>
                        <a:rPr lang="en-US" sz="900" b="0" i="0" u="none" strike="noStrike" baseline="0" dirty="0">
                          <a:effectLst/>
                          <a:latin typeface="+mj-lt"/>
                        </a:rPr>
                        <a:t>Exercise #9</a:t>
                      </a:r>
                    </a:p>
                    <a:p>
                      <a:pPr algn="ctr" fontAlgn="ctr"/>
                      <a:r>
                        <a:rPr lang="en-US" sz="900" b="0" i="0" u="none" strike="noStrike" baseline="0" dirty="0">
                          <a:effectLst/>
                          <a:latin typeface="+mj-lt"/>
                        </a:rPr>
                        <a:t>Risk Process</a:t>
                      </a:r>
                      <a:endParaRPr lang="en-US" sz="900" b="0" i="0" u="none" strike="noStrike" dirty="0">
                        <a:effectLst/>
                        <a:latin typeface="+mj-lt"/>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0066"/>
                    </a:solidFill>
                  </a:tcPr>
                </a:tc>
                <a:tc>
                  <a:txBody>
                    <a:bodyPr/>
                    <a:lstStyle/>
                    <a:p>
                      <a:pPr algn="ctr" fontAlgn="ctr"/>
                      <a:r>
                        <a:rPr lang="en-US" sz="900" b="0" i="0" u="none" strike="noStrike" dirty="0">
                          <a:effectLst/>
                          <a:latin typeface="+mj-lt"/>
                        </a:rPr>
                        <a:t>The</a:t>
                      </a:r>
                      <a:r>
                        <a:rPr lang="en-US" sz="900" b="0" i="0" u="none" strike="noStrike" baseline="0" dirty="0">
                          <a:effectLst/>
                          <a:latin typeface="+mj-lt"/>
                        </a:rPr>
                        <a:t> “ACE”</a:t>
                      </a:r>
                    </a:p>
                    <a:p>
                      <a:pPr algn="ctr" fontAlgn="ctr"/>
                      <a:r>
                        <a:rPr lang="en-US" sz="900" b="0" i="0" u="none" strike="noStrike" baseline="0" dirty="0">
                          <a:effectLst/>
                          <a:latin typeface="+mj-lt"/>
                        </a:rPr>
                        <a:t>Acquisition Center of Excellence</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rowSpan="7">
                  <a:txBody>
                    <a:bodyPr/>
                    <a:lstStyle/>
                    <a:p>
                      <a:pPr algn="ctr" fontAlgn="ctr"/>
                      <a:r>
                        <a:rPr lang="en-US" sz="900" b="0" i="0" u="none" strike="noStrike" dirty="0">
                          <a:solidFill>
                            <a:schemeClr val="bg1"/>
                          </a:solidFill>
                          <a:effectLst/>
                          <a:latin typeface="+mj-lt"/>
                        </a:rPr>
                        <a:t>Capstone</a:t>
                      </a:r>
                    </a:p>
                    <a:p>
                      <a:pPr algn="ctr" fontAlgn="ctr"/>
                      <a:r>
                        <a:rPr lang="en-US" sz="900" b="0" i="0" u="none" strike="noStrike" dirty="0">
                          <a:solidFill>
                            <a:schemeClr val="bg1"/>
                          </a:solidFill>
                          <a:effectLst/>
                          <a:latin typeface="+mj-lt"/>
                        </a:rPr>
                        <a:t>Event</a:t>
                      </a:r>
                    </a:p>
                    <a:p>
                      <a:pPr algn="ctr" fontAlgn="ctr"/>
                      <a:r>
                        <a:rPr lang="en-US" sz="900" b="0" i="0" u="none" strike="noStrike" dirty="0">
                          <a:solidFill>
                            <a:schemeClr val="bg1"/>
                          </a:solidFill>
                          <a:effectLst/>
                          <a:latin typeface="+mj-lt"/>
                        </a:rPr>
                        <a:t>Phase #1</a:t>
                      </a:r>
                    </a:p>
                    <a:p>
                      <a:pPr algn="ctr" fontAlgn="ctr"/>
                      <a:endParaRPr lang="en-US" sz="900" b="0" i="0" u="none" strike="noStrike" dirty="0">
                        <a:solidFill>
                          <a:schemeClr val="bg1"/>
                        </a:solidFill>
                        <a:effectLst/>
                        <a:latin typeface="+mj-lt"/>
                      </a:endParaRPr>
                    </a:p>
                    <a:p>
                      <a:pPr algn="ctr" fontAlgn="ctr"/>
                      <a:endParaRPr lang="en-US" sz="900" b="0" i="0" u="none" strike="noStrike" dirty="0">
                        <a:solidFill>
                          <a:schemeClr val="bg1"/>
                        </a:solidFill>
                        <a:effectLst/>
                        <a:latin typeface="+mj-lt"/>
                      </a:endParaRPr>
                    </a:p>
                    <a:p>
                      <a:pPr algn="ctr" fontAlgn="ctr"/>
                      <a:endParaRPr lang="en-US" sz="900" b="0" i="0" u="none" strike="noStrike" dirty="0">
                        <a:solidFill>
                          <a:schemeClr val="bg1"/>
                        </a:solidFill>
                        <a:effectLst/>
                        <a:latin typeface="+mj-lt"/>
                      </a:endParaRPr>
                    </a:p>
                    <a:p>
                      <a:pPr algn="ctr" fontAlgn="ctr"/>
                      <a:r>
                        <a:rPr lang="en-US" sz="900" b="0" i="0" u="none" strike="noStrike" dirty="0">
                          <a:solidFill>
                            <a:schemeClr val="bg1"/>
                          </a:solidFill>
                          <a:effectLst/>
                          <a:latin typeface="+mj-lt"/>
                        </a:rPr>
                        <a:t>Out-brief</a:t>
                      </a:r>
                    </a:p>
                  </a:txBody>
                  <a:tcPr marL="9003" marR="9003" marT="9003" marB="0" anchor="ctr">
                    <a:lnL w="6350" cap="flat" cmpd="sng" algn="ctr">
                      <a:solidFill>
                        <a:srgbClr val="C0C0C0"/>
                      </a:solidFill>
                      <a:prstDash val="solid"/>
                      <a:round/>
                      <a:headEnd type="none" w="med" len="med"/>
                      <a:tailEnd type="none" w="med" len="med"/>
                    </a:lnL>
                    <a:lnR>
                      <a:noFill/>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99744">
                <a:tc vMerge="1">
                  <a:txBody>
                    <a:bodyPr/>
                    <a:lstStyle/>
                    <a:p>
                      <a:endParaRPr lang="en-US"/>
                    </a:p>
                  </a:txBody>
                  <a:tcPr/>
                </a:tc>
                <a:tc vMerge="1">
                  <a:txBody>
                    <a:bodyPr/>
                    <a:lstStyle/>
                    <a:p>
                      <a:pPr algn="ctr" fontAlgn="ctr"/>
                      <a:endParaRPr lang="en-US" sz="900" b="0" i="0" u="none" strike="noStrike" dirty="0">
                        <a:effectLst/>
                        <a:latin typeface="+mj-lt"/>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accent5">
                        <a:lumMod val="40000"/>
                        <a:lumOff val="60000"/>
                      </a:schemeClr>
                    </a:solidFill>
                  </a:tcPr>
                </a:tc>
                <a:tc vMerge="1">
                  <a:txBody>
                    <a:bodyPr/>
                    <a:lstStyle/>
                    <a:p>
                      <a:endParaRPr lang="en-US"/>
                    </a:p>
                  </a:txBody>
                  <a:tcPr/>
                </a:tc>
                <a:tc vMerge="1">
                  <a:txBody>
                    <a:bodyPr/>
                    <a:lstStyle/>
                    <a:p>
                      <a:endParaRPr lang="en-US"/>
                    </a:p>
                  </a:txBody>
                  <a:tcP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baseline="0" dirty="0">
                          <a:solidFill>
                            <a:schemeClr val="tx1"/>
                          </a:solidFill>
                          <a:effectLst/>
                          <a:latin typeface="+mn-lt"/>
                          <a:ea typeface="+mn-ea"/>
                          <a:cs typeface="+mn-cs"/>
                        </a:rPr>
                        <a:t>Requirements Management</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C99FF"/>
                    </a:solidFill>
                  </a:tcPr>
                </a:tc>
                <a:tc vMerge="1">
                  <a:txBody>
                    <a:bodyPr/>
                    <a:lstStyle/>
                    <a:p>
                      <a:endParaRPr lang="en-US"/>
                    </a:p>
                  </a:txBody>
                  <a:tcPr/>
                </a:tc>
                <a:extLst>
                  <a:ext uri="{0D108BD9-81ED-4DB2-BD59-A6C34878D82A}">
                    <a16:rowId xmlns:a16="http://schemas.microsoft.com/office/drawing/2014/main" val="10002"/>
                  </a:ext>
                </a:extLst>
              </a:tr>
              <a:tr h="410764">
                <a:tc vMerge="1">
                  <a:txBody>
                    <a:bodyPr/>
                    <a:lstStyle/>
                    <a:p>
                      <a:endParaRPr lang="en-US"/>
                    </a:p>
                  </a:txBody>
                  <a:tcPr/>
                </a:tc>
                <a:tc>
                  <a:txBody>
                    <a:bodyPr/>
                    <a:lstStyle/>
                    <a:p>
                      <a:pPr algn="ctr" fontAlgn="ctr"/>
                      <a:r>
                        <a:rPr lang="en-US" sz="900" b="0" i="0" u="none" strike="noStrike" dirty="0">
                          <a:effectLst/>
                          <a:latin typeface="+mj-lt"/>
                        </a:rPr>
                        <a:t>Exercise</a:t>
                      </a:r>
                      <a:r>
                        <a:rPr lang="en-US" sz="900" b="0" i="0" u="none" strike="noStrike" baseline="0" dirty="0">
                          <a:effectLst/>
                          <a:latin typeface="+mj-lt"/>
                        </a:rPr>
                        <a:t> #1</a:t>
                      </a:r>
                    </a:p>
                    <a:p>
                      <a:pPr algn="ctr" fontAlgn="ctr"/>
                      <a:r>
                        <a:rPr lang="en-US" sz="900" b="0" i="0" u="none" strike="noStrike" baseline="0" dirty="0">
                          <a:effectLst/>
                          <a:latin typeface="+mj-lt"/>
                        </a:rPr>
                        <a:t>“Jeopardy”</a:t>
                      </a:r>
                      <a:endParaRPr lang="en-US" sz="900" b="0" i="0" u="none" strike="noStrike" dirty="0">
                        <a:effectLst/>
                        <a:latin typeface="+mj-lt"/>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accent5">
                        <a:lumMod val="40000"/>
                        <a:lumOff val="6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89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latin typeface="+mj-lt"/>
                        </a:rPr>
                        <a:t>       </a:t>
                      </a:r>
                      <a:r>
                        <a:rPr lang="en-US" sz="900" b="0" i="0" u="none" strike="noStrike" dirty="0">
                          <a:solidFill>
                            <a:srgbClr val="5F5F5F"/>
                          </a:solidFill>
                          <a:effectLst/>
                          <a:latin typeface="+mj-lt"/>
                        </a:rPr>
                        <a:t>0930-0940</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00"/>
                    </a:solidFill>
                  </a:tcPr>
                </a:tc>
                <a:tc gridSpan="4">
                  <a:txBody>
                    <a:bodyPr/>
                    <a:lstStyle/>
                    <a:p>
                      <a:pPr algn="ctr"/>
                      <a:r>
                        <a:rPr lang="en-US" sz="900" dirty="0">
                          <a:latin typeface="+mj-lt"/>
                        </a:rPr>
                        <a:t>BREAK</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523008">
                <a:tc rowSpan="2">
                  <a:txBody>
                    <a:bodyPr/>
                    <a:lstStyle/>
                    <a:p>
                      <a:pPr algn="ctr" fontAlgn="ctr"/>
                      <a:r>
                        <a:rPr lang="en-US" sz="900" b="0" i="0" u="none" strike="noStrike" dirty="0">
                          <a:solidFill>
                            <a:srgbClr val="5F5F5F"/>
                          </a:solidFill>
                          <a:effectLst/>
                          <a:latin typeface="+mj-lt"/>
                        </a:rPr>
                        <a:t>0940-1000</a:t>
                      </a:r>
                    </a:p>
                    <a:p>
                      <a:pPr algn="ctr" fontAlgn="ctr"/>
                      <a:r>
                        <a:rPr lang="en-US" sz="900" b="0" i="0" u="none" strike="noStrike" dirty="0">
                          <a:solidFill>
                            <a:srgbClr val="5F5F5F"/>
                          </a:solidFill>
                          <a:effectLst/>
                          <a:latin typeface="+mj-lt"/>
                        </a:rPr>
                        <a:t>1000-1015</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rowSpan="2">
                  <a:txBody>
                    <a:bodyPr/>
                    <a:lstStyle/>
                    <a:p>
                      <a:pPr algn="ctr" fontAlgn="ctr"/>
                      <a:r>
                        <a:rPr lang="en-US" sz="900" b="0" i="0" u="none" strike="noStrike" dirty="0">
                          <a:solidFill>
                            <a:schemeClr val="bg1"/>
                          </a:solidFill>
                          <a:effectLst/>
                          <a:latin typeface="+mj-lt"/>
                        </a:rPr>
                        <a:t>Introduction to SMC</a:t>
                      </a:r>
                    </a:p>
                    <a:p>
                      <a:pPr algn="ctr" fontAlgn="ctr"/>
                      <a:r>
                        <a:rPr lang="en-US" sz="900" b="0" i="0" u="none" strike="noStrike" dirty="0">
                          <a:solidFill>
                            <a:schemeClr val="bg1"/>
                          </a:solidFill>
                          <a:effectLst/>
                          <a:latin typeface="+mj-lt"/>
                        </a:rPr>
                        <a:t>Exercise #2</a:t>
                      </a:r>
                    </a:p>
                    <a:p>
                      <a:pPr algn="ctr" fontAlgn="ctr"/>
                      <a:r>
                        <a:rPr lang="en-US" sz="900" b="0" i="0" u="none" strike="noStrike" dirty="0">
                          <a:solidFill>
                            <a:schemeClr val="bg1"/>
                          </a:solidFill>
                          <a:effectLst/>
                          <a:latin typeface="+mj-lt"/>
                        </a:rPr>
                        <a:t>“What Program Am I?”</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0000FF"/>
                    </a:solidFill>
                  </a:tcPr>
                </a:tc>
                <a:tc rowSpan="2">
                  <a:txBody>
                    <a:bodyPr/>
                    <a:lstStyle/>
                    <a:p>
                      <a:pPr algn="ctr"/>
                      <a:r>
                        <a:rPr lang="en-US" sz="900" dirty="0">
                          <a:solidFill>
                            <a:schemeClr val="bg1"/>
                          </a:solidFill>
                          <a:latin typeface="+mj-lt"/>
                          <a:cs typeface="Arial" panose="020B0604020202020204" pitchFamily="34" charset="0"/>
                        </a:rPr>
                        <a:t>Exercise #7</a:t>
                      </a:r>
                    </a:p>
                    <a:p>
                      <a:pPr algn="ctr"/>
                      <a:r>
                        <a:rPr lang="en-US" sz="900" dirty="0">
                          <a:solidFill>
                            <a:schemeClr val="bg1"/>
                          </a:solidFill>
                          <a:latin typeface="+mj-lt"/>
                          <a:cs typeface="Arial" panose="020B0604020202020204" pitchFamily="34" charset="0"/>
                        </a:rPr>
                        <a:t>Integrated Master Schedule (IMS)</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2">
                        <a:lumMod val="50000"/>
                      </a:schemeClr>
                    </a:solidFill>
                  </a:tcPr>
                </a:tc>
                <a:tc rowSpan="2">
                  <a:txBody>
                    <a:bodyPr/>
                    <a:lstStyle/>
                    <a:p>
                      <a:pPr algn="ctr"/>
                      <a:r>
                        <a:rPr lang="en-US" sz="900" kern="1200" dirty="0">
                          <a:solidFill>
                            <a:schemeClr val="bg1"/>
                          </a:solidFill>
                          <a:latin typeface="+mj-lt"/>
                          <a:ea typeface="+mn-ea"/>
                          <a:cs typeface="+mn-cs"/>
                        </a:rPr>
                        <a:t>Acquisition</a:t>
                      </a:r>
                    </a:p>
                    <a:p>
                      <a:pPr algn="ctr"/>
                      <a:r>
                        <a:rPr lang="en-US" sz="900" kern="1200" dirty="0">
                          <a:solidFill>
                            <a:schemeClr val="bg1"/>
                          </a:solidFill>
                          <a:latin typeface="+mj-lt"/>
                          <a:ea typeface="+mn-ea"/>
                          <a:cs typeface="+mn-cs"/>
                        </a:rPr>
                        <a:t>Logistics</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Exercise #12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Systems Requirements Document (SRD)</a:t>
                      </a:r>
                      <a:r>
                        <a:rPr lang="en-US" sz="900" b="0" i="0" u="none" strike="noStrike" kern="1200" baseline="0" dirty="0">
                          <a:solidFill>
                            <a:schemeClr val="tx1"/>
                          </a:solidFill>
                          <a:effectLst/>
                          <a:latin typeface="+mn-lt"/>
                          <a:ea typeface="+mn-ea"/>
                          <a:cs typeface="+mn-cs"/>
                        </a:rPr>
                        <a:t> to </a:t>
                      </a:r>
                      <a:r>
                        <a:rPr lang="en-US" sz="900" b="0" i="0" u="none" strike="noStrike" kern="1200" dirty="0">
                          <a:solidFill>
                            <a:schemeClr val="tx1"/>
                          </a:solidFill>
                          <a:effectLst/>
                          <a:latin typeface="+mn-lt"/>
                          <a:ea typeface="+mn-ea"/>
                          <a:cs typeface="+mn-cs"/>
                        </a:rPr>
                        <a:t>Specification</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10005"/>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baseline="0" dirty="0">
                          <a:solidFill>
                            <a:schemeClr val="tx1"/>
                          </a:solidFill>
                          <a:effectLst/>
                          <a:latin typeface="+mn-lt"/>
                          <a:ea typeface="+mn-ea"/>
                          <a:cs typeface="+mn-cs"/>
                        </a:rPr>
                        <a:t>Industry’s Perspective</a:t>
                      </a:r>
                      <a:endParaRPr lang="en-US" sz="900" b="0" i="0" u="none" strike="noStrike" kern="1200" dirty="0">
                        <a:solidFill>
                          <a:schemeClr val="tx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i="0" u="none" strike="noStrike" kern="1200" dirty="0">
                        <a:solidFill>
                          <a:schemeClr val="tx1"/>
                        </a:solidFill>
                        <a:effectLst/>
                        <a:latin typeface="+mn-lt"/>
                        <a:ea typeface="+mn-ea"/>
                        <a:cs typeface="+mn-cs"/>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C99FF"/>
                    </a:solidFill>
                  </a:tcPr>
                </a:tc>
                <a:tc vMerge="1">
                  <a:txBody>
                    <a:bodyPr/>
                    <a:lstStyle/>
                    <a:p>
                      <a:endParaRPr lang="en-US"/>
                    </a:p>
                  </a:txBody>
                  <a:tcPr/>
                </a:tc>
                <a:extLst>
                  <a:ext uri="{0D108BD9-81ED-4DB2-BD59-A6C34878D82A}">
                    <a16:rowId xmlns:a16="http://schemas.microsoft.com/office/drawing/2014/main" val="10006"/>
                  </a:ext>
                </a:extLst>
              </a:tr>
              <a:tr h="512938">
                <a:tc>
                  <a:txBody>
                    <a:bodyPr/>
                    <a:lstStyle/>
                    <a:p>
                      <a:pPr algn="ctr" fontAlgn="ctr"/>
                      <a:r>
                        <a:rPr lang="en-US" sz="900" b="0" i="0" u="none" strike="noStrike" dirty="0">
                          <a:solidFill>
                            <a:srgbClr val="5F5F5F"/>
                          </a:solidFill>
                          <a:effectLst/>
                          <a:latin typeface="+mj-lt"/>
                        </a:rPr>
                        <a:t>1015-1055</a:t>
                      </a:r>
                    </a:p>
                    <a:p>
                      <a:pPr algn="ctr" fontAlgn="ctr"/>
                      <a:r>
                        <a:rPr lang="en-US" sz="900" b="0" i="0" u="none" strike="noStrike" dirty="0">
                          <a:solidFill>
                            <a:srgbClr val="5F5F5F"/>
                          </a:solidFill>
                          <a:effectLst/>
                          <a:latin typeface="+mj-lt"/>
                        </a:rPr>
                        <a:t>1100-1130</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chemeClr val="bg1"/>
                          </a:solidFill>
                          <a:effectLst/>
                          <a:latin typeface="+mj-lt"/>
                        </a:rPr>
                        <a:t>Program</a:t>
                      </a:r>
                      <a:r>
                        <a:rPr lang="en-US" sz="900" b="0" i="0" u="none" strike="noStrike" baseline="0" dirty="0">
                          <a:solidFill>
                            <a:schemeClr val="bg1"/>
                          </a:solidFill>
                          <a:effectLst/>
                          <a:latin typeface="+mj-lt"/>
                        </a:rPr>
                        <a:t> Management</a:t>
                      </a:r>
                    </a:p>
                    <a:p>
                      <a:pPr algn="ctr" fontAlgn="ctr"/>
                      <a:r>
                        <a:rPr lang="en-US" sz="900" b="0" i="0" u="none" strike="noStrike" baseline="0" dirty="0">
                          <a:solidFill>
                            <a:schemeClr val="bg1"/>
                          </a:solidFill>
                          <a:effectLst/>
                          <a:latin typeface="+mj-lt"/>
                        </a:rPr>
                        <a:t>Functions</a:t>
                      </a:r>
                    </a:p>
                    <a:p>
                      <a:pPr algn="ctr" fontAlgn="ctr"/>
                      <a:r>
                        <a:rPr lang="en-US" sz="900" b="0" i="0" u="none" strike="noStrike" baseline="0" dirty="0">
                          <a:solidFill>
                            <a:schemeClr val="bg1"/>
                          </a:solidFill>
                          <a:effectLst/>
                          <a:latin typeface="+mj-lt"/>
                        </a:rPr>
                        <a:t>Exercise #3</a:t>
                      </a:r>
                    </a:p>
                    <a:p>
                      <a:pPr algn="ctr" fontAlgn="ctr"/>
                      <a:r>
                        <a:rPr lang="en-US" sz="900" b="0" i="0" u="none" strike="noStrike" baseline="0" dirty="0">
                          <a:solidFill>
                            <a:schemeClr val="bg1"/>
                          </a:solidFill>
                          <a:effectLst/>
                          <a:latin typeface="+mj-lt"/>
                        </a:rPr>
                        <a:t>“Who wants to be a PM?”</a:t>
                      </a:r>
                      <a:endParaRPr lang="en-US" sz="900" b="0" i="0" u="none" strike="noStrike" dirty="0">
                        <a:solidFill>
                          <a:schemeClr val="bg1"/>
                        </a:solidFill>
                        <a:effectLst/>
                        <a:latin typeface="+mj-lt"/>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baseline="0" dirty="0">
                          <a:solidFill>
                            <a:schemeClr val="bg1"/>
                          </a:solidFill>
                          <a:effectLst/>
                          <a:latin typeface="+mj-lt"/>
                        </a:rPr>
                        <a:t>Exercise Out-brief</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2">
                        <a:lumMod val="50000"/>
                      </a:schemeClr>
                    </a:solidFill>
                  </a:tcPr>
                </a:tc>
                <a:tc>
                  <a:txBody>
                    <a:bodyPr/>
                    <a:lstStyle/>
                    <a:p>
                      <a:pPr algn="ctr"/>
                      <a:r>
                        <a:rPr lang="en-US" sz="900" dirty="0">
                          <a:solidFill>
                            <a:schemeClr val="bg1"/>
                          </a:solidFill>
                          <a:latin typeface="+mj-lt"/>
                        </a:rPr>
                        <a:t>Exercise #10</a:t>
                      </a:r>
                    </a:p>
                    <a:p>
                      <a:pPr algn="ctr"/>
                      <a:r>
                        <a:rPr lang="en-US" sz="900" dirty="0">
                          <a:solidFill>
                            <a:schemeClr val="bg1"/>
                          </a:solidFill>
                          <a:latin typeface="+mj-lt"/>
                        </a:rPr>
                        <a:t>Work Breakdown Structure</a:t>
                      </a:r>
                    </a:p>
                    <a:p>
                      <a:pPr algn="ctr"/>
                      <a:r>
                        <a:rPr lang="en-US" sz="900" dirty="0">
                          <a:solidFill>
                            <a:schemeClr val="bg1"/>
                          </a:solidFill>
                          <a:latin typeface="+mj-lt"/>
                        </a:rPr>
                        <a:t>(WBS)</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lumMod val="5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241961">
                <a:tc>
                  <a:txBody>
                    <a:bodyPr/>
                    <a:lstStyle/>
                    <a:p>
                      <a:pPr algn="ctr" fontAlgn="ctr"/>
                      <a:r>
                        <a:rPr lang="en-US" sz="900" b="0" i="0" u="none" strike="noStrike" dirty="0">
                          <a:solidFill>
                            <a:srgbClr val="5F5F5F"/>
                          </a:solidFill>
                          <a:effectLst/>
                          <a:latin typeface="+mj-lt"/>
                        </a:rPr>
                        <a:t>1130-1230</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00"/>
                    </a:solidFill>
                  </a:tcPr>
                </a:tc>
                <a:tc gridSpan="4">
                  <a:txBody>
                    <a:bodyPr/>
                    <a:lstStyle/>
                    <a:p>
                      <a:pPr algn="ctr" fontAlgn="ctr"/>
                      <a:r>
                        <a:rPr lang="en-US" sz="900" b="0" i="0" u="none" strike="noStrike" dirty="0">
                          <a:solidFill>
                            <a:srgbClr val="5F5F5F"/>
                          </a:solidFill>
                          <a:effectLst/>
                          <a:latin typeface="+mj-lt"/>
                        </a:rPr>
                        <a:t>LUNCH                     </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900" b="0" i="0" u="none" strike="noStrike" dirty="0">
                          <a:solidFill>
                            <a:srgbClr val="5F5F5F"/>
                          </a:solidFill>
                          <a:effectLst/>
                          <a:latin typeface="+mj-lt"/>
                        </a:rPr>
                        <a:t>LUNCH</a:t>
                      </a:r>
                    </a:p>
                  </a:txBody>
                  <a:tcPr marL="9003" marR="9003" marT="9003" marB="0" anchor="ctr">
                    <a:lnL w="6350" cap="flat" cmpd="sng" algn="ctr">
                      <a:solidFill>
                        <a:srgbClr val="C0C0C0"/>
                      </a:solidFill>
                      <a:prstDash val="solid"/>
                      <a:round/>
                      <a:headEnd type="none" w="med" len="med"/>
                      <a:tailEnd type="none" w="med" len="med"/>
                    </a:lnL>
                    <a:lnR>
                      <a:noFill/>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r h="653241">
                <a:tc>
                  <a:txBody>
                    <a:bodyPr/>
                    <a:lstStyle/>
                    <a:p>
                      <a:pPr algn="ctr" fontAlgn="ctr"/>
                      <a:r>
                        <a:rPr lang="en-US" sz="900" b="0" i="0" u="none" strike="noStrike" dirty="0">
                          <a:solidFill>
                            <a:srgbClr val="5F5F5F"/>
                          </a:solidFill>
                          <a:effectLst/>
                          <a:latin typeface="+mj-lt"/>
                        </a:rPr>
                        <a:t>1230 -1350</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FBFBF"/>
                    </a:solidFill>
                  </a:tcPr>
                </a:tc>
                <a:tc>
                  <a:txBody>
                    <a:bodyPr/>
                    <a:lstStyle/>
                    <a:p>
                      <a:pPr algn="ctr" fontAlgn="ctr"/>
                      <a:r>
                        <a:rPr lang="en-US" sz="900" b="0" i="0" u="none" strike="noStrike" dirty="0">
                          <a:effectLst/>
                          <a:latin typeface="+mj-lt"/>
                        </a:rPr>
                        <a:t>Program Management</a:t>
                      </a:r>
                      <a:r>
                        <a:rPr lang="en-US" sz="900" b="0" i="0" u="none" strike="noStrike" baseline="0" dirty="0">
                          <a:effectLst/>
                          <a:latin typeface="+mj-lt"/>
                        </a:rPr>
                        <a:t> Basics</a:t>
                      </a:r>
                      <a:endParaRPr lang="en-US" sz="900" b="0" i="0" u="none" strike="noStrike" dirty="0">
                        <a:effectLst/>
                        <a:latin typeface="+mj-lt"/>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0000"/>
                    </a:solidFill>
                  </a:tcPr>
                </a:tc>
                <a:tc>
                  <a:txBody>
                    <a:bodyPr/>
                    <a:lstStyle/>
                    <a:p>
                      <a:pPr algn="ctr" fontAlgn="ctr"/>
                      <a:r>
                        <a:rPr lang="en-US" sz="900" kern="1200" dirty="0">
                          <a:solidFill>
                            <a:schemeClr val="bg1"/>
                          </a:solidFill>
                          <a:latin typeface="+mj-lt"/>
                          <a:ea typeface="+mn-ea"/>
                          <a:cs typeface="+mn-cs"/>
                        </a:rPr>
                        <a:t> Performance</a:t>
                      </a:r>
                    </a:p>
                    <a:p>
                      <a:pPr algn="ctr" fontAlgn="ctr"/>
                      <a:r>
                        <a:rPr lang="en-US" sz="900" b="0" i="0" u="none" strike="noStrike" kern="1200" dirty="0">
                          <a:solidFill>
                            <a:schemeClr val="bg1"/>
                          </a:solidFill>
                          <a:effectLst/>
                          <a:latin typeface="+mj-lt"/>
                          <a:ea typeface="+mn-ea"/>
                          <a:cs typeface="+mn-cs"/>
                        </a:rPr>
                        <a:t>(Requirements)</a:t>
                      </a:r>
                      <a:endParaRPr lang="en-US" sz="900" b="0" i="0" u="none" strike="noStrike" dirty="0">
                        <a:solidFill>
                          <a:schemeClr val="bg1"/>
                        </a:solidFill>
                        <a:effectLst/>
                        <a:latin typeface="+mj-lt"/>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002060"/>
                    </a:solidFill>
                  </a:tcPr>
                </a:tc>
                <a:tc>
                  <a:txBody>
                    <a:bodyPr/>
                    <a:lstStyle/>
                    <a:p>
                      <a:pPr algn="ctr" fontAlgn="ctr"/>
                      <a:r>
                        <a:rPr lang="en-US" sz="900" b="1" i="0" u="none" strike="noStrike" dirty="0">
                          <a:effectLst/>
                          <a:latin typeface="+mj-lt"/>
                        </a:rPr>
                        <a:t>Program Phases</a:t>
                      </a:r>
                    </a:p>
                    <a:p>
                      <a:pPr algn="ctr" fontAlgn="ctr"/>
                      <a:r>
                        <a:rPr lang="en-US" sz="900" b="0" i="0" u="none" strike="noStrike" dirty="0">
                          <a:effectLst/>
                          <a:latin typeface="+mj-lt"/>
                        </a:rPr>
                        <a:t>Initiation</a:t>
                      </a:r>
                      <a:endParaRPr lang="en-US" sz="900" b="0" i="0" u="none" strike="noStrike" baseline="0" dirty="0">
                        <a:effectLst/>
                        <a:latin typeface="+mj-lt"/>
                      </a:endParaRPr>
                    </a:p>
                    <a:p>
                      <a:pPr algn="ctr" fontAlgn="ctr"/>
                      <a:r>
                        <a:rPr lang="en-US" sz="900" b="0" i="0" u="none" strike="noStrike" baseline="0" dirty="0">
                          <a:effectLst/>
                          <a:latin typeface="+mj-lt"/>
                        </a:rPr>
                        <a:t>&amp;</a:t>
                      </a:r>
                      <a:endParaRPr lang="en-US" sz="900" b="0" i="0" u="none" strike="noStrike" dirty="0">
                        <a:effectLst/>
                        <a:latin typeface="+mj-lt"/>
                      </a:endParaRPr>
                    </a:p>
                    <a:p>
                      <a:pPr algn="ctr" fontAlgn="ctr"/>
                      <a:r>
                        <a:rPr lang="en-US" sz="900" b="0" i="0" u="none" strike="noStrike" dirty="0">
                          <a:effectLst/>
                          <a:latin typeface="+mj-lt"/>
                        </a:rPr>
                        <a:t>Planning</a:t>
                      </a:r>
                    </a:p>
                    <a:p>
                      <a:pPr algn="ctr" fontAlgn="ctr"/>
                      <a:endParaRPr lang="en-US" sz="900" b="0" i="0" u="none" strike="noStrike" dirty="0">
                        <a:effectLst/>
                        <a:latin typeface="+mj-lt"/>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CC99FF"/>
                    </a:solidFill>
                  </a:tcPr>
                </a:tc>
                <a:tc>
                  <a:txBody>
                    <a:bodyPr/>
                    <a:lstStyle/>
                    <a:p>
                      <a:pPr algn="ctr" fontAlgn="ctr"/>
                      <a:r>
                        <a:rPr lang="en-US" sz="900" b="0" i="0" u="none" strike="noStrike" dirty="0">
                          <a:solidFill>
                            <a:schemeClr val="bg1"/>
                          </a:solidFill>
                          <a:effectLst/>
                          <a:latin typeface="+mj-lt"/>
                        </a:rPr>
                        <a:t>Contracting</a:t>
                      </a:r>
                    </a:p>
                    <a:p>
                      <a:pPr algn="ctr" fontAlgn="ctr"/>
                      <a:r>
                        <a:rPr lang="en-US" sz="900" b="1" i="0" u="none" strike="noStrike" dirty="0">
                          <a:solidFill>
                            <a:schemeClr val="bg1"/>
                          </a:solidFill>
                          <a:effectLst/>
                          <a:latin typeface="+mj-lt"/>
                        </a:rPr>
                        <a:t>(PK) </a:t>
                      </a:r>
                      <a:endParaRPr lang="en-US" sz="900" b="1" kern="1200" dirty="0">
                        <a:solidFill>
                          <a:schemeClr val="bg1"/>
                        </a:solidFill>
                        <a:latin typeface="+mj-lt"/>
                        <a:ea typeface="+mn-ea"/>
                        <a:cs typeface="+mn-cs"/>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chemeClr val="tx1"/>
                    </a:solidFill>
                  </a:tcPr>
                </a:tc>
                <a:tc rowSpan="3">
                  <a:txBody>
                    <a:bodyPr/>
                    <a:lstStyle/>
                    <a:p>
                      <a:pPr algn="ctr" fontAlgn="ctr"/>
                      <a:r>
                        <a:rPr lang="en-US" sz="900" b="0" i="0" u="none" strike="noStrike" dirty="0">
                          <a:solidFill>
                            <a:schemeClr val="bg1"/>
                          </a:solidFill>
                          <a:effectLst/>
                          <a:latin typeface="+mj-lt"/>
                        </a:rPr>
                        <a:t>Capstone</a:t>
                      </a:r>
                    </a:p>
                    <a:p>
                      <a:pPr algn="ctr" fontAlgn="ctr"/>
                      <a:r>
                        <a:rPr lang="en-US" sz="900" b="0" i="0" u="none" strike="noStrike" dirty="0">
                          <a:solidFill>
                            <a:schemeClr val="bg1"/>
                          </a:solidFill>
                          <a:effectLst/>
                          <a:latin typeface="+mj-lt"/>
                        </a:rPr>
                        <a:t>Event</a:t>
                      </a:r>
                    </a:p>
                    <a:p>
                      <a:pPr algn="ctr" fontAlgn="ctr"/>
                      <a:r>
                        <a:rPr lang="en-US" sz="900" b="0" i="0" u="none" strike="noStrike" dirty="0">
                          <a:solidFill>
                            <a:schemeClr val="bg1"/>
                          </a:solidFill>
                          <a:effectLst/>
                          <a:latin typeface="+mj-lt"/>
                        </a:rPr>
                        <a:t>Phase</a:t>
                      </a:r>
                      <a:r>
                        <a:rPr lang="en-US" sz="900" b="0" i="0" u="none" strike="noStrike" baseline="0" dirty="0">
                          <a:solidFill>
                            <a:schemeClr val="bg1"/>
                          </a:solidFill>
                          <a:effectLst/>
                          <a:latin typeface="+mj-lt"/>
                        </a:rPr>
                        <a:t> #2</a:t>
                      </a:r>
                      <a:endParaRPr lang="en-US" sz="900" b="0" i="0" u="none" strike="noStrike" dirty="0">
                        <a:solidFill>
                          <a:schemeClr val="bg1"/>
                        </a:solidFill>
                        <a:effectLst/>
                        <a:latin typeface="+mj-lt"/>
                      </a:endParaRPr>
                    </a:p>
                    <a:p>
                      <a:pPr algn="ctr" fontAlgn="ctr"/>
                      <a:endParaRPr lang="en-US" sz="900" b="0" i="0" u="none" strike="noStrike" dirty="0">
                        <a:solidFill>
                          <a:schemeClr val="bg1"/>
                        </a:solidFill>
                        <a:effectLst/>
                        <a:latin typeface="+mj-lt"/>
                      </a:endParaRPr>
                    </a:p>
                    <a:p>
                      <a:pPr algn="ctr" fontAlgn="ctr"/>
                      <a:r>
                        <a:rPr lang="en-US" sz="900" b="0" i="0" u="none" strike="noStrike" dirty="0">
                          <a:solidFill>
                            <a:schemeClr val="bg1"/>
                          </a:solidFill>
                          <a:effectLst/>
                          <a:latin typeface="+mj-lt"/>
                        </a:rPr>
                        <a:t>Out-brief</a:t>
                      </a:r>
                    </a:p>
                  </a:txBody>
                  <a:tcPr marL="9003" marR="9003" marT="9003" marB="0" anchor="ctr">
                    <a:lnL w="6350" cap="flat" cmpd="sng" algn="ctr">
                      <a:solidFill>
                        <a:srgbClr val="C0C0C0"/>
                      </a:solidFill>
                      <a:prstDash val="solid"/>
                      <a:round/>
                      <a:headEnd type="none" w="med" len="med"/>
                      <a:tailEnd type="none" w="med" len="med"/>
                    </a:lnL>
                    <a:lnR>
                      <a:noFill/>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00B050"/>
                    </a:solidFill>
                  </a:tcPr>
                </a:tc>
                <a:extLst>
                  <a:ext uri="{0D108BD9-81ED-4DB2-BD59-A6C34878D82A}">
                    <a16:rowId xmlns:a16="http://schemas.microsoft.com/office/drawing/2014/main" val="10009"/>
                  </a:ext>
                </a:extLst>
              </a:tr>
              <a:tr h="209080">
                <a:tc>
                  <a:txBody>
                    <a:bodyPr/>
                    <a:lstStyle/>
                    <a:p>
                      <a:pPr algn="ctr" fontAlgn="ctr"/>
                      <a:r>
                        <a:rPr lang="en-US" sz="900" b="0" i="0" u="none" strike="noStrike" dirty="0">
                          <a:solidFill>
                            <a:srgbClr val="5F5F5F"/>
                          </a:solidFill>
                          <a:effectLst/>
                          <a:latin typeface="+mj-lt"/>
                        </a:rPr>
                        <a:t>1350-1400</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00"/>
                    </a:solidFill>
                  </a:tcPr>
                </a:tc>
                <a:tc gridSpan="4">
                  <a:txBody>
                    <a:bodyPr/>
                    <a:lstStyle/>
                    <a:p>
                      <a:pPr algn="ctr" fontAlgn="ctr"/>
                      <a:r>
                        <a:rPr lang="en-US" sz="900" b="0" i="0" u="none" strike="noStrike" baseline="0" dirty="0">
                          <a:solidFill>
                            <a:schemeClr val="tx1"/>
                          </a:solidFill>
                          <a:effectLst/>
                          <a:latin typeface="+mj-lt"/>
                        </a:rPr>
                        <a:t>BREAK</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653241">
                <a:tc>
                  <a:txBody>
                    <a:bodyPr/>
                    <a:lstStyle/>
                    <a:p>
                      <a:pPr algn="ctr" fontAlgn="ctr"/>
                      <a:r>
                        <a:rPr lang="en-US" sz="900" b="0" i="0" u="none" strike="noStrike" dirty="0">
                          <a:solidFill>
                            <a:srgbClr val="5F5F5F"/>
                          </a:solidFill>
                          <a:effectLst/>
                          <a:latin typeface="+mj-lt"/>
                        </a:rPr>
                        <a:t>1400-1420</a:t>
                      </a:r>
                    </a:p>
                    <a:p>
                      <a:pPr algn="ctr" fontAlgn="ctr"/>
                      <a:r>
                        <a:rPr lang="en-US" sz="900" b="0" i="0" u="none" strike="noStrike" dirty="0">
                          <a:solidFill>
                            <a:srgbClr val="5F5F5F"/>
                          </a:solidFill>
                          <a:effectLst/>
                          <a:latin typeface="+mj-lt"/>
                        </a:rPr>
                        <a:t>1420-1455</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sz="900" b="0" i="0" u="none" strike="noStrike" baseline="0" dirty="0">
                          <a:solidFill>
                            <a:schemeClr val="bg1"/>
                          </a:solidFill>
                          <a:effectLst/>
                          <a:latin typeface="+mj-lt"/>
                        </a:rPr>
                        <a:t>Triple Constraint</a:t>
                      </a:r>
                    </a:p>
                    <a:p>
                      <a:pPr algn="ctr" fontAlgn="ctr"/>
                      <a:r>
                        <a:rPr lang="en-US" sz="900" b="0" i="0" u="none" strike="noStrike" baseline="0" dirty="0">
                          <a:solidFill>
                            <a:schemeClr val="bg1"/>
                          </a:solidFill>
                          <a:effectLst/>
                          <a:latin typeface="+mj-lt"/>
                        </a:rPr>
                        <a:t>Exercise #4</a:t>
                      </a:r>
                    </a:p>
                    <a:p>
                      <a:pPr algn="ctr" fontAlgn="ctr"/>
                      <a:r>
                        <a:rPr lang="en-US" sz="900" b="0" i="0" u="none" strike="noStrike" baseline="0" dirty="0">
                          <a:solidFill>
                            <a:schemeClr val="bg1"/>
                          </a:solidFill>
                          <a:effectLst/>
                          <a:latin typeface="+mj-lt"/>
                        </a:rPr>
                        <a:t>“Cost Estimates”</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008080"/>
                    </a:solidFill>
                  </a:tcPr>
                </a:tc>
                <a:tc>
                  <a:txBody>
                    <a:bodyPr/>
                    <a:lstStyle/>
                    <a:p>
                      <a:pPr algn="ctr" fontAlgn="ctr"/>
                      <a:r>
                        <a:rPr lang="en-US" sz="900" b="0" i="0" u="none" strike="noStrike" dirty="0">
                          <a:solidFill>
                            <a:schemeClr val="bg1"/>
                          </a:solidFill>
                          <a:effectLst/>
                          <a:latin typeface="+mj-lt"/>
                        </a:rPr>
                        <a:t>Requirements</a:t>
                      </a:r>
                    </a:p>
                    <a:p>
                      <a:pPr algn="ctr" fontAlgn="ctr"/>
                      <a:r>
                        <a:rPr lang="en-US" sz="900" b="0" i="0" u="none" strike="noStrike" dirty="0">
                          <a:solidFill>
                            <a:schemeClr val="bg1"/>
                          </a:solidFill>
                          <a:effectLst/>
                          <a:latin typeface="+mj-lt"/>
                        </a:rPr>
                        <a:t>Exercise #8</a:t>
                      </a:r>
                    </a:p>
                    <a:p>
                      <a:pPr algn="ctr" fontAlgn="ctr"/>
                      <a:r>
                        <a:rPr lang="en-US" sz="900" b="0" i="0" u="none" strike="noStrike" dirty="0">
                          <a:solidFill>
                            <a:schemeClr val="bg1"/>
                          </a:solidFill>
                          <a:effectLst/>
                          <a:latin typeface="+mj-lt"/>
                        </a:rPr>
                        <a:t>Initial Capabilities Document</a:t>
                      </a:r>
                    </a:p>
                    <a:p>
                      <a:pPr algn="ctr" fontAlgn="ctr"/>
                      <a:r>
                        <a:rPr lang="en-US" sz="900" b="0" i="0" u="none" strike="noStrike" dirty="0">
                          <a:solidFill>
                            <a:schemeClr val="bg1"/>
                          </a:solidFill>
                          <a:effectLst/>
                          <a:latin typeface="+mj-lt"/>
                        </a:rPr>
                        <a:t> to</a:t>
                      </a:r>
                      <a:r>
                        <a:rPr lang="en-US" sz="900" b="0" i="0" u="none" strike="noStrike" baseline="0" dirty="0">
                          <a:solidFill>
                            <a:schemeClr val="bg1"/>
                          </a:solidFill>
                          <a:effectLst/>
                          <a:latin typeface="+mj-lt"/>
                        </a:rPr>
                        <a:t> </a:t>
                      </a:r>
                    </a:p>
                    <a:p>
                      <a:pPr algn="ctr" fontAlgn="ctr"/>
                      <a:r>
                        <a:rPr lang="en-US" sz="900" b="0" i="0" u="none" strike="noStrike" dirty="0">
                          <a:solidFill>
                            <a:schemeClr val="bg1"/>
                          </a:solidFill>
                          <a:effectLst/>
                          <a:latin typeface="+mj-lt"/>
                        </a:rPr>
                        <a:t>Systems Requirements Document</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002060"/>
                    </a:solidFill>
                  </a:tcPr>
                </a:tc>
                <a:tc>
                  <a:txBody>
                    <a:bodyPr/>
                    <a:lstStyle/>
                    <a:p>
                      <a:pPr algn="ctr"/>
                      <a:r>
                        <a:rPr lang="en-US" sz="900" dirty="0">
                          <a:latin typeface="+mj-lt"/>
                        </a:rPr>
                        <a:t>Exercise #11</a:t>
                      </a:r>
                    </a:p>
                    <a:p>
                      <a:pPr algn="ctr"/>
                      <a:r>
                        <a:rPr lang="en-US" sz="900" dirty="0">
                          <a:latin typeface="+mj-lt"/>
                        </a:rPr>
                        <a:t>Statement</a:t>
                      </a:r>
                      <a:r>
                        <a:rPr lang="en-US" sz="900" baseline="0" dirty="0">
                          <a:latin typeface="+mj-lt"/>
                        </a:rPr>
                        <a:t> of Work/Performance Work Statement</a:t>
                      </a:r>
                    </a:p>
                    <a:p>
                      <a:pPr algn="ctr"/>
                      <a:r>
                        <a:rPr lang="en-US" sz="900" dirty="0">
                          <a:latin typeface="+mj-lt"/>
                        </a:rPr>
                        <a:t>(SOW/PWS)</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mn-cs"/>
                        </a:rPr>
                        <a:t>Exercise #13</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mn-cs"/>
                        </a:rPr>
                        <a:t>“Acquisition Strategy</a:t>
                      </a:r>
                      <a:r>
                        <a:rPr lang="en-US" sz="900" kern="1200" baseline="0" dirty="0">
                          <a:solidFill>
                            <a:schemeClr val="tx1"/>
                          </a:solidFill>
                          <a:latin typeface="+mn-lt"/>
                          <a:ea typeface="+mn-ea"/>
                          <a:cs typeface="+mn-cs"/>
                        </a:rPr>
                        <a:t> Plan”</a:t>
                      </a:r>
                      <a:endParaRPr lang="en-US" sz="900" kern="1200" dirty="0">
                        <a:solidFill>
                          <a:schemeClr val="tx1"/>
                        </a:solidFill>
                        <a:latin typeface="+mn-lt"/>
                        <a:ea typeface="+mn-ea"/>
                        <a:cs typeface="+mn-cs"/>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C99FF"/>
                    </a:solidFill>
                  </a:tcPr>
                </a:tc>
                <a:tc vMerge="1">
                  <a:txBody>
                    <a:bodyPr/>
                    <a:lstStyle/>
                    <a:p>
                      <a:endParaRPr lang="en-US"/>
                    </a:p>
                  </a:txBody>
                  <a:tcPr/>
                </a:tc>
                <a:extLst>
                  <a:ext uri="{0D108BD9-81ED-4DB2-BD59-A6C34878D82A}">
                    <a16:rowId xmlns:a16="http://schemas.microsoft.com/office/drawing/2014/main" val="10011"/>
                  </a:ext>
                </a:extLst>
              </a:tr>
              <a:tr h="802981">
                <a:tc>
                  <a:txBody>
                    <a:bodyPr/>
                    <a:lstStyle/>
                    <a:p>
                      <a:pPr algn="ctr"/>
                      <a:r>
                        <a:rPr lang="en-US" sz="900" dirty="0">
                          <a:latin typeface="+mj-lt"/>
                          <a:cs typeface="Arial" panose="020B0604020202020204" pitchFamily="34" charset="0"/>
                        </a:rPr>
                        <a:t>1455-1545</a:t>
                      </a:r>
                    </a:p>
                    <a:p>
                      <a:pPr algn="ctr"/>
                      <a:r>
                        <a:rPr lang="en-US" sz="900" dirty="0">
                          <a:latin typeface="+mj-lt"/>
                          <a:cs typeface="Arial" panose="020B0604020202020204" pitchFamily="34" charset="0"/>
                        </a:rPr>
                        <a:t>1545-1600</a:t>
                      </a:r>
                    </a:p>
                    <a:p>
                      <a:pPr algn="ctr"/>
                      <a:r>
                        <a:rPr lang="en-US" sz="900" dirty="0">
                          <a:latin typeface="+mj-lt"/>
                          <a:cs typeface="Arial" panose="020B0604020202020204" pitchFamily="34" charset="0"/>
                        </a:rPr>
                        <a:t>1600-1630</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algn="ctr" fontAlgn="ctr"/>
                      <a:r>
                        <a:rPr lang="en-US" sz="900" b="0" i="0" u="none" strike="noStrike" baseline="0" dirty="0">
                          <a:solidFill>
                            <a:schemeClr val="bg1"/>
                          </a:solidFill>
                          <a:effectLst/>
                          <a:latin typeface="+mj-lt"/>
                        </a:rPr>
                        <a:t>Financial Management (</a:t>
                      </a:r>
                      <a:r>
                        <a:rPr lang="en-US" sz="900" b="1" i="0" u="none" strike="noStrike" baseline="0" dirty="0">
                          <a:solidFill>
                            <a:schemeClr val="bg1"/>
                          </a:solidFill>
                          <a:effectLst/>
                          <a:latin typeface="+mj-lt"/>
                        </a:rPr>
                        <a:t>FM</a:t>
                      </a:r>
                      <a:r>
                        <a:rPr lang="en-US" sz="900" b="0" i="0" u="none" strike="noStrike" baseline="0" dirty="0">
                          <a:solidFill>
                            <a:schemeClr val="bg1"/>
                          </a:solidFill>
                          <a:effectLst/>
                          <a:latin typeface="+mj-lt"/>
                        </a:rPr>
                        <a:t>)</a:t>
                      </a:r>
                    </a:p>
                    <a:p>
                      <a:pPr algn="ctr" fontAlgn="ctr"/>
                      <a:r>
                        <a:rPr lang="en-US" sz="900" b="0" i="0" u="none" strike="noStrike" baseline="0" dirty="0">
                          <a:solidFill>
                            <a:schemeClr val="bg1"/>
                          </a:solidFill>
                          <a:effectLst/>
                          <a:latin typeface="+mj-lt"/>
                        </a:rPr>
                        <a:t>Exercise #5</a:t>
                      </a:r>
                    </a:p>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baseline="0" dirty="0">
                          <a:solidFill>
                            <a:schemeClr val="bg1"/>
                          </a:solidFill>
                          <a:effectLst/>
                          <a:latin typeface="+mj-lt"/>
                        </a:rPr>
                        <a:t>“</a:t>
                      </a:r>
                      <a:r>
                        <a:rPr lang="en-US" sz="900" b="0" i="0" u="none" strike="noStrike" kern="1200" baseline="0" dirty="0">
                          <a:solidFill>
                            <a:schemeClr val="bg1"/>
                          </a:solidFill>
                          <a:effectLst/>
                          <a:latin typeface="+mn-lt"/>
                          <a:ea typeface="+mn-ea"/>
                          <a:cs typeface="+mn-cs"/>
                        </a:rPr>
                        <a:t>PPBE</a:t>
                      </a:r>
                      <a:r>
                        <a:rPr lang="en-US" sz="900" b="0" i="0" u="none" strike="noStrike" kern="1200" baseline="0" dirty="0">
                          <a:solidFill>
                            <a:schemeClr val="bg1"/>
                          </a:solidFill>
                          <a:effectLst/>
                          <a:latin typeface="+mj-lt"/>
                          <a:ea typeface="+mn-ea"/>
                          <a:cs typeface="+mn-cs"/>
                        </a:rPr>
                        <a:t>”</a:t>
                      </a:r>
                    </a:p>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baseline="0" dirty="0">
                          <a:solidFill>
                            <a:schemeClr val="bg1"/>
                          </a:solidFill>
                          <a:effectLst/>
                          <a:latin typeface="+mj-lt"/>
                          <a:ea typeface="+mn-ea"/>
                          <a:cs typeface="+mn-cs"/>
                        </a:rPr>
                        <a:t>Planning Programming Budgeting &amp; Execution</a:t>
                      </a:r>
                      <a:endParaRPr lang="en-US" sz="900" b="0" i="0" u="none" strike="noStrike" kern="1200" baseline="0" dirty="0">
                        <a:solidFill>
                          <a:schemeClr val="bg1"/>
                        </a:solidFill>
                        <a:effectLst/>
                        <a:latin typeface="+mn-lt"/>
                        <a:ea typeface="+mn-ea"/>
                        <a:cs typeface="+mn-cs"/>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00808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j-lt"/>
                          <a:ea typeface="+mn-ea"/>
                          <a:cs typeface="+mn-cs"/>
                        </a:rPr>
                        <a:t>Systems</a:t>
                      </a:r>
                      <a:r>
                        <a:rPr lang="en-US" sz="900" b="1" kern="1200" baseline="0" dirty="0">
                          <a:solidFill>
                            <a:schemeClr val="tx1"/>
                          </a:solidFill>
                          <a:latin typeface="+mj-lt"/>
                          <a:ea typeface="+mn-ea"/>
                          <a:cs typeface="+mn-cs"/>
                        </a:rPr>
                        <a:t> Engineering</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baseline="0" dirty="0">
                          <a:solidFill>
                            <a:schemeClr val="tx1"/>
                          </a:solidFill>
                          <a:latin typeface="+mj-lt"/>
                          <a:ea typeface="+mn-ea"/>
                          <a:cs typeface="+mn-cs"/>
                        </a:rPr>
                        <a:t>(</a:t>
                      </a:r>
                      <a:r>
                        <a:rPr lang="en-US" sz="900" b="1" kern="1200" dirty="0">
                          <a:solidFill>
                            <a:schemeClr val="tx1"/>
                          </a:solidFill>
                          <a:latin typeface="+mj-lt"/>
                          <a:ea typeface="+mn-ea"/>
                          <a:cs typeface="+mn-cs"/>
                        </a:rPr>
                        <a:t>EN)</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CC"/>
                    </a:solidFill>
                  </a:tcPr>
                </a:tc>
                <a:tc>
                  <a:txBody>
                    <a:bodyPr/>
                    <a:lstStyle/>
                    <a:p>
                      <a:pPr algn="ctr" fontAlgn="ctr"/>
                      <a:r>
                        <a:rPr lang="en-US" sz="900" b="1" i="0" u="none" strike="noStrike" dirty="0">
                          <a:solidFill>
                            <a:schemeClr val="tx1"/>
                          </a:solidFill>
                          <a:effectLst/>
                          <a:latin typeface="+mj-lt"/>
                        </a:rPr>
                        <a:t>Program Phasing</a:t>
                      </a:r>
                    </a:p>
                    <a:p>
                      <a:pPr algn="ctr" fontAlgn="ctr"/>
                      <a:r>
                        <a:rPr lang="en-US" sz="900" b="0" i="0" u="none" strike="noStrike" dirty="0">
                          <a:solidFill>
                            <a:schemeClr val="tx1"/>
                          </a:solidFill>
                          <a:effectLst/>
                          <a:latin typeface="+mj-lt"/>
                        </a:rPr>
                        <a:t>Execution</a:t>
                      </a:r>
                    </a:p>
                    <a:p>
                      <a:pPr algn="ctr" fontAlgn="ctr"/>
                      <a:r>
                        <a:rPr lang="en-US" sz="900" b="0" i="0" u="none" strike="noStrike" dirty="0">
                          <a:solidFill>
                            <a:schemeClr val="tx1"/>
                          </a:solidFill>
                          <a:effectLst/>
                          <a:latin typeface="+mj-lt"/>
                        </a:rPr>
                        <a:t>Close</a:t>
                      </a:r>
                      <a:r>
                        <a:rPr lang="en-US" sz="900" b="0" i="0" u="none" strike="noStrike" baseline="0" dirty="0">
                          <a:solidFill>
                            <a:schemeClr val="tx1"/>
                          </a:solidFill>
                          <a:effectLst/>
                          <a:latin typeface="+mj-lt"/>
                        </a:rPr>
                        <a:t> out</a:t>
                      </a:r>
                      <a:endParaRPr lang="en-US" sz="900" b="0" i="0" u="none" strike="noStrike" dirty="0">
                        <a:solidFill>
                          <a:schemeClr val="tx1"/>
                        </a:solidFill>
                        <a:effectLst/>
                        <a:latin typeface="+mj-lt"/>
                      </a:endParaRP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C99FF"/>
                    </a:solidFill>
                  </a:tcPr>
                </a:tc>
                <a:tc>
                  <a:txBody>
                    <a:bodyPr/>
                    <a:lstStyle/>
                    <a:p>
                      <a:pPr algn="ctr" fontAlgn="ctr"/>
                      <a:r>
                        <a:rPr lang="en-US" sz="900" b="0" i="0" u="none" strike="noStrike" baseline="0" dirty="0">
                          <a:solidFill>
                            <a:schemeClr val="bg1"/>
                          </a:solidFill>
                          <a:effectLst/>
                          <a:latin typeface="+mj-lt"/>
                        </a:rPr>
                        <a:t>Design Reviews</a:t>
                      </a:r>
                      <a:endParaRPr lang="en-US" sz="900" b="0" i="0" u="none" strike="noStrike" dirty="0">
                        <a:solidFill>
                          <a:schemeClr val="bg1"/>
                        </a:solidFill>
                        <a:effectLst/>
                        <a:latin typeface="+mj-lt"/>
                      </a:endParaRPr>
                    </a:p>
                    <a:p>
                      <a:pPr algn="ctr" fontAlgn="ctr"/>
                      <a:endParaRPr lang="en-US" sz="900" b="0" i="0" u="none" strike="noStrike" dirty="0">
                        <a:effectLst/>
                        <a:latin typeface="+mj-lt"/>
                      </a:endParaRPr>
                    </a:p>
                    <a:p>
                      <a:pPr algn="ctr" fontAlgn="ctr"/>
                      <a:r>
                        <a:rPr lang="en-US" sz="900" b="0" i="0" u="none" strike="noStrike" baseline="0" dirty="0">
                          <a:solidFill>
                            <a:schemeClr val="bg1"/>
                          </a:solidFill>
                          <a:effectLst/>
                          <a:latin typeface="+mj-lt"/>
                        </a:rPr>
                        <a:t>Exercise #14</a:t>
                      </a:r>
                    </a:p>
                    <a:p>
                      <a:pPr algn="ctr" fontAlgn="ctr"/>
                      <a:r>
                        <a:rPr lang="en-US" sz="900" b="0" i="0" u="none" strike="noStrike" baseline="0" dirty="0">
                          <a:solidFill>
                            <a:schemeClr val="bg1"/>
                          </a:solidFill>
                          <a:effectLst/>
                          <a:latin typeface="+mj-lt"/>
                        </a:rPr>
                        <a:t>“Request For Proposal”</a:t>
                      </a:r>
                    </a:p>
                    <a:p>
                      <a:pPr algn="ctr" fontAlgn="ctr"/>
                      <a:r>
                        <a:rPr lang="en-US" sz="900" b="0" i="0" u="none" strike="noStrike" baseline="0" dirty="0">
                          <a:solidFill>
                            <a:schemeClr val="bg1"/>
                          </a:solidFill>
                          <a:effectLst/>
                          <a:latin typeface="+mj-lt"/>
                        </a:rPr>
                        <a:t>Section L&amp;M</a:t>
                      </a:r>
                    </a:p>
                  </a:txBody>
                  <a:tcPr marL="9003" marR="9003" marT="9003"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0000"/>
                    </a:solidFill>
                  </a:tcPr>
                </a:tc>
                <a:tc>
                  <a:txBody>
                    <a:bodyPr/>
                    <a:lstStyle/>
                    <a:p>
                      <a:pPr algn="ctr"/>
                      <a:r>
                        <a:rPr lang="en-US" sz="900" dirty="0">
                          <a:solidFill>
                            <a:schemeClr val="bg1"/>
                          </a:solidFill>
                          <a:latin typeface="+mj-lt"/>
                        </a:rPr>
                        <a:t>Course</a:t>
                      </a:r>
                      <a:r>
                        <a:rPr lang="en-US" sz="900" baseline="0" dirty="0">
                          <a:solidFill>
                            <a:schemeClr val="bg1"/>
                          </a:solidFill>
                          <a:latin typeface="+mj-lt"/>
                        </a:rPr>
                        <a:t> Evaluation </a:t>
                      </a:r>
                    </a:p>
                    <a:p>
                      <a:pPr algn="ctr"/>
                      <a:endParaRPr lang="en-US" sz="900" baseline="0" dirty="0">
                        <a:solidFill>
                          <a:schemeClr val="bg1"/>
                        </a:solidFill>
                        <a:latin typeface="+mj-lt"/>
                      </a:endParaRPr>
                    </a:p>
                    <a:p>
                      <a:pPr algn="ctr"/>
                      <a:r>
                        <a:rPr lang="en-US" sz="900" baseline="0" dirty="0">
                          <a:solidFill>
                            <a:schemeClr val="bg1"/>
                          </a:solidFill>
                          <a:latin typeface="+mj-lt"/>
                        </a:rPr>
                        <a:t>Graduation</a:t>
                      </a:r>
                      <a:endParaRPr lang="en-US" sz="900" dirty="0">
                        <a:solidFill>
                          <a:schemeClr val="bg1"/>
                        </a:solidFill>
                        <a:latin typeface="+mj-lt"/>
                      </a:endParaRPr>
                    </a:p>
                  </a:txBody>
                  <a:tcPr marL="9003" marR="9003" marT="9003" marB="0" anchor="ctr">
                    <a:lnL w="6350" cap="flat" cmpd="sng" algn="ctr">
                      <a:solidFill>
                        <a:srgbClr val="C0C0C0"/>
                      </a:solidFill>
                      <a:prstDash val="solid"/>
                      <a:round/>
                      <a:headEnd type="none" w="med" len="med"/>
                      <a:tailEnd type="none" w="med" len="med"/>
                    </a:lnL>
                    <a:lnR>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299422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467600" cy="1143000"/>
          </a:xfrm>
        </p:spPr>
        <p:txBody>
          <a:bodyPr/>
          <a:lstStyle/>
          <a:p>
            <a:r>
              <a:rPr lang="en-US" sz="3600" dirty="0">
                <a:ln>
                  <a:solidFill>
                    <a:srgbClr val="FF9900"/>
                  </a:solidFill>
                </a:ln>
              </a:rPr>
              <a:t>Programming</a:t>
            </a:r>
            <a:br>
              <a:rPr lang="en-US" dirty="0"/>
            </a:br>
            <a:r>
              <a:rPr lang="en-US" sz="3200" dirty="0"/>
              <a:t>A New Vocabulary</a:t>
            </a:r>
            <a:endParaRPr lang="en-US" dirty="0"/>
          </a:p>
        </p:txBody>
      </p:sp>
      <p:sp>
        <p:nvSpPr>
          <p:cNvPr id="3" name="Content Placeholder 2"/>
          <p:cNvSpPr>
            <a:spLocks noGrp="1"/>
          </p:cNvSpPr>
          <p:nvPr>
            <p:ph idx="4294967295"/>
          </p:nvPr>
        </p:nvSpPr>
        <p:spPr>
          <a:xfrm>
            <a:off x="407988" y="1448516"/>
            <a:ext cx="8507412" cy="5409484"/>
          </a:xfrm>
          <a:prstGeom prst="rect">
            <a:avLst/>
          </a:prstGeom>
        </p:spPr>
        <p:txBody>
          <a:bodyPr/>
          <a:lstStyle/>
          <a:p>
            <a:pPr marL="342900" lvl="1" indent="-342900">
              <a:buFont typeface="Wingdings" pitchFamily="2" charset="2"/>
              <a:buChar char="«"/>
              <a:defRPr/>
            </a:pPr>
            <a:r>
              <a:rPr lang="en-US" sz="2400" kern="1200" dirty="0"/>
              <a:t>Baseline changes are characterized by three terms:</a:t>
            </a:r>
          </a:p>
          <a:p>
            <a:pPr marL="681038" lvl="2" indent="-342900">
              <a:buFont typeface="Wingdings" pitchFamily="2" charset="2"/>
              <a:buChar char="w"/>
              <a:defRPr/>
            </a:pPr>
            <a:r>
              <a:rPr lang="en-US" b="1" u="sng" kern="1200" dirty="0">
                <a:latin typeface="Arial" pitchFamily="34" charset="0"/>
                <a:cs typeface="Arial" pitchFamily="34" charset="0"/>
              </a:rPr>
              <a:t>Disconnects</a:t>
            </a:r>
            <a:r>
              <a:rPr lang="en-US" kern="1200" dirty="0">
                <a:latin typeface="Arial" pitchFamily="34" charset="0"/>
                <a:cs typeface="Arial" pitchFamily="34" charset="0"/>
              </a:rPr>
              <a:t> (sometimes referred to as a “D”)</a:t>
            </a:r>
          </a:p>
          <a:p>
            <a:pPr marL="914400" lvl="3" indent="-225425">
              <a:defRPr/>
            </a:pPr>
            <a:r>
              <a:rPr lang="en-US" b="1" kern="1200" dirty="0">
                <a:latin typeface="Arial" pitchFamily="34" charset="0"/>
                <a:cs typeface="Arial" pitchFamily="34" charset="0"/>
              </a:rPr>
              <a:t>Approved programs that require additional resources to perform their already-approved mission </a:t>
            </a:r>
          </a:p>
          <a:p>
            <a:pPr marL="681038" lvl="2" indent="-342900">
              <a:buFont typeface="Wingdings" pitchFamily="2" charset="2"/>
              <a:buChar char="w"/>
              <a:defRPr/>
            </a:pPr>
            <a:r>
              <a:rPr lang="en-US" b="1" u="sng" kern="1200" dirty="0">
                <a:latin typeface="Arial" pitchFamily="34" charset="0"/>
                <a:cs typeface="Arial" pitchFamily="34" charset="0"/>
              </a:rPr>
              <a:t>Initiatives</a:t>
            </a:r>
            <a:r>
              <a:rPr lang="en-US" kern="1200" dirty="0">
                <a:latin typeface="Arial" pitchFamily="34" charset="0"/>
                <a:cs typeface="Arial" pitchFamily="34" charset="0"/>
              </a:rPr>
              <a:t> (sometimes referred to as an “I”) </a:t>
            </a:r>
          </a:p>
          <a:p>
            <a:pPr marL="914400" lvl="3" indent="-225425">
              <a:defRPr/>
            </a:pPr>
            <a:r>
              <a:rPr lang="en-US" b="1" kern="1200" dirty="0">
                <a:latin typeface="Arial" pitchFamily="34" charset="0"/>
                <a:cs typeface="Arial" pitchFamily="34" charset="0"/>
              </a:rPr>
              <a:t>Things competing for resources for the first time (New Start)</a:t>
            </a:r>
          </a:p>
          <a:p>
            <a:pPr marL="914400" lvl="3" indent="-225425">
              <a:defRPr/>
            </a:pPr>
            <a:r>
              <a:rPr lang="en-US" b="1" kern="1200" dirty="0">
                <a:latin typeface="Arial" pitchFamily="34" charset="0"/>
                <a:cs typeface="Arial" pitchFamily="34" charset="0"/>
              </a:rPr>
              <a:t>Or approved programs that require additional resources to expand their mission (add a</a:t>
            </a:r>
            <a:r>
              <a:rPr lang="en-US" b="1" kern="1200" dirty="0">
                <a:solidFill>
                  <a:srgbClr val="FF0000"/>
                </a:solidFill>
                <a:latin typeface="Arial" pitchFamily="34" charset="0"/>
                <a:cs typeface="Arial" pitchFamily="34" charset="0"/>
              </a:rPr>
              <a:t> </a:t>
            </a:r>
            <a:r>
              <a:rPr lang="en-US" b="1" kern="1200" dirty="0">
                <a:latin typeface="Arial" pitchFamily="34" charset="0"/>
                <a:cs typeface="Arial" pitchFamily="34" charset="0"/>
              </a:rPr>
              <a:t>SBIRS GEO SV)</a:t>
            </a:r>
          </a:p>
          <a:p>
            <a:pPr marL="681038" lvl="2" indent="-342900">
              <a:buFont typeface="Wingdings" pitchFamily="2" charset="2"/>
              <a:buChar char="w"/>
              <a:defRPr/>
            </a:pPr>
            <a:r>
              <a:rPr lang="en-US" b="1" u="sng" kern="1200" dirty="0">
                <a:latin typeface="Arial" pitchFamily="34" charset="0"/>
                <a:cs typeface="Arial" pitchFamily="34" charset="0"/>
              </a:rPr>
              <a:t>Offsets</a:t>
            </a:r>
            <a:r>
              <a:rPr lang="en-US" b="1" kern="1200" dirty="0">
                <a:latin typeface="Arial" pitchFamily="34" charset="0"/>
                <a:cs typeface="Arial" pitchFamily="34" charset="0"/>
              </a:rPr>
              <a:t> </a:t>
            </a:r>
            <a:r>
              <a:rPr lang="en-US" kern="1200" dirty="0">
                <a:latin typeface="Arial" pitchFamily="34" charset="0"/>
                <a:cs typeface="Arial" pitchFamily="34" charset="0"/>
              </a:rPr>
              <a:t>(sometimes referred to as an “O”) </a:t>
            </a:r>
          </a:p>
          <a:p>
            <a:pPr marL="914400" lvl="3" indent="-225425">
              <a:defRPr/>
            </a:pPr>
            <a:r>
              <a:rPr lang="en-US" b="1" kern="1200" dirty="0">
                <a:latin typeface="Arial" pitchFamily="34" charset="0"/>
                <a:cs typeface="Arial" pitchFamily="34" charset="0"/>
              </a:rPr>
              <a:t>Those programs that will relinquish their resources to fund another, higher priority program</a:t>
            </a:r>
          </a:p>
          <a:p>
            <a:pPr defTabSz="914400">
              <a:defRPr/>
            </a:pPr>
            <a:r>
              <a:rPr lang="en-US" sz="2400" kern="1200" dirty="0"/>
              <a:t>D + I = O (it’s really O = D + I)</a:t>
            </a:r>
          </a:p>
          <a:p>
            <a:pPr lvl="1" indent="-344488" defTabSz="914400">
              <a:defRPr/>
            </a:pPr>
            <a:r>
              <a:rPr lang="en-US" sz="2000" kern="1200" dirty="0"/>
              <a:t>Without increasing fiscal guidance, the AF can fund only as many disconnects and initiatives as it has offsets to act as bill payers</a:t>
            </a:r>
            <a:endParaRPr lang="en-US" sz="3200" kern="1200" dirty="0"/>
          </a:p>
        </p:txBody>
      </p:sp>
      <p:sp>
        <p:nvSpPr>
          <p:cNvPr id="6" name="Slide Number Placeholder 5"/>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160</a:t>
            </a:fld>
            <a:endParaRPr lang="en-US" sz="1000" kern="1200" dirty="0">
              <a:solidFill>
                <a:srgbClr val="808080"/>
              </a:solidFill>
              <a:latin typeface="Arial" charset="0"/>
              <a:ea typeface="+mn-ea"/>
              <a:cs typeface="+mn-cs"/>
            </a:endParaRPr>
          </a:p>
        </p:txBody>
      </p:sp>
      <p:sp>
        <p:nvSpPr>
          <p:cNvPr id="4" name="TextBox 3"/>
          <p:cNvSpPr txBox="1"/>
          <p:nvPr/>
        </p:nvSpPr>
        <p:spPr>
          <a:xfrm>
            <a:off x="407988" y="6400800"/>
            <a:ext cx="6803657" cy="276999"/>
          </a:xfrm>
          <a:prstGeom prst="rect">
            <a:avLst/>
          </a:prstGeom>
          <a:noFill/>
        </p:spPr>
        <p:txBody>
          <a:bodyPr wrap="none" rtlCol="0">
            <a:spAutoFit/>
          </a:bodyPr>
          <a:lstStyle/>
          <a:p>
            <a:r>
              <a:rPr lang="en-US" sz="1200" dirty="0"/>
              <a:t>SBIRS: Space Based Infrared System	GEO: Geostationary Earth Orbit	SV: Space Vehicle</a:t>
            </a:r>
          </a:p>
        </p:txBody>
      </p:sp>
    </p:spTree>
    <p:extLst>
      <p:ext uri="{BB962C8B-B14F-4D97-AF65-F5344CB8AC3E}">
        <p14:creationId xmlns:p14="http://schemas.microsoft.com/office/powerpoint/2010/main" val="2246975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467600" cy="1143000"/>
          </a:xfrm>
        </p:spPr>
        <p:txBody>
          <a:bodyPr/>
          <a:lstStyle/>
          <a:p>
            <a:r>
              <a:rPr lang="en-US" sz="3600" dirty="0">
                <a:ln>
                  <a:solidFill>
                    <a:srgbClr val="FF9900"/>
                  </a:solidFill>
                </a:ln>
              </a:rPr>
              <a:t>Programming</a:t>
            </a:r>
            <a:br>
              <a:rPr lang="en-US" dirty="0"/>
            </a:br>
            <a:r>
              <a:rPr lang="en-US" sz="3200" dirty="0"/>
              <a:t>The POM – Wrapping it up</a:t>
            </a:r>
            <a:endParaRPr lang="en-US" sz="6000" dirty="0"/>
          </a:p>
        </p:txBody>
      </p:sp>
      <p:sp>
        <p:nvSpPr>
          <p:cNvPr id="3" name="Content Placeholder 2"/>
          <p:cNvSpPr>
            <a:spLocks noGrp="1"/>
          </p:cNvSpPr>
          <p:nvPr>
            <p:ph idx="4294967295"/>
          </p:nvPr>
        </p:nvSpPr>
        <p:spPr>
          <a:xfrm>
            <a:off x="152400" y="1401218"/>
            <a:ext cx="8839200" cy="5014912"/>
          </a:xfrm>
          <a:prstGeom prst="rect">
            <a:avLst/>
          </a:prstGeom>
        </p:spPr>
        <p:txBody>
          <a:bodyPr/>
          <a:lstStyle/>
          <a:p>
            <a:pPr defTabSz="914400">
              <a:lnSpc>
                <a:spcPct val="95000"/>
              </a:lnSpc>
              <a:buClr>
                <a:srgbClr val="00308F"/>
              </a:buClr>
              <a:defRPr/>
            </a:pPr>
            <a:r>
              <a:rPr lang="en-US" sz="2400" kern="1200" dirty="0"/>
              <a:t>Final Approval of the POM from SECAF/CSAF</a:t>
            </a:r>
          </a:p>
          <a:p>
            <a:pPr defTabSz="914400">
              <a:lnSpc>
                <a:spcPct val="95000"/>
              </a:lnSpc>
              <a:buClr>
                <a:srgbClr val="00308F"/>
              </a:buClr>
              <a:defRPr/>
            </a:pPr>
            <a:r>
              <a:rPr lang="en-US" sz="2400" kern="1200" dirty="0">
                <a:cs typeface="+mn-cs"/>
              </a:rPr>
              <a:t>AF/A8PE and SAF/FMBP “The Engine Room”</a:t>
            </a:r>
            <a:r>
              <a:rPr lang="en-US" sz="2400" kern="1200" dirty="0"/>
              <a:t> build program guidance</a:t>
            </a:r>
          </a:p>
          <a:p>
            <a:pPr lvl="1">
              <a:lnSpc>
                <a:spcPct val="95000"/>
              </a:lnSpc>
              <a:buClr>
                <a:srgbClr val="00308F"/>
              </a:buClr>
              <a:defRPr/>
            </a:pPr>
            <a:r>
              <a:rPr lang="en-US" sz="2200" kern="1200" dirty="0">
                <a:ea typeface="+mn-ea"/>
                <a:cs typeface="+mn-cs"/>
              </a:rPr>
              <a:t>The final balanced position</a:t>
            </a:r>
          </a:p>
          <a:p>
            <a:pPr lvl="1">
              <a:lnSpc>
                <a:spcPct val="95000"/>
              </a:lnSpc>
              <a:buClr>
                <a:srgbClr val="00308F"/>
              </a:buClr>
              <a:defRPr/>
            </a:pPr>
            <a:r>
              <a:rPr lang="en-US" sz="2200" kern="1200" dirty="0">
                <a:ea typeface="+mn-ea"/>
                <a:cs typeface="+mn-cs"/>
              </a:rPr>
              <a:t>Includes all “YES” options</a:t>
            </a:r>
          </a:p>
          <a:p>
            <a:pPr lvl="1">
              <a:lnSpc>
                <a:spcPct val="95000"/>
              </a:lnSpc>
              <a:buClr>
                <a:srgbClr val="00308F"/>
              </a:buClr>
              <a:defRPr/>
            </a:pPr>
            <a:r>
              <a:rPr lang="en-US" sz="2200" kern="1200" dirty="0">
                <a:ea typeface="+mn-ea"/>
                <a:cs typeface="+mn-cs"/>
              </a:rPr>
              <a:t>SAF/FMB appropriation managers upload changes into ABIDES</a:t>
            </a:r>
          </a:p>
          <a:p>
            <a:pPr>
              <a:lnSpc>
                <a:spcPct val="95000"/>
              </a:lnSpc>
              <a:buClr>
                <a:srgbClr val="00308F"/>
              </a:buClr>
              <a:defRPr/>
            </a:pPr>
            <a:r>
              <a:rPr lang="en-US" sz="2400" kern="1200" dirty="0"/>
              <a:t>The database will lock with the new POM position loaded</a:t>
            </a:r>
          </a:p>
          <a:p>
            <a:pPr lvl="1">
              <a:lnSpc>
                <a:spcPct val="95000"/>
              </a:lnSpc>
              <a:buClr>
                <a:srgbClr val="00308F"/>
              </a:buClr>
              <a:defRPr/>
            </a:pPr>
            <a:r>
              <a:rPr lang="en-US" sz="2200" kern="1200" dirty="0">
                <a:ea typeface="+mn-ea"/>
                <a:cs typeface="+mn-cs"/>
              </a:rPr>
              <a:t>Electronic push of POM position to OSD</a:t>
            </a:r>
          </a:p>
          <a:p>
            <a:pPr lvl="1">
              <a:lnSpc>
                <a:spcPct val="95000"/>
              </a:lnSpc>
              <a:buClr>
                <a:srgbClr val="00308F"/>
              </a:buClr>
              <a:defRPr/>
            </a:pPr>
            <a:r>
              <a:rPr lang="en-US" sz="2200" kern="1200" dirty="0">
                <a:ea typeface="+mn-ea"/>
                <a:cs typeface="+mn-cs"/>
              </a:rPr>
              <a:t>Approximately 30 days (or less) to finalize J-books</a:t>
            </a:r>
          </a:p>
          <a:p>
            <a:pPr>
              <a:lnSpc>
                <a:spcPct val="95000"/>
              </a:lnSpc>
              <a:buClr>
                <a:srgbClr val="00308F"/>
              </a:buClr>
              <a:defRPr/>
            </a:pPr>
            <a:r>
              <a:rPr lang="en-US" sz="2400" kern="1200" dirty="0"/>
              <a:t>Once we push the POM to OSD the decisions are out of our hands</a:t>
            </a:r>
            <a:endParaRPr lang="en-US" sz="2400" kern="1200" dirty="0">
              <a:cs typeface="+mn-cs"/>
            </a:endParaRPr>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161</a:t>
            </a:fld>
            <a:endParaRPr lang="en-US" sz="1000" kern="1200" dirty="0">
              <a:solidFill>
                <a:srgbClr val="808080"/>
              </a:solidFill>
              <a:latin typeface="Arial" charset="0"/>
              <a:ea typeface="+mn-ea"/>
              <a:cs typeface="+mn-cs"/>
            </a:endParaRPr>
          </a:p>
        </p:txBody>
      </p:sp>
      <p:sp>
        <p:nvSpPr>
          <p:cNvPr id="6" name="Rectangle 5"/>
          <p:cNvSpPr/>
          <p:nvPr/>
        </p:nvSpPr>
        <p:spPr>
          <a:xfrm>
            <a:off x="236484" y="5807734"/>
            <a:ext cx="8513378" cy="974066"/>
          </a:xfrm>
          <a:prstGeom prst="rect">
            <a:avLst/>
          </a:prstGeom>
          <a:solidFill>
            <a:srgbClr val="0000A0"/>
          </a:solidFill>
          <a:ln/>
          <a:effectLst>
            <a:glow rad="139700">
              <a:schemeClr val="accent4">
                <a:satMod val="1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marL="971550"/>
            <a:r>
              <a:rPr lang="en-US" sz="2000" b="1" dirty="0">
                <a:solidFill>
                  <a:srgbClr val="FFFF00"/>
                </a:solidFill>
                <a:latin typeface="Arial" pitchFamily="34" charset="0"/>
                <a:cs typeface="Arial" pitchFamily="34" charset="0"/>
              </a:rPr>
              <a:t>PM Action: Work with PEM to validate data in ABIDES.   It is the OFFICIAL position &amp; determines how funds are loaded in your R-Docs and P-Docs!</a:t>
            </a:r>
          </a:p>
        </p:txBody>
      </p:sp>
      <p:sp>
        <p:nvSpPr>
          <p:cNvPr id="7" name="5-Point Star 6"/>
          <p:cNvSpPr/>
          <p:nvPr/>
        </p:nvSpPr>
        <p:spPr>
          <a:xfrm>
            <a:off x="404642" y="5867397"/>
            <a:ext cx="781050" cy="619125"/>
          </a:xfrm>
          <a:prstGeom prst="star5">
            <a:avLst>
              <a:gd name="adj" fmla="val 18766"/>
              <a:gd name="hf" fmla="val 105146"/>
              <a:gd name="vf" fmla="val 11055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2358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467600" cy="1143000"/>
          </a:xfrm>
        </p:spPr>
        <p:txBody>
          <a:bodyPr/>
          <a:lstStyle/>
          <a:p>
            <a:r>
              <a:rPr lang="en-US" sz="3600" dirty="0">
                <a:ln>
                  <a:solidFill>
                    <a:srgbClr val="FF9900"/>
                  </a:solidFill>
                </a:ln>
              </a:rPr>
              <a:t>Programming</a:t>
            </a:r>
            <a:br>
              <a:rPr lang="en-US" sz="3600" dirty="0"/>
            </a:br>
            <a:r>
              <a:rPr lang="en-US" sz="3200" dirty="0"/>
              <a:t>The Program Budget Review</a:t>
            </a:r>
            <a:endParaRPr lang="en-US" dirty="0"/>
          </a:p>
        </p:txBody>
      </p:sp>
      <p:sp>
        <p:nvSpPr>
          <p:cNvPr id="3" name="Content Placeholder 2"/>
          <p:cNvSpPr>
            <a:spLocks noGrp="1"/>
          </p:cNvSpPr>
          <p:nvPr>
            <p:ph idx="4294967295"/>
          </p:nvPr>
        </p:nvSpPr>
        <p:spPr>
          <a:xfrm>
            <a:off x="448917" y="1447800"/>
            <a:ext cx="8390284" cy="5014912"/>
          </a:xfrm>
          <a:prstGeom prst="rect">
            <a:avLst/>
          </a:prstGeom>
        </p:spPr>
        <p:txBody>
          <a:bodyPr/>
          <a:lstStyle/>
          <a:p>
            <a:pPr defTabSz="914400">
              <a:lnSpc>
                <a:spcPct val="95000"/>
              </a:lnSpc>
              <a:buClr>
                <a:srgbClr val="00308F"/>
              </a:buClr>
              <a:defRPr/>
            </a:pPr>
            <a:r>
              <a:rPr lang="en-US" sz="2400" kern="1200" dirty="0"/>
              <a:t>Once the POM is submitted to OSD at the end of July we enter the Program Budget Review (PBR) phase</a:t>
            </a:r>
          </a:p>
          <a:p>
            <a:pPr lvl="1">
              <a:lnSpc>
                <a:spcPct val="95000"/>
              </a:lnSpc>
              <a:buClr>
                <a:srgbClr val="00308F"/>
              </a:buClr>
              <a:defRPr/>
            </a:pPr>
            <a:r>
              <a:rPr lang="en-US" sz="2000" kern="1200" dirty="0"/>
              <a:t>Any changes made to the “POM” must be approved by OSD</a:t>
            </a:r>
          </a:p>
          <a:p>
            <a:pPr>
              <a:lnSpc>
                <a:spcPct val="95000"/>
              </a:lnSpc>
              <a:buClr>
                <a:srgbClr val="00308F"/>
              </a:buClr>
              <a:defRPr/>
            </a:pPr>
            <a:r>
              <a:rPr lang="en-US" sz="2400" kern="1200" dirty="0"/>
              <a:t>“OSD and OMB Hearings” to review POM submission</a:t>
            </a:r>
          </a:p>
          <a:p>
            <a:pPr lvl="1">
              <a:lnSpc>
                <a:spcPct val="95000"/>
              </a:lnSpc>
              <a:buClr>
                <a:srgbClr val="00308F"/>
              </a:buClr>
              <a:defRPr/>
            </a:pPr>
            <a:r>
              <a:rPr lang="en-US" sz="2000" kern="1200" dirty="0"/>
              <a:t>PEM briefs the OSD Comptroller and OMB analysts</a:t>
            </a:r>
          </a:p>
          <a:p>
            <a:pPr lvl="1">
              <a:lnSpc>
                <a:spcPct val="95000"/>
              </a:lnSpc>
              <a:buClr>
                <a:srgbClr val="00308F"/>
              </a:buClr>
              <a:defRPr/>
            </a:pPr>
            <a:r>
              <a:rPr lang="en-US" sz="2000" kern="1200" dirty="0"/>
              <a:t>Similar to Staffer Day Briefings</a:t>
            </a:r>
          </a:p>
          <a:p>
            <a:pPr lvl="1">
              <a:lnSpc>
                <a:spcPct val="95000"/>
              </a:lnSpc>
              <a:buClr>
                <a:srgbClr val="00308F"/>
              </a:buClr>
              <a:defRPr/>
            </a:pPr>
            <a:r>
              <a:rPr lang="en-US" sz="2000" kern="1200" dirty="0"/>
              <a:t>Review the POM position, cost estimates, Congressional action</a:t>
            </a:r>
          </a:p>
          <a:p>
            <a:pPr>
              <a:lnSpc>
                <a:spcPct val="95000"/>
              </a:lnSpc>
              <a:buClr>
                <a:srgbClr val="00308F"/>
              </a:buClr>
              <a:defRPr/>
            </a:pPr>
            <a:r>
              <a:rPr lang="en-US" sz="2400" kern="1200" dirty="0"/>
              <a:t>OSD Issue Teams are formed</a:t>
            </a:r>
          </a:p>
          <a:p>
            <a:pPr lvl="1">
              <a:lnSpc>
                <a:spcPct val="95000"/>
              </a:lnSpc>
              <a:buClr>
                <a:srgbClr val="00308F"/>
              </a:buClr>
              <a:defRPr/>
            </a:pPr>
            <a:r>
              <a:rPr lang="en-US" sz="2000" kern="1200" dirty="0"/>
              <a:t>Review recommended changes to the POM submission</a:t>
            </a:r>
          </a:p>
          <a:p>
            <a:pPr lvl="1">
              <a:lnSpc>
                <a:spcPct val="95000"/>
              </a:lnSpc>
              <a:buClr>
                <a:srgbClr val="00308F"/>
              </a:buClr>
              <a:defRPr/>
            </a:pPr>
            <a:r>
              <a:rPr lang="en-US" sz="2000" kern="1200" dirty="0"/>
              <a:t>Cross Department review to balance capabilities and resources</a:t>
            </a:r>
          </a:p>
          <a:p>
            <a:pPr lvl="1">
              <a:lnSpc>
                <a:spcPct val="95000"/>
              </a:lnSpc>
              <a:buClr>
                <a:srgbClr val="00308F"/>
              </a:buClr>
              <a:defRPr/>
            </a:pPr>
            <a:r>
              <a:rPr lang="en-US" sz="2000" kern="1200" dirty="0"/>
              <a:t>Air Force forms issue teams to mirror OSD issue teams</a:t>
            </a:r>
          </a:p>
          <a:p>
            <a:pPr lvl="2">
              <a:lnSpc>
                <a:spcPct val="95000"/>
              </a:lnSpc>
              <a:buClr>
                <a:srgbClr val="00308F"/>
              </a:buClr>
              <a:defRPr/>
            </a:pPr>
            <a:r>
              <a:rPr lang="en-US" sz="1600" kern="1200" dirty="0">
                <a:latin typeface="Arial" pitchFamily="34" charset="0"/>
                <a:cs typeface="Arial" pitchFamily="34" charset="0"/>
              </a:rPr>
              <a:t>To develop the Air Force Position on OSD issues</a:t>
            </a:r>
          </a:p>
          <a:p>
            <a:pPr>
              <a:lnSpc>
                <a:spcPct val="95000"/>
              </a:lnSpc>
              <a:buClr>
                <a:srgbClr val="00308F"/>
              </a:buClr>
              <a:defRPr/>
            </a:pPr>
            <a:endParaRPr lang="en-US" sz="2400" kern="1200" dirty="0"/>
          </a:p>
        </p:txBody>
      </p:sp>
      <p:sp>
        <p:nvSpPr>
          <p:cNvPr id="5" name="Slide Number Placeholder 4"/>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162</a:t>
            </a:fld>
            <a:endParaRPr lang="en-US" sz="1000" kern="1200" dirty="0">
              <a:solidFill>
                <a:srgbClr val="808080"/>
              </a:solidFill>
              <a:latin typeface="Arial" charset="0"/>
              <a:ea typeface="+mn-ea"/>
              <a:cs typeface="+mn-cs"/>
            </a:endParaRPr>
          </a:p>
        </p:txBody>
      </p:sp>
      <p:sp>
        <p:nvSpPr>
          <p:cNvPr id="4" name="TextBox 3"/>
          <p:cNvSpPr txBox="1"/>
          <p:nvPr/>
        </p:nvSpPr>
        <p:spPr>
          <a:xfrm>
            <a:off x="448917" y="5791200"/>
            <a:ext cx="8085483" cy="523220"/>
          </a:xfrm>
          <a:prstGeom prst="rect">
            <a:avLst/>
          </a:prstGeom>
          <a:solidFill>
            <a:srgbClr val="FF0000"/>
          </a:solidFill>
          <a:ln w="28575">
            <a:solidFill>
              <a:schemeClr val="tx1"/>
            </a:solidFill>
          </a:ln>
        </p:spPr>
        <p:txBody>
          <a:bodyPr wrap="none" rtlCol="0">
            <a:spAutoFit/>
          </a:bodyPr>
          <a:lstStyle/>
          <a:p>
            <a:r>
              <a:rPr lang="en-US" sz="2800" b="1" dirty="0">
                <a:solidFill>
                  <a:schemeClr val="bg1"/>
                </a:solidFill>
              </a:rPr>
              <a:t>Our Position is ALWAYS to support the Air Force POM</a:t>
            </a:r>
          </a:p>
        </p:txBody>
      </p:sp>
      <p:sp>
        <p:nvSpPr>
          <p:cNvPr id="6" name="TextBox 5"/>
          <p:cNvSpPr txBox="1"/>
          <p:nvPr/>
        </p:nvSpPr>
        <p:spPr>
          <a:xfrm>
            <a:off x="228600" y="6400800"/>
            <a:ext cx="8273547" cy="461665"/>
          </a:xfrm>
          <a:prstGeom prst="rect">
            <a:avLst/>
          </a:prstGeom>
          <a:noFill/>
        </p:spPr>
        <p:txBody>
          <a:bodyPr wrap="none" rtlCol="0">
            <a:spAutoFit/>
          </a:bodyPr>
          <a:lstStyle/>
          <a:p>
            <a:r>
              <a:rPr lang="en-US" sz="1200" dirty="0"/>
              <a:t>POM: Program Objective Memorandum	OSD: Office of the Secretary of Defense	OMB: Office of Management and Budget</a:t>
            </a:r>
          </a:p>
          <a:p>
            <a:r>
              <a:rPr lang="en-US" sz="1200" dirty="0"/>
              <a:t>PEM: Program Element Monitor</a:t>
            </a:r>
          </a:p>
        </p:txBody>
      </p:sp>
    </p:spTree>
    <p:extLst>
      <p:ext uri="{BB962C8B-B14F-4D97-AF65-F5344CB8AC3E}">
        <p14:creationId xmlns:p14="http://schemas.microsoft.com/office/powerpoint/2010/main" val="29653442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467600" cy="1143000"/>
          </a:xfrm>
        </p:spPr>
        <p:txBody>
          <a:bodyPr/>
          <a:lstStyle/>
          <a:p>
            <a:r>
              <a:rPr lang="en-US" sz="3600" dirty="0">
                <a:ln>
                  <a:solidFill>
                    <a:srgbClr val="FF9900"/>
                  </a:solidFill>
                </a:ln>
              </a:rPr>
              <a:t>Programming</a:t>
            </a:r>
            <a:br>
              <a:rPr lang="en-US" dirty="0"/>
            </a:br>
            <a:r>
              <a:rPr lang="en-US" sz="3200" dirty="0"/>
              <a:t>The Program Budget Review</a:t>
            </a:r>
            <a:endParaRPr lang="en-US" dirty="0"/>
          </a:p>
        </p:txBody>
      </p:sp>
      <p:sp>
        <p:nvSpPr>
          <p:cNvPr id="3" name="Content Placeholder 2"/>
          <p:cNvSpPr>
            <a:spLocks noGrp="1"/>
          </p:cNvSpPr>
          <p:nvPr>
            <p:ph idx="4294967295"/>
          </p:nvPr>
        </p:nvSpPr>
        <p:spPr>
          <a:xfrm>
            <a:off x="381000" y="1371600"/>
            <a:ext cx="8278812" cy="5194020"/>
          </a:xfrm>
          <a:prstGeom prst="rect">
            <a:avLst/>
          </a:prstGeom>
        </p:spPr>
        <p:txBody>
          <a:bodyPr>
            <a:normAutofit/>
          </a:bodyPr>
          <a:lstStyle/>
          <a:p>
            <a:pPr defTabSz="914400">
              <a:lnSpc>
                <a:spcPct val="95000"/>
              </a:lnSpc>
              <a:buClr>
                <a:schemeClr val="tx1"/>
              </a:buClr>
              <a:defRPr/>
            </a:pPr>
            <a:r>
              <a:rPr lang="en-US" sz="2400" kern="1200" dirty="0">
                <a:ea typeface="+mn-ea"/>
                <a:cs typeface="+mn-cs"/>
              </a:rPr>
              <a:t>OSD analysis conducted in two categories</a:t>
            </a:r>
          </a:p>
          <a:p>
            <a:pPr lvl="1">
              <a:lnSpc>
                <a:spcPct val="95000"/>
              </a:lnSpc>
              <a:defRPr/>
            </a:pPr>
            <a:r>
              <a:rPr lang="en-US" sz="2000" kern="1200" dirty="0">
                <a:ea typeface="+mn-ea"/>
                <a:cs typeface="+mn-cs"/>
              </a:rPr>
              <a:t>Program Issues </a:t>
            </a:r>
          </a:p>
          <a:p>
            <a:pPr lvl="2">
              <a:lnSpc>
                <a:spcPct val="95000"/>
              </a:lnSpc>
              <a:buClr>
                <a:schemeClr val="tx1"/>
              </a:buClr>
              <a:buFont typeface="Wingdings" pitchFamily="2" charset="2"/>
              <a:buChar char="ü"/>
              <a:defRPr/>
            </a:pPr>
            <a:r>
              <a:rPr lang="en-US" sz="1800" kern="1200" dirty="0">
                <a:ea typeface="+mn-ea"/>
                <a:cs typeface="+mn-cs"/>
              </a:rPr>
              <a:t>More strategic in nature</a:t>
            </a:r>
          </a:p>
          <a:p>
            <a:pPr lvl="2">
              <a:lnSpc>
                <a:spcPct val="95000"/>
              </a:lnSpc>
              <a:buClr>
                <a:schemeClr val="tx1"/>
              </a:buClr>
              <a:buFont typeface="Wingdings" pitchFamily="2" charset="2"/>
              <a:buChar char="ü"/>
              <a:defRPr/>
            </a:pPr>
            <a:r>
              <a:rPr lang="en-US" sz="1800" kern="1200" dirty="0">
                <a:ea typeface="+mn-ea"/>
                <a:cs typeface="+mn-cs"/>
              </a:rPr>
              <a:t>Did we follow the planning guidance? Are there redundancies across the services?</a:t>
            </a:r>
          </a:p>
          <a:p>
            <a:pPr lvl="1">
              <a:lnSpc>
                <a:spcPct val="95000"/>
              </a:lnSpc>
              <a:buClr>
                <a:schemeClr val="tx1"/>
              </a:buClr>
              <a:defRPr/>
            </a:pPr>
            <a:r>
              <a:rPr lang="en-US" sz="2000" kern="1200" dirty="0">
                <a:ea typeface="+mn-ea"/>
                <a:cs typeface="+mn-cs"/>
              </a:rPr>
              <a:t>Budget issues</a:t>
            </a:r>
          </a:p>
          <a:p>
            <a:pPr lvl="2">
              <a:lnSpc>
                <a:spcPct val="95000"/>
              </a:lnSpc>
              <a:buClr>
                <a:schemeClr val="tx1"/>
              </a:buClr>
              <a:buFont typeface="Wingdings" pitchFamily="2" charset="2"/>
              <a:buChar char="ü"/>
              <a:defRPr/>
            </a:pPr>
            <a:r>
              <a:rPr lang="en-US" sz="1800" kern="1200" dirty="0">
                <a:ea typeface="+mn-ea"/>
                <a:cs typeface="+mn-cs"/>
              </a:rPr>
              <a:t>More budget and fiscal in nature</a:t>
            </a:r>
          </a:p>
          <a:p>
            <a:pPr lvl="2">
              <a:lnSpc>
                <a:spcPct val="95000"/>
              </a:lnSpc>
              <a:buClr>
                <a:schemeClr val="tx1"/>
              </a:buClr>
              <a:buFont typeface="Wingdings" pitchFamily="2" charset="2"/>
              <a:buChar char="ü"/>
              <a:defRPr/>
            </a:pPr>
            <a:r>
              <a:rPr lang="en-US" sz="1800" kern="1200" dirty="0">
                <a:ea typeface="+mn-ea"/>
                <a:cs typeface="+mn-cs"/>
              </a:rPr>
              <a:t>Did we fully fund acquisition programs?  Is there a new cost estimate? Are we under-executing?</a:t>
            </a:r>
          </a:p>
          <a:p>
            <a:pPr>
              <a:lnSpc>
                <a:spcPct val="95000"/>
              </a:lnSpc>
              <a:buClr>
                <a:schemeClr val="tx1"/>
              </a:buClr>
              <a:defRPr/>
            </a:pPr>
            <a:r>
              <a:rPr lang="en-US" sz="2400" kern="1200" dirty="0"/>
              <a:t>OSD directed changes are called Resource Management Decisions (RMDs)</a:t>
            </a:r>
          </a:p>
          <a:p>
            <a:pPr lvl="1">
              <a:lnSpc>
                <a:spcPct val="95000"/>
              </a:lnSpc>
              <a:buClr>
                <a:schemeClr val="tx1"/>
              </a:buClr>
              <a:defRPr/>
            </a:pPr>
            <a:r>
              <a:rPr lang="en-US" sz="2000" kern="1200" dirty="0"/>
              <a:t>Several multi-part RMDs issued each cycle</a:t>
            </a:r>
          </a:p>
          <a:p>
            <a:pPr lvl="1">
              <a:lnSpc>
                <a:spcPct val="95000"/>
              </a:lnSpc>
              <a:buClr>
                <a:schemeClr val="tx1"/>
              </a:buClr>
              <a:defRPr/>
            </a:pPr>
            <a:r>
              <a:rPr lang="en-US" sz="2000" kern="1200" dirty="0"/>
              <a:t>Contains Program and Budget Issues, Overseas Contingency Operation (OCO) and “Inflation”</a:t>
            </a:r>
          </a:p>
          <a:p>
            <a:pPr lvl="1">
              <a:lnSpc>
                <a:spcPct val="95000"/>
              </a:lnSpc>
              <a:buClr>
                <a:schemeClr val="tx1"/>
              </a:buClr>
              <a:defRPr/>
            </a:pPr>
            <a:r>
              <a:rPr lang="en-US" sz="2000" kern="1200" dirty="0"/>
              <a:t>Changes uploaded by SAF/FMBI into ABIDES – Database locks</a:t>
            </a:r>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163</a:t>
            </a:fld>
            <a:endParaRPr lang="en-US" sz="1000" kern="1200" dirty="0">
              <a:solidFill>
                <a:srgbClr val="808080"/>
              </a:solidFill>
              <a:latin typeface="Arial" charset="0"/>
              <a:ea typeface="+mn-ea"/>
              <a:cs typeface="+mn-cs"/>
            </a:endParaRPr>
          </a:p>
        </p:txBody>
      </p:sp>
      <p:sp>
        <p:nvSpPr>
          <p:cNvPr id="5" name="TextBox 4"/>
          <p:cNvSpPr txBox="1"/>
          <p:nvPr/>
        </p:nvSpPr>
        <p:spPr>
          <a:xfrm>
            <a:off x="152400" y="6477000"/>
            <a:ext cx="8920840" cy="276999"/>
          </a:xfrm>
          <a:prstGeom prst="rect">
            <a:avLst/>
          </a:prstGeom>
          <a:noFill/>
        </p:spPr>
        <p:txBody>
          <a:bodyPr wrap="none" rtlCol="0">
            <a:spAutoFit/>
          </a:bodyPr>
          <a:lstStyle/>
          <a:p>
            <a:r>
              <a:rPr lang="en-US" sz="1200" dirty="0"/>
              <a:t>OSD: Office of the Secretary of Defense	SAF: Air Force Secretariat	ABIDES: Automated Budget Interactive Data Environment System  </a:t>
            </a:r>
          </a:p>
        </p:txBody>
      </p:sp>
    </p:spTree>
    <p:extLst>
      <p:ext uri="{BB962C8B-B14F-4D97-AF65-F5344CB8AC3E}">
        <p14:creationId xmlns:p14="http://schemas.microsoft.com/office/powerpoint/2010/main" val="3079204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467600" cy="1143000"/>
          </a:xfrm>
        </p:spPr>
        <p:txBody>
          <a:bodyPr/>
          <a:lstStyle/>
          <a:p>
            <a:r>
              <a:rPr lang="en-US" sz="3600" dirty="0">
                <a:ln>
                  <a:solidFill>
                    <a:srgbClr val="FF9900"/>
                  </a:solidFill>
                </a:ln>
              </a:rPr>
              <a:t>Programming</a:t>
            </a:r>
            <a:br>
              <a:rPr lang="en-US" sz="3600" dirty="0"/>
            </a:br>
            <a:r>
              <a:rPr lang="en-US" sz="3200" dirty="0"/>
              <a:t>The Program Budget Review</a:t>
            </a:r>
            <a:endParaRPr lang="en-US" sz="6000" dirty="0"/>
          </a:p>
        </p:txBody>
      </p:sp>
      <p:sp>
        <p:nvSpPr>
          <p:cNvPr id="3" name="Content Placeholder 2"/>
          <p:cNvSpPr>
            <a:spLocks noGrp="1"/>
          </p:cNvSpPr>
          <p:nvPr>
            <p:ph idx="4294967295"/>
          </p:nvPr>
        </p:nvSpPr>
        <p:spPr>
          <a:xfrm>
            <a:off x="533400" y="1385888"/>
            <a:ext cx="8077200" cy="5014912"/>
          </a:xfrm>
          <a:prstGeom prst="rect">
            <a:avLst/>
          </a:prstGeom>
        </p:spPr>
        <p:txBody>
          <a:bodyPr/>
          <a:lstStyle/>
          <a:p>
            <a:pPr>
              <a:buClr>
                <a:srgbClr val="00308F"/>
              </a:buClr>
              <a:defRPr/>
            </a:pPr>
            <a:r>
              <a:rPr lang="en-US" sz="2400" kern="1200" dirty="0"/>
              <a:t>Draft RMDs issued for comment from the Services</a:t>
            </a:r>
          </a:p>
          <a:p>
            <a:pPr lvl="1">
              <a:buClr>
                <a:srgbClr val="00308F"/>
              </a:buClr>
              <a:defRPr/>
            </a:pPr>
            <a:r>
              <a:rPr lang="en-US" sz="2000" kern="1200" dirty="0"/>
              <a:t>48 hour turn-around on draft RMDs</a:t>
            </a:r>
          </a:p>
          <a:p>
            <a:pPr lvl="1">
              <a:buClr>
                <a:srgbClr val="00308F"/>
              </a:buClr>
              <a:defRPr/>
            </a:pPr>
            <a:r>
              <a:rPr lang="en-US" sz="2000" kern="1200" dirty="0"/>
              <a:t>Substantive, impactful and meaningful impact statements</a:t>
            </a:r>
          </a:p>
          <a:p>
            <a:pPr>
              <a:buClr>
                <a:srgbClr val="00308F"/>
              </a:buClr>
              <a:defRPr/>
            </a:pPr>
            <a:r>
              <a:rPr lang="en-US" sz="2400" kern="1200" dirty="0"/>
              <a:t>Air Force simultaneously building a “Warchest”</a:t>
            </a:r>
          </a:p>
          <a:p>
            <a:pPr lvl="1">
              <a:buClr>
                <a:srgbClr val="00308F"/>
              </a:buClr>
              <a:defRPr/>
            </a:pPr>
            <a:r>
              <a:rPr lang="en-US" sz="2000" kern="1200" dirty="0"/>
              <a:t>RMDs may require Air Force to fund an activity – these bills are paid for from the Warchest</a:t>
            </a:r>
          </a:p>
          <a:p>
            <a:pPr lvl="1">
              <a:buClr>
                <a:srgbClr val="00308F"/>
              </a:buClr>
              <a:defRPr/>
            </a:pPr>
            <a:r>
              <a:rPr lang="en-US" sz="2000" kern="1200" dirty="0"/>
              <a:t>Even if your program was not an issue– it may be an offset</a:t>
            </a:r>
          </a:p>
          <a:p>
            <a:pPr>
              <a:buClr>
                <a:srgbClr val="00308F"/>
              </a:buClr>
              <a:defRPr/>
            </a:pPr>
            <a:r>
              <a:rPr lang="en-US" sz="2400" kern="1200" dirty="0"/>
              <a:t>Final RMD issued from OSD</a:t>
            </a:r>
          </a:p>
          <a:p>
            <a:pPr lvl="1">
              <a:buClr>
                <a:srgbClr val="00308F"/>
              </a:buClr>
              <a:defRPr/>
            </a:pPr>
            <a:r>
              <a:rPr lang="en-US" sz="2000" kern="1200" dirty="0"/>
              <a:t>OSD considers all “</a:t>
            </a:r>
            <a:r>
              <a:rPr lang="en-US" sz="2000" kern="1200" dirty="0" err="1"/>
              <a:t>reclamas</a:t>
            </a:r>
            <a:r>
              <a:rPr lang="en-US" sz="2000" dirty="0"/>
              <a:t>”</a:t>
            </a:r>
            <a:r>
              <a:rPr lang="en-US" sz="2000" kern="1200" dirty="0"/>
              <a:t> and comes to a final decision</a:t>
            </a:r>
          </a:p>
          <a:p>
            <a:pPr lvl="1">
              <a:buClr>
                <a:srgbClr val="00308F"/>
              </a:buClr>
              <a:defRPr/>
            </a:pPr>
            <a:r>
              <a:rPr lang="en-US" sz="2000" kern="1200" dirty="0"/>
              <a:t>Changes must be made in the ABIDES database</a:t>
            </a:r>
          </a:p>
          <a:p>
            <a:pPr>
              <a:buClr>
                <a:srgbClr val="00308F"/>
              </a:buClr>
              <a:defRPr/>
            </a:pPr>
            <a:r>
              <a:rPr lang="en-US" sz="2400" kern="1200" dirty="0"/>
              <a:t>Finalize J-books for PB submission to Congress</a:t>
            </a:r>
            <a:endParaRPr lang="en-US" sz="2400" kern="1200" dirty="0">
              <a:cs typeface="+mn-cs"/>
            </a:endParaRPr>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164</a:t>
            </a:fld>
            <a:endParaRPr lang="en-US" sz="1000" kern="1200" dirty="0">
              <a:solidFill>
                <a:srgbClr val="808080"/>
              </a:solidFill>
              <a:latin typeface="Arial" charset="0"/>
              <a:ea typeface="+mn-ea"/>
              <a:cs typeface="+mn-cs"/>
            </a:endParaRPr>
          </a:p>
        </p:txBody>
      </p:sp>
      <p:sp>
        <p:nvSpPr>
          <p:cNvPr id="6" name="Rectangle 5"/>
          <p:cNvSpPr/>
          <p:nvPr/>
        </p:nvSpPr>
        <p:spPr>
          <a:xfrm>
            <a:off x="236484" y="5291587"/>
            <a:ext cx="8513378" cy="956813"/>
          </a:xfrm>
          <a:prstGeom prst="rect">
            <a:avLst/>
          </a:prstGeom>
          <a:solidFill>
            <a:srgbClr val="0000A0"/>
          </a:solidFill>
          <a:ln/>
          <a:effectLst>
            <a:glow rad="139700">
              <a:schemeClr val="accent4">
                <a:satMod val="1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marL="971550"/>
            <a:r>
              <a:rPr lang="en-US" b="1" dirty="0">
                <a:solidFill>
                  <a:srgbClr val="FFFF00"/>
                </a:solidFill>
                <a:latin typeface="Arial" pitchFamily="34" charset="0"/>
                <a:cs typeface="Arial" pitchFamily="34" charset="0"/>
              </a:rPr>
              <a:t>PM Action: Work with PEM to validate data in ABIDES.   It’s the OFFICIAL position &amp; determines how funds are loaded in your R-Docs and P-Docs and is basis for receiving appropriations!</a:t>
            </a:r>
          </a:p>
        </p:txBody>
      </p:sp>
      <p:sp>
        <p:nvSpPr>
          <p:cNvPr id="7" name="5-Point Star 6"/>
          <p:cNvSpPr/>
          <p:nvPr/>
        </p:nvSpPr>
        <p:spPr>
          <a:xfrm>
            <a:off x="404642" y="5443987"/>
            <a:ext cx="781050" cy="619125"/>
          </a:xfrm>
          <a:prstGeom prst="star5">
            <a:avLst>
              <a:gd name="adj" fmla="val 18766"/>
              <a:gd name="hf" fmla="val 105146"/>
              <a:gd name="vf" fmla="val 11055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6200" y="6352401"/>
            <a:ext cx="8673662" cy="461665"/>
          </a:xfrm>
          <a:prstGeom prst="rect">
            <a:avLst/>
          </a:prstGeom>
          <a:noFill/>
        </p:spPr>
        <p:txBody>
          <a:bodyPr wrap="square" rtlCol="0">
            <a:spAutoFit/>
          </a:bodyPr>
          <a:lstStyle/>
          <a:p>
            <a:r>
              <a:rPr lang="en-US" sz="1200" dirty="0"/>
              <a:t>RMD: Resource Management Decision	OSD: Office of the Secretary of Defense	 </a:t>
            </a:r>
          </a:p>
          <a:p>
            <a:r>
              <a:rPr lang="en-US" sz="1200" dirty="0"/>
              <a:t>ABIDES: Automated Budget Interactive Data Environment System	PB: President’s Budget </a:t>
            </a:r>
          </a:p>
        </p:txBody>
      </p:sp>
    </p:spTree>
    <p:extLst>
      <p:ext uri="{BB962C8B-B14F-4D97-AF65-F5344CB8AC3E}">
        <p14:creationId xmlns:p14="http://schemas.microsoft.com/office/powerpoint/2010/main" val="3236937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165</a:t>
            </a:fld>
            <a:endParaRPr lang="en-US" sz="1000" kern="1200" dirty="0">
              <a:solidFill>
                <a:srgbClr val="808080"/>
              </a:solidFill>
              <a:latin typeface="Arial" charset="0"/>
              <a:ea typeface="+mn-ea"/>
              <a:cs typeface="+mn-cs"/>
            </a:endParaRPr>
          </a:p>
        </p:txBody>
      </p:sp>
      <p:sp>
        <p:nvSpPr>
          <p:cNvPr id="2" name="Title 1"/>
          <p:cNvSpPr>
            <a:spLocks noGrp="1"/>
          </p:cNvSpPr>
          <p:nvPr>
            <p:ph type="title" idx="4294967295"/>
          </p:nvPr>
        </p:nvSpPr>
        <p:spPr>
          <a:xfrm>
            <a:off x="1676400" y="152400"/>
            <a:ext cx="7467600" cy="1143000"/>
          </a:xfrm>
        </p:spPr>
        <p:txBody>
          <a:bodyPr/>
          <a:lstStyle/>
          <a:p>
            <a:r>
              <a:rPr lang="en-US" sz="3600" dirty="0"/>
              <a:t>“Warchest Drills”</a:t>
            </a:r>
          </a:p>
        </p:txBody>
      </p:sp>
      <p:pic>
        <p:nvPicPr>
          <p:cNvPr id="5122" name="Picture 2"/>
          <p:cNvPicPr>
            <a:picLocks noChangeAspect="1" noChangeArrowheads="1"/>
          </p:cNvPicPr>
          <p:nvPr/>
        </p:nvPicPr>
        <p:blipFill>
          <a:blip r:embed="rId3" cstate="print"/>
          <a:srcRect/>
          <a:stretch>
            <a:fillRect/>
          </a:stretch>
        </p:blipFill>
        <p:spPr bwMode="auto">
          <a:xfrm>
            <a:off x="762000" y="1103586"/>
            <a:ext cx="7596026" cy="5754414"/>
          </a:xfrm>
          <a:prstGeom prst="rect">
            <a:avLst/>
          </a:prstGeom>
          <a:noFill/>
          <a:ln w="9525">
            <a:noFill/>
            <a:miter lim="800000"/>
            <a:headEnd/>
            <a:tailEnd/>
          </a:ln>
        </p:spPr>
      </p:pic>
    </p:spTree>
    <p:extLst>
      <p:ext uri="{BB962C8B-B14F-4D97-AF65-F5344CB8AC3E}">
        <p14:creationId xmlns:p14="http://schemas.microsoft.com/office/powerpoint/2010/main" val="7465220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467600" cy="1143000"/>
          </a:xfrm>
          <a:ln>
            <a:noFill/>
          </a:ln>
          <a:effectLst>
            <a:outerShdw blurRad="50800" dist="38100" dir="5400000" algn="ctr" rotWithShape="0">
              <a:schemeClr val="bg1">
                <a:alpha val="43000"/>
              </a:schemeClr>
            </a:outerShdw>
          </a:effectLst>
        </p:spPr>
        <p:txBody>
          <a:bodyPr/>
          <a:lstStyle/>
          <a:p>
            <a:r>
              <a:rPr lang="en-US" sz="3600" dirty="0">
                <a:ln>
                  <a:solidFill>
                    <a:srgbClr val="006600"/>
                  </a:solidFill>
                </a:ln>
              </a:rPr>
              <a:t>Budgeting</a:t>
            </a:r>
            <a:br>
              <a:rPr lang="en-US" sz="3600" dirty="0"/>
            </a:br>
            <a:r>
              <a:rPr lang="en-US" sz="2000" dirty="0"/>
              <a:t> </a:t>
            </a:r>
            <a:r>
              <a:rPr lang="en-US" sz="3200" dirty="0"/>
              <a:t>The Appropriation Process</a:t>
            </a:r>
            <a:endParaRPr lang="en-US" sz="2000" dirty="0"/>
          </a:p>
        </p:txBody>
      </p:sp>
      <p:sp>
        <p:nvSpPr>
          <p:cNvPr id="4" name="Content Placeholder 3"/>
          <p:cNvSpPr>
            <a:spLocks noGrp="1"/>
          </p:cNvSpPr>
          <p:nvPr>
            <p:ph idx="4294967295"/>
          </p:nvPr>
        </p:nvSpPr>
        <p:spPr>
          <a:xfrm>
            <a:off x="362607" y="1309688"/>
            <a:ext cx="8529145" cy="5014912"/>
          </a:xfrm>
          <a:prstGeom prst="rect">
            <a:avLst/>
          </a:prstGeom>
        </p:spPr>
        <p:txBody>
          <a:bodyPr/>
          <a:lstStyle/>
          <a:p>
            <a:pPr marL="0" indent="0" algn="ctr">
              <a:buNone/>
            </a:pPr>
            <a:r>
              <a:rPr lang="en-US" dirty="0"/>
              <a:t>Constitution of the United States of America</a:t>
            </a:r>
          </a:p>
        </p:txBody>
      </p:sp>
      <p:pic>
        <p:nvPicPr>
          <p:cNvPr id="6" name="Picture 5" descr="constitution_quill_pen.jpg"/>
          <p:cNvPicPr>
            <a:picLocks noChangeAspect="1"/>
          </p:cNvPicPr>
          <p:nvPr/>
        </p:nvPicPr>
        <p:blipFill>
          <a:blip r:embed="rId3" cstate="print"/>
          <a:stretch>
            <a:fillRect/>
          </a:stretch>
        </p:blipFill>
        <p:spPr>
          <a:xfrm>
            <a:off x="205079" y="1948301"/>
            <a:ext cx="4902954" cy="3233299"/>
          </a:xfrm>
          <a:prstGeom prst="rect">
            <a:avLst/>
          </a:prstGeom>
        </p:spPr>
      </p:pic>
      <p:sp>
        <p:nvSpPr>
          <p:cNvPr id="8" name="Content Placeholder 3"/>
          <p:cNvSpPr txBox="1">
            <a:spLocks/>
          </p:cNvSpPr>
          <p:nvPr/>
        </p:nvSpPr>
        <p:spPr bwMode="auto">
          <a:xfrm>
            <a:off x="4648200" y="1995066"/>
            <a:ext cx="4430110" cy="3186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88975" marR="0" lvl="1" indent="-282575" algn="l" defTabSz="914400" rtl="0" eaLnBrk="0" fontAlgn="base" latinLnBrk="0" hangingPunct="0">
              <a:lnSpc>
                <a:spcPct val="100000"/>
              </a:lnSpc>
              <a:spcAft>
                <a:spcPts val="600"/>
              </a:spcAft>
              <a:buClr>
                <a:srgbClr val="151C77"/>
              </a:buClr>
              <a:buSzPct val="80000"/>
              <a:buFont typeface="WingDings" pitchFamily="2" charset="2"/>
              <a:buChar char="n"/>
              <a:tabLst/>
              <a:defRPr/>
            </a:pPr>
            <a:r>
              <a:rPr kumimoji="0" lang="en-US" sz="2000" b="1" i="0" u="none" strike="noStrike" kern="0" cap="none" spc="0" normalizeH="0" baseline="0" noProof="0" dirty="0">
                <a:ln>
                  <a:noFill/>
                </a:ln>
                <a:solidFill>
                  <a:schemeClr val="tx1"/>
                </a:solidFill>
                <a:effectLst/>
                <a:uLnTx/>
                <a:uFillTx/>
                <a:latin typeface="Arial" pitchFamily="34" charset="0"/>
                <a:cs typeface="Arial" pitchFamily="34" charset="0"/>
              </a:rPr>
              <a:t>Article I – Legislative Branch</a:t>
            </a:r>
          </a:p>
          <a:p>
            <a:pPr marL="693738" marR="0" lvl="2" algn="l" defTabSz="914400" rtl="0" eaLnBrk="0" fontAlgn="base" latinLnBrk="0" hangingPunct="0">
              <a:lnSpc>
                <a:spcPct val="100000"/>
              </a:lnSpc>
              <a:spcAft>
                <a:spcPts val="600"/>
              </a:spcAft>
              <a:buClr>
                <a:srgbClr val="151C77"/>
              </a:buClr>
              <a:buSzPct val="80000"/>
              <a:tabLst>
                <a:tab pos="3894138" algn="l"/>
              </a:tabLst>
              <a:defRPr/>
            </a:pPr>
            <a:r>
              <a:rPr kumimoji="0" lang="en-US" sz="1800" b="1" i="0" u="none" strike="noStrike" kern="0" cap="none" spc="0" normalizeH="0" baseline="0" noProof="0" dirty="0">
                <a:ln>
                  <a:noFill/>
                </a:ln>
                <a:solidFill>
                  <a:schemeClr val="tx1"/>
                </a:solidFill>
                <a:effectLst/>
                <a:uLnTx/>
                <a:uFillTx/>
                <a:latin typeface="Arial" pitchFamily="34" charset="0"/>
                <a:cs typeface="Arial" pitchFamily="34" charset="0"/>
              </a:rPr>
              <a:t>Section 9 “No money shall be drawn from the Treasury, but in Consequence of Appropriations made by Law; and a regular Statement and Account of Receipts and Expenditures of all public Money shall be published from time to time.”</a:t>
            </a:r>
          </a:p>
        </p:txBody>
      </p:sp>
      <p:sp>
        <p:nvSpPr>
          <p:cNvPr id="9" name="Content Placeholder 3"/>
          <p:cNvSpPr txBox="1">
            <a:spLocks/>
          </p:cNvSpPr>
          <p:nvPr/>
        </p:nvSpPr>
        <p:spPr bwMode="auto">
          <a:xfrm>
            <a:off x="205079" y="5328013"/>
            <a:ext cx="8710321" cy="15134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marR="0" lvl="0" indent="-285750" algn="l" defTabSz="914400" rtl="0" eaLnBrk="0" fontAlgn="base" latinLnBrk="0" hangingPunct="0">
              <a:lnSpc>
                <a:spcPct val="100000"/>
              </a:lnSpc>
              <a:spcBef>
                <a:spcPct val="20000"/>
              </a:spcBef>
              <a:spcAft>
                <a:spcPct val="0"/>
              </a:spcAft>
              <a:buClr>
                <a:srgbClr val="151C77"/>
              </a:buClr>
              <a:buSzPct val="80000"/>
              <a:buFont typeface="WingDings" pitchFamily="2" charset="2"/>
              <a:buChar char="n"/>
              <a:tabLst/>
              <a:defRPr/>
            </a:pPr>
            <a:r>
              <a:rPr kumimoji="0" lang="en-US" sz="2400" b="1" i="0" u="none" strike="noStrike" kern="0" cap="none" spc="0" normalizeH="0" baseline="0" noProof="0" dirty="0">
                <a:ln>
                  <a:noFill/>
                </a:ln>
                <a:solidFill>
                  <a:schemeClr val="tx1"/>
                </a:solidFill>
                <a:effectLst/>
                <a:uLnTx/>
                <a:uFillTx/>
                <a:latin typeface="Arial" pitchFamily="34" charset="0"/>
                <a:cs typeface="Arial" pitchFamily="34" charset="0"/>
              </a:rPr>
              <a:t>1974 Congressional Budget Act </a:t>
            </a:r>
          </a:p>
          <a:p>
            <a:pPr marL="688975" marR="0" lvl="1" indent="-282575" algn="l" defTabSz="914400" rtl="0" eaLnBrk="0" fontAlgn="base" latinLnBrk="0" hangingPunct="0">
              <a:lnSpc>
                <a:spcPct val="100000"/>
              </a:lnSpc>
              <a:spcBef>
                <a:spcPct val="20000"/>
              </a:spcBef>
              <a:spcAft>
                <a:spcPct val="0"/>
              </a:spcAft>
              <a:buClr>
                <a:srgbClr val="151C77"/>
              </a:buClr>
              <a:buSzPct val="80000"/>
              <a:buFont typeface="WingDings" pitchFamily="2" charset="2"/>
              <a:buChar char="n"/>
              <a:tabLst/>
              <a:defRPr/>
            </a:pPr>
            <a:r>
              <a:rPr kumimoji="0" lang="en-US" sz="2000" b="1" i="0" u="none" strike="noStrike" kern="0" cap="none" spc="0" normalizeH="0" baseline="0" noProof="0" dirty="0">
                <a:ln>
                  <a:noFill/>
                </a:ln>
                <a:solidFill>
                  <a:schemeClr val="tx1"/>
                </a:solidFill>
                <a:effectLst/>
                <a:uLnTx/>
                <a:uFillTx/>
                <a:latin typeface="Arial" pitchFamily="34" charset="0"/>
                <a:cs typeface="Arial" pitchFamily="34" charset="0"/>
              </a:rPr>
              <a:t>Requires that by the first Monday in February, the President submit to Congress the proposed budget for the next fiscal year. </a:t>
            </a:r>
          </a:p>
        </p:txBody>
      </p:sp>
      <p:sp>
        <p:nvSpPr>
          <p:cNvPr id="7" name="Slide Number Placeholder 6"/>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166</a:t>
            </a:fld>
            <a:endParaRPr lang="en-US" sz="1000" kern="1200" dirty="0">
              <a:solidFill>
                <a:srgbClr val="808080"/>
              </a:solidFill>
              <a:latin typeface="Arial" charset="0"/>
              <a:ea typeface="+mn-ea"/>
              <a:cs typeface="+mn-cs"/>
            </a:endParaRPr>
          </a:p>
        </p:txBody>
      </p:sp>
    </p:spTree>
    <p:extLst>
      <p:ext uri="{BB962C8B-B14F-4D97-AF65-F5344CB8AC3E}">
        <p14:creationId xmlns:p14="http://schemas.microsoft.com/office/powerpoint/2010/main" val="34322949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467600" cy="1143000"/>
          </a:xfrm>
          <a:ln>
            <a:noFill/>
          </a:ln>
          <a:effectLst>
            <a:outerShdw blurRad="50800" dist="38100" dir="2700000" algn="tl" rotWithShape="0">
              <a:schemeClr val="tx1">
                <a:alpha val="40000"/>
              </a:schemeClr>
            </a:outerShdw>
          </a:effectLst>
        </p:spPr>
        <p:txBody>
          <a:bodyPr/>
          <a:lstStyle/>
          <a:p>
            <a:r>
              <a:rPr lang="en-US" sz="3600" dirty="0">
                <a:ln>
                  <a:solidFill>
                    <a:srgbClr val="006600"/>
                  </a:solidFill>
                </a:ln>
              </a:rPr>
              <a:t>Budgeting</a:t>
            </a:r>
            <a:br>
              <a:rPr lang="en-US" sz="3600" dirty="0"/>
            </a:br>
            <a:r>
              <a:rPr lang="en-US" sz="3200" dirty="0"/>
              <a:t>Budget Documentation - What is it?</a:t>
            </a:r>
          </a:p>
        </p:txBody>
      </p:sp>
      <p:sp>
        <p:nvSpPr>
          <p:cNvPr id="3" name="Content Placeholder 2"/>
          <p:cNvSpPr>
            <a:spLocks noGrp="1"/>
          </p:cNvSpPr>
          <p:nvPr>
            <p:ph idx="4294967295"/>
          </p:nvPr>
        </p:nvSpPr>
        <p:spPr>
          <a:xfrm>
            <a:off x="381000" y="1524000"/>
            <a:ext cx="8229600" cy="4733352"/>
          </a:xfrm>
          <a:prstGeom prst="rect">
            <a:avLst/>
          </a:prstGeom>
        </p:spPr>
        <p:txBody>
          <a:bodyPr>
            <a:normAutofit/>
          </a:bodyPr>
          <a:lstStyle/>
          <a:p>
            <a:r>
              <a:rPr lang="en-US" sz="2400" dirty="0"/>
              <a:t>Budget request is submitted to Congress on 1</a:t>
            </a:r>
            <a:r>
              <a:rPr lang="en-US" sz="2400" baseline="30000" dirty="0"/>
              <a:t>st</a:t>
            </a:r>
            <a:r>
              <a:rPr lang="en-US" sz="2400" dirty="0"/>
              <a:t> Monday in February of each year</a:t>
            </a:r>
          </a:p>
          <a:p>
            <a:r>
              <a:rPr lang="en-US" sz="2400" dirty="0"/>
              <a:t>Budget Justification Documentation is the </a:t>
            </a:r>
            <a:r>
              <a:rPr lang="en-US" sz="2400" i="1" u="sng" dirty="0"/>
              <a:t>official record </a:t>
            </a:r>
            <a:r>
              <a:rPr lang="en-US" sz="2400" dirty="0"/>
              <a:t>of the department’s budget request</a:t>
            </a:r>
          </a:p>
          <a:p>
            <a:pPr lvl="1"/>
            <a:r>
              <a:rPr lang="en-US" sz="2400" dirty="0"/>
              <a:t>Also known as J-Books – collective description of the justification books</a:t>
            </a:r>
          </a:p>
          <a:p>
            <a:pPr lvl="3"/>
            <a:r>
              <a:rPr lang="en-US" sz="2000" dirty="0"/>
              <a:t>R-Docs for the RDT&amp;E request</a:t>
            </a:r>
          </a:p>
          <a:p>
            <a:pPr lvl="3"/>
            <a:r>
              <a:rPr lang="en-US" sz="2000" dirty="0"/>
              <a:t>P-Docs for the Procurement request </a:t>
            </a:r>
          </a:p>
          <a:p>
            <a:r>
              <a:rPr lang="en-US" sz="2400" dirty="0"/>
              <a:t>Challenge to the program offices – Docs are typically written 2-3 months prior to submission which is 8 or more months before it would be appropriated for work that could take place 2-3 years in the future…</a:t>
            </a:r>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167</a:t>
            </a:fld>
            <a:endParaRPr lang="en-US" sz="1000" kern="1200" dirty="0">
              <a:solidFill>
                <a:srgbClr val="808080"/>
              </a:solidFill>
              <a:latin typeface="Arial" charset="0"/>
              <a:ea typeface="+mn-ea"/>
              <a:cs typeface="+mn-cs"/>
            </a:endParaRPr>
          </a:p>
        </p:txBody>
      </p:sp>
      <p:sp>
        <p:nvSpPr>
          <p:cNvPr id="7" name="Rectangle 6"/>
          <p:cNvSpPr/>
          <p:nvPr/>
        </p:nvSpPr>
        <p:spPr>
          <a:xfrm>
            <a:off x="304800" y="5867400"/>
            <a:ext cx="8381999" cy="723900"/>
          </a:xfrm>
          <a:prstGeom prst="rect">
            <a:avLst/>
          </a:prstGeom>
          <a:solidFill>
            <a:srgbClr val="0000A0"/>
          </a:solidFill>
          <a:ln/>
          <a:effectLst>
            <a:glow rad="139700">
              <a:schemeClr val="accent4">
                <a:satMod val="1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marL="971550" algn="ctr"/>
            <a:r>
              <a:rPr lang="en-US" sz="2000" b="1" dirty="0">
                <a:solidFill>
                  <a:srgbClr val="FFFF00"/>
                </a:solidFill>
              </a:rPr>
              <a:t>PM Action: Write Quality, Descriptive, Credible Budget Documentation – Work with your PEM &amp; follow the guidance</a:t>
            </a:r>
          </a:p>
        </p:txBody>
      </p:sp>
      <p:sp>
        <p:nvSpPr>
          <p:cNvPr id="8" name="5-Point Star 7"/>
          <p:cNvSpPr/>
          <p:nvPr/>
        </p:nvSpPr>
        <p:spPr>
          <a:xfrm>
            <a:off x="514350" y="5905499"/>
            <a:ext cx="781050" cy="619125"/>
          </a:xfrm>
          <a:prstGeom prst="star5">
            <a:avLst>
              <a:gd name="adj" fmla="val 18766"/>
              <a:gd name="hf" fmla="val 105146"/>
              <a:gd name="vf" fmla="val 11055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81000" y="6629400"/>
            <a:ext cx="7668574" cy="276999"/>
          </a:xfrm>
          <a:prstGeom prst="rect">
            <a:avLst/>
          </a:prstGeom>
          <a:noFill/>
        </p:spPr>
        <p:txBody>
          <a:bodyPr wrap="none" rtlCol="0">
            <a:spAutoFit/>
          </a:bodyPr>
          <a:lstStyle/>
          <a:p>
            <a:r>
              <a:rPr lang="en-US" sz="1200" dirty="0"/>
              <a:t>RDT&amp;E: Research Development Test &amp; Evaluation	PM: Program Manager	PEM: Program Element Monitor</a:t>
            </a:r>
          </a:p>
        </p:txBody>
      </p:sp>
    </p:spTree>
    <p:extLst>
      <p:ext uri="{BB962C8B-B14F-4D97-AF65-F5344CB8AC3E}">
        <p14:creationId xmlns:p14="http://schemas.microsoft.com/office/powerpoint/2010/main" val="16643167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Slide Number Placeholder 3"/>
          <p:cNvSpPr>
            <a:spLocks noGrp="1"/>
          </p:cNvSpPr>
          <p:nvPr>
            <p:ph type="sldNum" sz="quarter" idx="12"/>
          </p:nvPr>
        </p:nvSpPr>
        <p:spPr>
          <a:prstGeom prst="rect">
            <a:avLst/>
          </a:prstGeom>
          <a:noFill/>
        </p:spPr>
        <p:txBody>
          <a:bodyPr/>
          <a:lstStyle/>
          <a:p>
            <a:fld id="{4786DE51-5E37-4F94-A096-C1A579B348CD}" type="slidenum">
              <a:rPr lang="en-US" smtClean="0">
                <a:solidFill>
                  <a:srgbClr val="000000"/>
                </a:solidFill>
              </a:rPr>
              <a:pPr/>
              <a:t>168</a:t>
            </a:fld>
            <a:endParaRPr lang="en-US">
              <a:solidFill>
                <a:srgbClr val="000000"/>
              </a:solidFill>
            </a:endParaRPr>
          </a:p>
        </p:txBody>
      </p:sp>
      <p:sp>
        <p:nvSpPr>
          <p:cNvPr id="2" name="Title 1"/>
          <p:cNvSpPr>
            <a:spLocks noGrp="1"/>
          </p:cNvSpPr>
          <p:nvPr>
            <p:ph type="title"/>
          </p:nvPr>
        </p:nvSpPr>
        <p:spPr/>
        <p:txBody>
          <a:bodyPr/>
          <a:lstStyle/>
          <a:p>
            <a:r>
              <a:rPr lang="en-US" dirty="0"/>
              <a:t>Purpose of Documentation</a:t>
            </a:r>
            <a:br>
              <a:rPr lang="en-US" dirty="0"/>
            </a:br>
            <a:endParaRPr lang="en-US" dirty="0"/>
          </a:p>
        </p:txBody>
      </p:sp>
      <p:sp>
        <p:nvSpPr>
          <p:cNvPr id="3076" name="Rectangle 3"/>
          <p:cNvSpPr>
            <a:spLocks noChangeArrowheads="1"/>
          </p:cNvSpPr>
          <p:nvPr/>
        </p:nvSpPr>
        <p:spPr bwMode="auto">
          <a:xfrm>
            <a:off x="76200" y="1371600"/>
            <a:ext cx="8915400" cy="5181600"/>
          </a:xfrm>
          <a:prstGeom prst="rect">
            <a:avLst/>
          </a:prstGeom>
          <a:noFill/>
          <a:ln w="9525">
            <a:noFill/>
            <a:miter lim="800000"/>
            <a:headEnd/>
            <a:tailEnd/>
          </a:ln>
        </p:spPr>
        <p:txBody>
          <a:bodyPr/>
          <a:lstStyle/>
          <a:p>
            <a:pPr marL="342900" indent="-342900">
              <a:spcBef>
                <a:spcPct val="20000"/>
              </a:spcBef>
              <a:buFont typeface="Wingdings" pitchFamily="2" charset="2"/>
              <a:buChar char="«"/>
              <a:defRPr/>
            </a:pPr>
            <a:r>
              <a:rPr lang="en-US" b="1" dirty="0">
                <a:solidFill>
                  <a:srgbClr val="000000"/>
                </a:solidFill>
                <a:latin typeface="Arial" pitchFamily="34" charset="0"/>
                <a:cs typeface="Arial" pitchFamily="34" charset="0"/>
              </a:rPr>
              <a:t>Communication documents provide narrative details about each budget line item and explains how the services plan to execute their investment programs</a:t>
            </a:r>
          </a:p>
          <a:p>
            <a:pPr marL="685800" lvl="1" indent="-336550">
              <a:spcBef>
                <a:spcPts val="0"/>
              </a:spcBef>
              <a:buClr>
                <a:schemeClr val="tx1"/>
              </a:buClr>
              <a:buFont typeface="Wingdings" pitchFamily="2" charset="2"/>
              <a:buChar char="w"/>
              <a:defRPr/>
            </a:pPr>
            <a:r>
              <a:rPr lang="en-US" sz="1600" b="1" dirty="0">
                <a:solidFill>
                  <a:srgbClr val="000000"/>
                </a:solidFill>
                <a:latin typeface="Arial" pitchFamily="34" charset="0"/>
                <a:cs typeface="Arial" pitchFamily="34" charset="0"/>
              </a:rPr>
              <a:t>Fully understood/supported budget requests used throughout programming, budgeting, and execution  phases</a:t>
            </a:r>
          </a:p>
          <a:p>
            <a:pPr marL="685800" lvl="1" indent="-336550">
              <a:spcBef>
                <a:spcPts val="0"/>
              </a:spcBef>
              <a:buClr>
                <a:schemeClr val="tx1"/>
              </a:buClr>
              <a:buFont typeface="Wingdings" pitchFamily="2" charset="2"/>
              <a:buChar char="w"/>
              <a:defRPr/>
            </a:pPr>
            <a:r>
              <a:rPr lang="en-US" sz="1600" b="1" dirty="0">
                <a:solidFill>
                  <a:srgbClr val="C00000"/>
                </a:solidFill>
                <a:latin typeface="Arial" pitchFamily="34" charset="0"/>
                <a:cs typeface="Arial" pitchFamily="34" charset="0"/>
              </a:rPr>
              <a:t>Note: Must be written to Air Force budget position – no whining or internal remarks</a:t>
            </a:r>
          </a:p>
          <a:p>
            <a:pPr marL="681038" lvl="2" indent="-331788">
              <a:spcBef>
                <a:spcPts val="0"/>
              </a:spcBef>
              <a:buClr>
                <a:schemeClr val="tx1"/>
              </a:buClr>
              <a:buFont typeface="Wingdings" pitchFamily="2" charset="2"/>
              <a:buChar char="w"/>
              <a:defRPr/>
            </a:pPr>
            <a:r>
              <a:rPr lang="en-US" sz="1600" b="1" dirty="0">
                <a:solidFill>
                  <a:srgbClr val="C00000"/>
                </a:solidFill>
                <a:latin typeface="Arial" pitchFamily="34" charset="0"/>
                <a:cs typeface="Arial" pitchFamily="34" charset="0"/>
              </a:rPr>
              <a:t>This is NOT a way to increase funding for programs—that is thru POM process</a:t>
            </a:r>
          </a:p>
          <a:p>
            <a:pPr marL="342900" indent="-342900">
              <a:spcBef>
                <a:spcPct val="20000"/>
              </a:spcBef>
              <a:buClr>
                <a:schemeClr val="tx1"/>
              </a:buClr>
              <a:buFont typeface="Wingdings" pitchFamily="2" charset="2"/>
              <a:buChar char="«"/>
              <a:defRPr/>
            </a:pPr>
            <a:r>
              <a:rPr lang="en-US" b="1" dirty="0">
                <a:solidFill>
                  <a:srgbClr val="000000"/>
                </a:solidFill>
                <a:latin typeface="Arial" pitchFamily="34" charset="0"/>
                <a:cs typeface="Arial" pitchFamily="34" charset="0"/>
              </a:rPr>
              <a:t>The DoD Financial Management Regulation 7000.14R requires the services’ documentation at least twice per year : </a:t>
            </a:r>
          </a:p>
          <a:p>
            <a:pPr marL="681038" lvl="1" indent="-331788">
              <a:spcBef>
                <a:spcPts val="0"/>
              </a:spcBef>
              <a:buClr>
                <a:schemeClr val="tx1"/>
              </a:buClr>
              <a:buFont typeface="Wingdings" pitchFamily="2" charset="2"/>
              <a:buChar char="w"/>
              <a:defRPr/>
            </a:pPr>
            <a:r>
              <a:rPr lang="en-US" sz="1600" b="1" dirty="0">
                <a:solidFill>
                  <a:srgbClr val="CC0000"/>
                </a:solidFill>
                <a:latin typeface="Arial" pitchFamily="34" charset="0"/>
                <a:cs typeface="Arial" pitchFamily="34" charset="0"/>
              </a:rPr>
              <a:t>PBR: </a:t>
            </a:r>
            <a:r>
              <a:rPr lang="en-US" sz="1600" b="1" dirty="0">
                <a:solidFill>
                  <a:srgbClr val="000000"/>
                </a:solidFill>
                <a:latin typeface="Arial" pitchFamily="34" charset="0"/>
                <a:cs typeface="Arial" pitchFamily="34" charset="0"/>
              </a:rPr>
              <a:t>OSD comptroller, PA&amp;E, and policy offices review program documentation and prepare RMDs -- </a:t>
            </a:r>
            <a:r>
              <a:rPr lang="en-US" sz="1600" b="1" dirty="0">
                <a:solidFill>
                  <a:srgbClr val="CC0000"/>
                </a:solidFill>
                <a:latin typeface="Arial" pitchFamily="34" charset="0"/>
                <a:cs typeface="Arial" pitchFamily="34" charset="0"/>
              </a:rPr>
              <a:t>OSD and OMB are the customers</a:t>
            </a:r>
          </a:p>
          <a:p>
            <a:pPr marL="681038" lvl="1" indent="-331788">
              <a:spcBef>
                <a:spcPts val="0"/>
              </a:spcBef>
              <a:buClr>
                <a:schemeClr val="tx1"/>
              </a:buClr>
              <a:buFont typeface="Wingdings" pitchFamily="2" charset="2"/>
              <a:buChar char="w"/>
              <a:defRPr/>
            </a:pPr>
            <a:r>
              <a:rPr lang="en-US" sz="1600" b="1" dirty="0">
                <a:solidFill>
                  <a:srgbClr val="CC0000"/>
                </a:solidFill>
                <a:latin typeface="Arial" pitchFamily="34" charset="0"/>
                <a:cs typeface="Arial" pitchFamily="34" charset="0"/>
              </a:rPr>
              <a:t>PB: Congress members/staffers use </a:t>
            </a:r>
            <a:r>
              <a:rPr lang="en-US" sz="1600" b="1" dirty="0">
                <a:solidFill>
                  <a:srgbClr val="000000"/>
                </a:solidFill>
                <a:latin typeface="Arial" pitchFamily="34" charset="0"/>
                <a:cs typeface="Arial" pitchFamily="34" charset="0"/>
              </a:rPr>
              <a:t>to prepare authorization &amp; appropriation marks</a:t>
            </a:r>
          </a:p>
          <a:p>
            <a:pPr marL="342900" indent="-342900">
              <a:spcBef>
                <a:spcPct val="20000"/>
              </a:spcBef>
              <a:buClr>
                <a:schemeClr val="tx1"/>
              </a:buClr>
              <a:buFont typeface="Wingdings" pitchFamily="2" charset="2"/>
              <a:buChar char="«"/>
              <a:defRPr/>
            </a:pPr>
            <a:r>
              <a:rPr lang="en-US" b="1" dirty="0">
                <a:solidFill>
                  <a:srgbClr val="C00000"/>
                </a:solidFill>
                <a:latin typeface="Arial" pitchFamily="34" charset="0"/>
                <a:cs typeface="Arial" pitchFamily="34" charset="0"/>
              </a:rPr>
              <a:t>PB Documentation represents AF “contract” with Congress (as modified by congressional authorization and appropriation marks)</a:t>
            </a:r>
          </a:p>
          <a:p>
            <a:pPr marL="681038" lvl="1" indent="-331788">
              <a:spcBef>
                <a:spcPts val="0"/>
              </a:spcBef>
              <a:buClr>
                <a:schemeClr val="tx1"/>
              </a:buClr>
              <a:buFont typeface="Wingdings" pitchFamily="2" charset="2"/>
              <a:buChar char="w"/>
              <a:defRPr/>
            </a:pPr>
            <a:r>
              <a:rPr lang="en-US" sz="1600" b="1" dirty="0">
                <a:solidFill>
                  <a:srgbClr val="000000"/>
                </a:solidFill>
                <a:latin typeface="Arial" pitchFamily="34" charset="0"/>
                <a:cs typeface="Arial" pitchFamily="34" charset="0"/>
              </a:rPr>
              <a:t>All transactions, including </a:t>
            </a:r>
            <a:r>
              <a:rPr lang="en-US" sz="1600" b="1" dirty="0" err="1">
                <a:solidFill>
                  <a:srgbClr val="000000"/>
                </a:solidFill>
                <a:latin typeface="Arial" pitchFamily="34" charset="0"/>
                <a:cs typeface="Arial" pitchFamily="34" charset="0"/>
              </a:rPr>
              <a:t>reprogrammings</a:t>
            </a:r>
            <a:r>
              <a:rPr lang="en-US" sz="1600" b="1" dirty="0">
                <a:solidFill>
                  <a:srgbClr val="000000"/>
                </a:solidFill>
                <a:latin typeface="Arial" pitchFamily="34" charset="0"/>
                <a:cs typeface="Arial" pitchFamily="34" charset="0"/>
              </a:rPr>
              <a:t> and reallocations, will be evaluated against PB documentation to identify new start efforts</a:t>
            </a:r>
          </a:p>
          <a:p>
            <a:pPr marL="681038" lvl="1" indent="-331788">
              <a:spcBef>
                <a:spcPts val="0"/>
              </a:spcBef>
              <a:buClr>
                <a:schemeClr val="tx1"/>
              </a:buClr>
              <a:buFont typeface="Wingdings" pitchFamily="2" charset="2"/>
              <a:buChar char="w"/>
              <a:defRPr/>
            </a:pPr>
            <a:r>
              <a:rPr lang="en-US" sz="1600" b="1" dirty="0">
                <a:solidFill>
                  <a:srgbClr val="000000"/>
                </a:solidFill>
                <a:latin typeface="Arial" pitchFamily="34" charset="0"/>
                <a:cs typeface="Arial" pitchFamily="34" charset="0"/>
              </a:rPr>
              <a:t>Only PB cycle budget documentation submittals go to Congress</a:t>
            </a:r>
          </a:p>
          <a:p>
            <a:pPr marL="1030288" lvl="2" indent="-349250">
              <a:spcBef>
                <a:spcPts val="0"/>
              </a:spcBef>
              <a:buFont typeface="Wingdings" pitchFamily="2" charset="2"/>
              <a:buChar char="ü"/>
              <a:defRPr/>
            </a:pPr>
            <a:r>
              <a:rPr lang="en-US" sz="1600" b="1" dirty="0">
                <a:solidFill>
                  <a:srgbClr val="000000"/>
                </a:solidFill>
                <a:latin typeface="Arial" pitchFamily="34" charset="0"/>
                <a:cs typeface="Arial" pitchFamily="34" charset="0"/>
              </a:rPr>
              <a:t>PBR cycle documentation is internal to DoD</a:t>
            </a:r>
          </a:p>
          <a:p>
            <a:pPr marL="635000" lvl="1" indent="-285750">
              <a:spcBef>
                <a:spcPts val="0"/>
              </a:spcBef>
              <a:buClr>
                <a:schemeClr val="tx1"/>
              </a:buClr>
              <a:buFont typeface="Wingdings" pitchFamily="2" charset="2"/>
              <a:buChar char="w"/>
              <a:defRPr/>
            </a:pPr>
            <a:r>
              <a:rPr lang="en-US" sz="1600" b="1" dirty="0">
                <a:solidFill>
                  <a:srgbClr val="C00000"/>
                </a:solidFill>
                <a:latin typeface="Arial" pitchFamily="34" charset="0"/>
                <a:cs typeface="Arial" pitchFamily="34" charset="0"/>
              </a:rPr>
              <a:t>PB is posted to the web for Congress, press and public access</a:t>
            </a:r>
          </a:p>
        </p:txBody>
      </p:sp>
    </p:spTree>
    <p:extLst>
      <p:ext uri="{BB962C8B-B14F-4D97-AF65-F5344CB8AC3E}">
        <p14:creationId xmlns:p14="http://schemas.microsoft.com/office/powerpoint/2010/main" val="37930730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2"/>
          </p:nvPr>
        </p:nvSpPr>
        <p:spPr>
          <a:prstGeom prst="rect">
            <a:avLst/>
          </a:prstGeom>
          <a:noFill/>
        </p:spPr>
        <p:txBody>
          <a:bodyPr/>
          <a:lstStyle/>
          <a:p>
            <a:fld id="{182F4673-088C-4A3F-BB7D-5BEE77AAE4BA}" type="slidenum">
              <a:rPr lang="en-US" smtClean="0">
                <a:solidFill>
                  <a:srgbClr val="000000"/>
                </a:solidFill>
              </a:rPr>
              <a:pPr/>
              <a:t>169</a:t>
            </a:fld>
            <a:endParaRPr lang="en-US">
              <a:solidFill>
                <a:srgbClr val="000000"/>
              </a:solidFill>
            </a:endParaRPr>
          </a:p>
        </p:txBody>
      </p:sp>
      <p:sp>
        <p:nvSpPr>
          <p:cNvPr id="757762" name="Rectangle 2"/>
          <p:cNvSpPr>
            <a:spLocks noChangeArrowheads="1"/>
          </p:cNvSpPr>
          <p:nvPr/>
        </p:nvSpPr>
        <p:spPr bwMode="auto">
          <a:xfrm>
            <a:off x="1292812" y="110362"/>
            <a:ext cx="7535917" cy="1143000"/>
          </a:xfrm>
          <a:prstGeom prst="rect">
            <a:avLst/>
          </a:prstGeom>
          <a:noFill/>
          <a:ln w="9525">
            <a:noFill/>
            <a:miter lim="800000"/>
            <a:headEnd/>
            <a:tailEnd/>
          </a:ln>
          <a:effectLst/>
        </p:spPr>
        <p:txBody>
          <a:bodyPr anchor="ctr"/>
          <a:lstStyle/>
          <a:p>
            <a:pPr algn="r">
              <a:defRPr/>
            </a:pPr>
            <a:r>
              <a:rPr lang="en-US" sz="4400" b="1" i="1" dirty="0">
                <a:solidFill>
                  <a:schemeClr val="bg1"/>
                </a:solidFill>
                <a:effectLst>
                  <a:outerShdw blurRad="38100" dist="38100" dir="2700000" algn="tl">
                    <a:srgbClr val="000000">
                      <a:alpha val="43137"/>
                    </a:srgbClr>
                  </a:outerShdw>
                </a:effectLst>
                <a:latin typeface="+mj-lt"/>
              </a:rPr>
              <a:t> What will OSD and Congress do with J-Book?  </a:t>
            </a:r>
          </a:p>
        </p:txBody>
      </p:sp>
      <p:sp>
        <p:nvSpPr>
          <p:cNvPr id="13316" name="Text Box 6"/>
          <p:cNvSpPr txBox="1">
            <a:spLocks noChangeArrowheads="1"/>
          </p:cNvSpPr>
          <p:nvPr/>
        </p:nvSpPr>
        <p:spPr bwMode="auto">
          <a:xfrm>
            <a:off x="152400" y="1371600"/>
            <a:ext cx="8839201" cy="4770537"/>
          </a:xfrm>
          <a:prstGeom prst="rect">
            <a:avLst/>
          </a:prstGeom>
          <a:noFill/>
          <a:ln w="9525">
            <a:noFill/>
            <a:miter lim="800000"/>
            <a:headEnd/>
            <a:tailEnd/>
          </a:ln>
        </p:spPr>
        <p:txBody>
          <a:bodyPr wrap="square">
            <a:spAutoFit/>
          </a:bodyPr>
          <a:lstStyle/>
          <a:p>
            <a:pPr marL="342900" indent="-342900">
              <a:spcAft>
                <a:spcPts val="600"/>
              </a:spcAft>
              <a:buFont typeface="Wingdings" pitchFamily="2" charset="2"/>
              <a:buChar char="«"/>
            </a:pPr>
            <a:r>
              <a:rPr lang="en-US" sz="2400" b="1" dirty="0">
                <a:solidFill>
                  <a:srgbClr val="000000"/>
                </a:solidFill>
                <a:latin typeface="Arial" pitchFamily="34" charset="0"/>
                <a:cs typeface="Arial" pitchFamily="34" charset="0"/>
              </a:rPr>
              <a:t>Validate/invalidate it – with all available data sources</a:t>
            </a:r>
          </a:p>
          <a:p>
            <a:pPr marL="681038" lvl="1" indent="-331788">
              <a:spcAft>
                <a:spcPts val="600"/>
              </a:spcAft>
              <a:buFont typeface="Wingdings" pitchFamily="2" charset="2"/>
              <a:buChar char="w"/>
            </a:pPr>
            <a:r>
              <a:rPr lang="en-US" sz="2000" dirty="0">
                <a:solidFill>
                  <a:srgbClr val="000000"/>
                </a:solidFill>
                <a:latin typeface="Arial" pitchFamily="34" charset="0"/>
                <a:cs typeface="Arial" pitchFamily="34" charset="0"/>
              </a:rPr>
              <a:t>What sources are available to OSD and Congress?</a:t>
            </a:r>
          </a:p>
          <a:p>
            <a:pPr marL="1030288" lvl="2" indent="-349250">
              <a:spcAft>
                <a:spcPts val="600"/>
              </a:spcAft>
              <a:buFont typeface="Wingdings" pitchFamily="2" charset="2"/>
              <a:buChar char="ü"/>
            </a:pPr>
            <a:r>
              <a:rPr lang="en-US" sz="2000" dirty="0">
                <a:solidFill>
                  <a:srgbClr val="000000"/>
                </a:solidFill>
                <a:latin typeface="Arial" pitchFamily="34" charset="0"/>
                <a:cs typeface="Arial" pitchFamily="34" charset="0"/>
              </a:rPr>
              <a:t>Selected Acquisition Report (SAR) / Defense Acquisition Executive Summary (DAES) / Unit Cost Reports (UCRs)</a:t>
            </a:r>
          </a:p>
          <a:p>
            <a:pPr marL="1030288" lvl="2" indent="-349250">
              <a:spcAft>
                <a:spcPts val="600"/>
              </a:spcAft>
              <a:buFont typeface="Wingdings" pitchFamily="2" charset="2"/>
              <a:buChar char="ü"/>
            </a:pPr>
            <a:r>
              <a:rPr lang="en-US" sz="2000" dirty="0">
                <a:solidFill>
                  <a:srgbClr val="000000"/>
                </a:solidFill>
                <a:latin typeface="Arial" pitchFamily="34" charset="0"/>
                <a:cs typeface="Arial" pitchFamily="34" charset="0"/>
              </a:rPr>
              <a:t>Monthly Acquisition Report (MAR)</a:t>
            </a:r>
          </a:p>
          <a:p>
            <a:pPr marL="1030288" lvl="2" indent="-349250">
              <a:spcAft>
                <a:spcPts val="600"/>
              </a:spcAft>
              <a:buFont typeface="Wingdings" pitchFamily="2" charset="2"/>
              <a:buChar char="ü"/>
            </a:pPr>
            <a:r>
              <a:rPr lang="en-US" sz="2000" dirty="0">
                <a:solidFill>
                  <a:srgbClr val="000000"/>
                </a:solidFill>
                <a:latin typeface="Arial" pitchFamily="34" charset="0"/>
                <a:cs typeface="Arial" pitchFamily="34" charset="0"/>
              </a:rPr>
              <a:t>Independent Program Assessment (IPA) / Program Management Review (PMR) / Program Reviews</a:t>
            </a:r>
          </a:p>
          <a:p>
            <a:pPr marL="1030288" lvl="2" indent="-349250">
              <a:spcAft>
                <a:spcPts val="600"/>
              </a:spcAft>
              <a:buFont typeface="Wingdings" pitchFamily="2" charset="2"/>
              <a:buChar char="ü"/>
            </a:pPr>
            <a:r>
              <a:rPr lang="en-US" sz="2000" dirty="0">
                <a:solidFill>
                  <a:srgbClr val="000000"/>
                </a:solidFill>
                <a:latin typeface="Arial" pitchFamily="34" charset="0"/>
                <a:cs typeface="Arial" pitchFamily="34" charset="0"/>
              </a:rPr>
              <a:t>Briefings/info provided to Issue Teams</a:t>
            </a:r>
          </a:p>
          <a:p>
            <a:pPr marL="1030288" lvl="2" indent="-349250">
              <a:spcAft>
                <a:spcPts val="600"/>
              </a:spcAft>
              <a:buFont typeface="Wingdings" pitchFamily="2" charset="2"/>
              <a:buChar char="ü"/>
            </a:pPr>
            <a:r>
              <a:rPr lang="en-US" sz="2000" dirty="0">
                <a:solidFill>
                  <a:srgbClr val="000000"/>
                </a:solidFill>
                <a:latin typeface="Arial" pitchFamily="34" charset="0"/>
                <a:cs typeface="Arial" pitchFamily="34" charset="0"/>
              </a:rPr>
              <a:t>Staffer Day Briefings </a:t>
            </a:r>
            <a:r>
              <a:rPr lang="en-US" sz="2000" b="1" i="1" dirty="0">
                <a:solidFill>
                  <a:srgbClr val="C00000"/>
                </a:solidFill>
                <a:latin typeface="Arial" pitchFamily="34" charset="0"/>
                <a:cs typeface="Arial" pitchFamily="34" charset="0"/>
              </a:rPr>
              <a:t>(Do you have yours from SAF/AQS?)</a:t>
            </a:r>
          </a:p>
          <a:p>
            <a:pPr marL="1030288" lvl="2" indent="-349250">
              <a:spcAft>
                <a:spcPts val="600"/>
              </a:spcAft>
              <a:buFont typeface="Wingdings" pitchFamily="2" charset="2"/>
              <a:buChar char="ü"/>
            </a:pPr>
            <a:r>
              <a:rPr lang="en-US" sz="2000" dirty="0">
                <a:solidFill>
                  <a:srgbClr val="000000"/>
                </a:solidFill>
                <a:latin typeface="Arial" pitchFamily="34" charset="0"/>
                <a:cs typeface="Arial" pitchFamily="34" charset="0"/>
              </a:rPr>
              <a:t>Contractor visits </a:t>
            </a:r>
            <a:r>
              <a:rPr lang="en-US" sz="2000" b="1" i="1" dirty="0">
                <a:solidFill>
                  <a:srgbClr val="C00000"/>
                </a:solidFill>
                <a:latin typeface="Arial" pitchFamily="34" charset="0"/>
                <a:cs typeface="Arial" pitchFamily="34" charset="0"/>
              </a:rPr>
              <a:t>(Do your contractors always support the AF position?)</a:t>
            </a:r>
          </a:p>
          <a:p>
            <a:pPr marL="1030288" lvl="2" indent="-349250">
              <a:spcAft>
                <a:spcPts val="600"/>
              </a:spcAft>
              <a:buFont typeface="Wingdings" pitchFamily="2" charset="2"/>
              <a:buChar char="ü"/>
            </a:pPr>
            <a:r>
              <a:rPr lang="en-US" sz="2000" dirty="0">
                <a:solidFill>
                  <a:srgbClr val="000000"/>
                </a:solidFill>
                <a:latin typeface="Arial" pitchFamily="34" charset="0"/>
                <a:cs typeface="Arial" pitchFamily="34" charset="0"/>
              </a:rPr>
              <a:t>Leadership testimony</a:t>
            </a:r>
            <a:r>
              <a:rPr lang="en-US" sz="2000" dirty="0">
                <a:solidFill>
                  <a:srgbClr val="993366"/>
                </a:solidFill>
                <a:latin typeface="Arial" pitchFamily="34" charset="0"/>
                <a:cs typeface="Arial" pitchFamily="34" charset="0"/>
              </a:rPr>
              <a:t> </a:t>
            </a:r>
            <a:r>
              <a:rPr lang="en-US" sz="2000" b="1" i="1" dirty="0">
                <a:solidFill>
                  <a:srgbClr val="C00000"/>
                </a:solidFill>
                <a:latin typeface="Arial" pitchFamily="34" charset="0"/>
                <a:cs typeface="Arial" pitchFamily="34" charset="0"/>
              </a:rPr>
              <a:t>(Do you have what’s been said regarding your programs?)</a:t>
            </a:r>
          </a:p>
        </p:txBody>
      </p:sp>
      <p:sp>
        <p:nvSpPr>
          <p:cNvPr id="13317" name="Text Box 7"/>
          <p:cNvSpPr txBox="1">
            <a:spLocks noChangeArrowheads="1"/>
          </p:cNvSpPr>
          <p:nvPr/>
        </p:nvSpPr>
        <p:spPr bwMode="auto">
          <a:xfrm>
            <a:off x="473075" y="6150114"/>
            <a:ext cx="8213725" cy="707886"/>
          </a:xfrm>
          <a:prstGeom prst="rect">
            <a:avLst/>
          </a:prstGeom>
          <a:solidFill>
            <a:srgbClr val="FF0000"/>
          </a:solidFill>
          <a:ln w="38100">
            <a:solidFill>
              <a:schemeClr val="tx1"/>
            </a:solidFill>
            <a:miter lim="800000"/>
            <a:headEnd/>
            <a:tailEnd/>
          </a:ln>
        </p:spPr>
        <p:txBody>
          <a:bodyPr wrap="square">
            <a:spAutoFit/>
          </a:bodyPr>
          <a:lstStyle/>
          <a:p>
            <a:pPr algn="ctr"/>
            <a:r>
              <a:rPr lang="en-US" sz="2000" b="1" dirty="0">
                <a:solidFill>
                  <a:schemeClr val="bg1"/>
                </a:solidFill>
                <a:latin typeface="Arial" pitchFamily="34" charset="0"/>
                <a:cs typeface="Arial" pitchFamily="34" charset="0"/>
              </a:rPr>
              <a:t>If inconsistent information – Will OSD &amp; Congress give you the higher amount or the lower amount…????</a:t>
            </a:r>
            <a:endParaRPr lang="en-US" sz="20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4550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4419600"/>
            <a:ext cx="8991600" cy="1752600"/>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376363" lvl="1">
              <a:lnSpc>
                <a:spcPct val="90000"/>
              </a:lnSpc>
              <a:defRPr/>
            </a:pPr>
            <a:r>
              <a:rPr lang="en-US" sz="2000" dirty="0">
                <a:solidFill>
                  <a:schemeClr val="bg1"/>
                </a:solidFill>
              </a:rPr>
              <a:t>Promoting space acquisition management using a simple, real-world focus with a clear emphasis on processes, procedures, functions and how to ORCHESTRATE them</a:t>
            </a:r>
            <a:endParaRPr lang="en-US" sz="2000" dirty="0"/>
          </a:p>
        </p:txBody>
      </p:sp>
      <p:sp>
        <p:nvSpPr>
          <p:cNvPr id="5" name="Title 4"/>
          <p:cNvSpPr>
            <a:spLocks noGrp="1"/>
          </p:cNvSpPr>
          <p:nvPr>
            <p:ph type="title"/>
          </p:nvPr>
        </p:nvSpPr>
        <p:spPr>
          <a:xfrm>
            <a:off x="1509825" y="304800"/>
            <a:ext cx="7543800" cy="1143000"/>
          </a:xfrm>
        </p:spPr>
        <p:txBody>
          <a:bodyPr/>
          <a:lstStyle/>
          <a:p>
            <a:pPr algn="r"/>
            <a:r>
              <a:rPr lang="en-US" sz="3600" b="1" i="1" dirty="0">
                <a:cs typeface="Arial" pitchFamily="34" charset="0"/>
              </a:rPr>
              <a:t>This Course…</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1" y="4876801"/>
            <a:ext cx="1333499"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a:xfrm>
            <a:off x="938078" y="1600200"/>
            <a:ext cx="7763010" cy="2819400"/>
          </a:xfrm>
          <a:prstGeom prst="rect">
            <a:avLst/>
          </a:prstGeom>
        </p:spPr>
        <p:txBody>
          <a:bodyPr/>
          <a:lstStyle>
            <a:lvl1pPr marL="280988" indent="-280988" algn="l" rtl="0" eaLnBrk="0" fontAlgn="base" hangingPunct="0">
              <a:spcBef>
                <a:spcPct val="20000"/>
              </a:spcBef>
              <a:spcAft>
                <a:spcPct val="0"/>
              </a:spcAft>
              <a:buClr>
                <a:srgbClr val="151C77"/>
              </a:buClr>
              <a:buSzPct val="80000"/>
              <a:buFont typeface="Wingdings"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151C77"/>
              </a:buClr>
              <a:buSzPct val="80000"/>
              <a:buFont typeface="Wingdings" charset="2"/>
              <a:buChar char="n"/>
              <a:defRPr sz="2000" b="1">
                <a:solidFill>
                  <a:schemeClr val="tx1"/>
                </a:solidFill>
                <a:latin typeface="+mn-lt"/>
                <a:ea typeface="+mn-ea"/>
                <a:cs typeface="+mn-cs"/>
              </a:defRPr>
            </a:lvl2pPr>
            <a:lvl3pPr marL="11953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3pPr>
            <a:lvl4pPr marL="1660525" indent="-288925"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4pPr>
            <a:lvl5pPr marL="21097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5pPr>
            <a:lvl6pPr marL="25669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6pPr>
            <a:lvl7pPr marL="30241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7pPr>
            <a:lvl8pPr marL="34813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8pPr>
            <a:lvl9pPr marL="39385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9pPr>
          </a:lstStyle>
          <a:p>
            <a:pPr marL="457200" indent="-457200" eaLnBrk="1" hangingPunct="1">
              <a:lnSpc>
                <a:spcPct val="90000"/>
              </a:lnSpc>
              <a:spcBef>
                <a:spcPts val="0"/>
              </a:spcBef>
              <a:spcAft>
                <a:spcPts val="600"/>
              </a:spcAft>
              <a:buFont typeface="Arial" pitchFamily="34" charset="0"/>
              <a:buChar char="•"/>
              <a:defRPr/>
            </a:pPr>
            <a:r>
              <a:rPr lang="en-US" sz="3200" b="0" dirty="0">
                <a:effectLst>
                  <a:outerShdw blurRad="38100" dist="38100" dir="2700000" algn="tl">
                    <a:srgbClr val="000000">
                      <a:alpha val="43137"/>
                    </a:srgbClr>
                  </a:outerShdw>
                </a:effectLst>
              </a:rPr>
              <a:t>The vision for this course is to develop a knowledgeable SMC Team</a:t>
            </a:r>
          </a:p>
          <a:p>
            <a:pPr marL="919162" lvl="1" indent="-457200" eaLnBrk="1" hangingPunct="1">
              <a:lnSpc>
                <a:spcPct val="90000"/>
              </a:lnSpc>
              <a:spcBef>
                <a:spcPts val="0"/>
              </a:spcBef>
              <a:spcAft>
                <a:spcPts val="600"/>
              </a:spcAft>
              <a:buFont typeface="Arial" pitchFamily="34" charset="0"/>
              <a:buChar char="•"/>
              <a:defRPr/>
            </a:pPr>
            <a:r>
              <a:rPr lang="en-US" sz="2800" b="0" dirty="0">
                <a:effectLst>
                  <a:outerShdw blurRad="38100" dist="38100" dir="2700000" algn="tl">
                    <a:srgbClr val="000000">
                      <a:alpha val="43137"/>
                    </a:srgbClr>
                  </a:outerShdw>
                </a:effectLst>
              </a:rPr>
              <a:t>Examine basic elements needed to build, develop and field space systems</a:t>
            </a:r>
          </a:p>
          <a:p>
            <a:pPr marL="919162" lvl="1" indent="-457200" eaLnBrk="1" hangingPunct="1">
              <a:lnSpc>
                <a:spcPct val="90000"/>
              </a:lnSpc>
              <a:spcBef>
                <a:spcPts val="0"/>
              </a:spcBef>
              <a:spcAft>
                <a:spcPts val="600"/>
              </a:spcAft>
              <a:buFont typeface="Arial" pitchFamily="34" charset="0"/>
              <a:buChar char="•"/>
              <a:defRPr/>
            </a:pPr>
            <a:r>
              <a:rPr lang="en-US" sz="2800" b="0" dirty="0">
                <a:effectLst>
                  <a:outerShdw blurRad="38100" dist="38100" dir="2700000" algn="tl">
                    <a:srgbClr val="000000">
                      <a:alpha val="43137"/>
                    </a:srgbClr>
                  </a:outerShdw>
                </a:effectLst>
              </a:rPr>
              <a:t>Focus on the interdisciplinary nature of Program Management</a:t>
            </a:r>
            <a:endParaRPr lang="en-US" b="0" dirty="0">
              <a:solidFill>
                <a:schemeClr val="bg1"/>
              </a:solidFill>
            </a:endParaRPr>
          </a:p>
        </p:txBody>
      </p:sp>
    </p:spTree>
    <p:extLst>
      <p:ext uri="{BB962C8B-B14F-4D97-AF65-F5344CB8AC3E}">
        <p14:creationId xmlns:p14="http://schemas.microsoft.com/office/powerpoint/2010/main" val="33117314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endParaRPr lang="en-US"/>
          </a:p>
        </p:txBody>
      </p:sp>
      <p:sp>
        <p:nvSpPr>
          <p:cNvPr id="15363" name="Rectangle 3"/>
          <p:cNvSpPr>
            <a:spLocks noGrp="1" noChangeArrowheads="1"/>
          </p:cNvSpPr>
          <p:nvPr>
            <p:ph type="subTitle" idx="1"/>
          </p:nvPr>
        </p:nvSpPr>
        <p:spPr/>
        <p:txBody>
          <a:bodyPr/>
          <a:lstStyle/>
          <a:p>
            <a:endParaRPr lang="en-US"/>
          </a:p>
        </p:txBody>
      </p:sp>
      <p:pic>
        <p:nvPicPr>
          <p:cNvPr id="15364" name="Picture 4"/>
          <p:cNvPicPr>
            <a:picLocks noChangeAspect="1" noChangeArrowheads="1"/>
          </p:cNvPicPr>
          <p:nvPr/>
        </p:nvPicPr>
        <p:blipFill rotWithShape="1">
          <a:blip r:embed="rId3" cstate="print"/>
          <a:srcRect l="3125" t="3125" r="3125" b="3125"/>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8465248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467600" cy="1143000"/>
          </a:xfrm>
        </p:spPr>
        <p:txBody>
          <a:bodyPr/>
          <a:lstStyle/>
          <a:p>
            <a:r>
              <a:rPr lang="en-US" sz="3600" dirty="0">
                <a:ln>
                  <a:solidFill>
                    <a:srgbClr val="006600"/>
                  </a:solidFill>
                </a:ln>
              </a:rPr>
              <a:t>Budgeting</a:t>
            </a:r>
            <a:br>
              <a:rPr lang="en-US" sz="3600" dirty="0"/>
            </a:br>
            <a:r>
              <a:rPr lang="en-US" sz="3200" dirty="0"/>
              <a:t>What is Congress Saying?</a:t>
            </a:r>
          </a:p>
        </p:txBody>
      </p:sp>
      <p:sp>
        <p:nvSpPr>
          <p:cNvPr id="3" name="Content Placeholder 2"/>
          <p:cNvSpPr>
            <a:spLocks noGrp="1"/>
          </p:cNvSpPr>
          <p:nvPr>
            <p:ph idx="4294967295"/>
          </p:nvPr>
        </p:nvSpPr>
        <p:spPr>
          <a:xfrm>
            <a:off x="457200" y="1538288"/>
            <a:ext cx="8229600" cy="5014912"/>
          </a:xfrm>
          <a:prstGeom prst="rect">
            <a:avLst/>
          </a:prstGeom>
        </p:spPr>
        <p:txBody>
          <a:bodyPr/>
          <a:lstStyle/>
          <a:p>
            <a:r>
              <a:rPr lang="en-US" sz="2400" dirty="0"/>
              <a:t>The Air Force continues to get Congressional Language on the quality of our budget documentation</a:t>
            </a:r>
          </a:p>
          <a:p>
            <a:r>
              <a:rPr lang="en-US" sz="2400" dirty="0"/>
              <a:t>SAC-D:</a:t>
            </a:r>
          </a:p>
          <a:p>
            <a:pPr lvl="1"/>
            <a:r>
              <a:rPr lang="en-US" sz="2000" dirty="0"/>
              <a:t>Several programs included in the request </a:t>
            </a:r>
            <a:r>
              <a:rPr lang="en-US" sz="2000" u="sng" dirty="0">
                <a:solidFill>
                  <a:srgbClr val="FF0000"/>
                </a:solidFill>
              </a:rPr>
              <a:t>do not present sufficient justification</a:t>
            </a:r>
            <a:r>
              <a:rPr lang="en-US" sz="2000" dirty="0"/>
              <a:t> to warrant funding</a:t>
            </a:r>
          </a:p>
          <a:p>
            <a:pPr lvl="1"/>
            <a:r>
              <a:rPr lang="en-US" sz="2000" dirty="0"/>
              <a:t>Unfortunately, the Committee must also note that in recent years </a:t>
            </a:r>
            <a:r>
              <a:rPr lang="en-US" sz="2000" u="sng" dirty="0">
                <a:solidFill>
                  <a:srgbClr val="FF0000"/>
                </a:solidFill>
              </a:rPr>
              <a:t>discipline</a:t>
            </a:r>
            <a:r>
              <a:rPr lang="en-US" sz="2000" dirty="0"/>
              <a:t> in Defense budgeting </a:t>
            </a:r>
            <a:r>
              <a:rPr lang="en-US" sz="2000" u="sng" dirty="0">
                <a:solidFill>
                  <a:srgbClr val="FF0000"/>
                </a:solidFill>
              </a:rPr>
              <a:t>has been lacking</a:t>
            </a:r>
            <a:r>
              <a:rPr lang="en-US" sz="2000" dirty="0"/>
              <a:t>. </a:t>
            </a:r>
          </a:p>
          <a:p>
            <a:pPr lvl="1"/>
            <a:r>
              <a:rPr lang="en-US" sz="2000" dirty="0"/>
              <a:t>The Committee remains </a:t>
            </a:r>
            <a:r>
              <a:rPr lang="en-US" sz="2000" u="sng" dirty="0">
                <a:solidFill>
                  <a:srgbClr val="FF0000"/>
                </a:solidFill>
              </a:rPr>
              <a:t>frustrated</a:t>
            </a:r>
            <a:r>
              <a:rPr lang="en-US" sz="2000" dirty="0"/>
              <a:t> by the </a:t>
            </a:r>
            <a:r>
              <a:rPr lang="en-US" sz="2000" u="sng" dirty="0">
                <a:solidFill>
                  <a:srgbClr val="FF0000"/>
                </a:solidFill>
              </a:rPr>
              <a:t>lack of proper control </a:t>
            </a:r>
            <a:r>
              <a:rPr lang="en-US" sz="2000" dirty="0"/>
              <a:t>in the Defense budget process</a:t>
            </a:r>
          </a:p>
          <a:p>
            <a:r>
              <a:rPr lang="en-US" sz="2400" dirty="0"/>
              <a:t>HAC-D:</a:t>
            </a:r>
          </a:p>
          <a:p>
            <a:pPr lvl="1"/>
            <a:r>
              <a:rPr lang="en-US" sz="2000" dirty="0"/>
              <a:t>The Department continues to fully fund cost increases and schedule slips of programs instead of considering lower cost alternatives. </a:t>
            </a:r>
          </a:p>
          <a:p>
            <a:pPr lvl="1"/>
            <a:endParaRPr lang="en-US" sz="2000" dirty="0"/>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171</a:t>
            </a:fld>
            <a:endParaRPr lang="en-US" sz="1000" kern="1200" dirty="0">
              <a:solidFill>
                <a:srgbClr val="808080"/>
              </a:solidFill>
              <a:latin typeface="Arial" charset="0"/>
              <a:ea typeface="+mn-ea"/>
              <a:cs typeface="+mn-cs"/>
            </a:endParaRPr>
          </a:p>
        </p:txBody>
      </p:sp>
    </p:spTree>
    <p:extLst>
      <p:ext uri="{BB962C8B-B14F-4D97-AF65-F5344CB8AC3E}">
        <p14:creationId xmlns:p14="http://schemas.microsoft.com/office/powerpoint/2010/main" val="13824783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752056" cy="1143000"/>
          </a:xfrm>
        </p:spPr>
        <p:txBody>
          <a:bodyPr/>
          <a:lstStyle/>
          <a:p>
            <a:r>
              <a:rPr lang="en-US" sz="3600" dirty="0">
                <a:ln>
                  <a:solidFill>
                    <a:srgbClr val="006600"/>
                  </a:solidFill>
                </a:ln>
              </a:rPr>
              <a:t>Budgeting</a:t>
            </a:r>
            <a:br>
              <a:rPr lang="en-US" sz="3600" dirty="0"/>
            </a:br>
            <a:r>
              <a:rPr lang="en-US" sz="2800" dirty="0"/>
              <a:t>So what is the impact of poor P- &amp; R- Series?</a:t>
            </a:r>
          </a:p>
        </p:txBody>
      </p:sp>
      <p:sp>
        <p:nvSpPr>
          <p:cNvPr id="3" name="Content Placeholder 2"/>
          <p:cNvSpPr>
            <a:spLocks noGrp="1"/>
          </p:cNvSpPr>
          <p:nvPr>
            <p:ph idx="4294967295"/>
          </p:nvPr>
        </p:nvSpPr>
        <p:spPr>
          <a:xfrm>
            <a:off x="609600" y="1322388"/>
            <a:ext cx="8153400" cy="5307012"/>
          </a:xfrm>
          <a:prstGeom prst="rect">
            <a:avLst/>
          </a:prstGeom>
        </p:spPr>
        <p:txBody>
          <a:bodyPr numCol="1"/>
          <a:lstStyle/>
          <a:p>
            <a:r>
              <a:rPr lang="en-US" sz="2400" dirty="0"/>
              <a:t>Loss of Air Force spending power!!!!</a:t>
            </a:r>
          </a:p>
          <a:p>
            <a:pPr lvl="1"/>
            <a:r>
              <a:rPr lang="en-US" sz="2000" dirty="0"/>
              <a:t>Between Jun 09 and July 10 the Air Force Investment accounts lost the ability to use $3,653M</a:t>
            </a:r>
          </a:p>
          <a:p>
            <a:r>
              <a:rPr lang="en-US" sz="2400" dirty="0"/>
              <a:t>Loss of Credibility!!!!</a:t>
            </a:r>
          </a:p>
          <a:p>
            <a:pPr lvl="1"/>
            <a:r>
              <a:rPr lang="en-US" sz="2000" dirty="0"/>
              <a:t>No confidence in our program plans combined with our past performance (expiring funds)—it all works against us</a:t>
            </a:r>
          </a:p>
          <a:p>
            <a:r>
              <a:rPr lang="en-US" sz="2400" dirty="0"/>
              <a:t>Quotes from Congressional Language as to why:</a:t>
            </a:r>
          </a:p>
          <a:p>
            <a:endParaRPr lang="en-US" sz="2400" dirty="0"/>
          </a:p>
          <a:p>
            <a:pPr lvl="1"/>
            <a:endParaRPr lang="en-US" sz="2000" dirty="0"/>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172</a:t>
            </a:fld>
            <a:endParaRPr lang="en-US" sz="1000" kern="1200" dirty="0">
              <a:solidFill>
                <a:srgbClr val="808080"/>
              </a:solidFill>
              <a:latin typeface="Arial" charset="0"/>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768010278"/>
              </p:ext>
            </p:extLst>
          </p:nvPr>
        </p:nvGraphicFramePr>
        <p:xfrm>
          <a:off x="1240240" y="4028530"/>
          <a:ext cx="7543800" cy="1854200"/>
        </p:xfrm>
        <a:graphic>
          <a:graphicData uri="http://schemas.openxmlformats.org/drawingml/2006/table">
            <a:tbl>
              <a:tblPr firstRow="1" bandRow="1">
                <a:tableStyleId>{2D5ABB26-0587-4C30-8999-92F81FD0307C}</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itchFamily="34" charset="0"/>
                          <a:cs typeface="Arial" pitchFamily="34" charset="0"/>
                        </a:rPr>
                        <a:t>AF identified excess</a:t>
                      </a:r>
                      <a:endParaRPr lang="en-US" b="0" dirty="0">
                        <a:solidFill>
                          <a:schemeClr val="tx1"/>
                        </a:solidFill>
                        <a:latin typeface="Arial" pitchFamily="34" charset="0"/>
                        <a:cs typeface="Arial" pitchFamily="34" charset="0"/>
                      </a:endParaRPr>
                    </a:p>
                  </a:txBody>
                  <a:tcPr/>
                </a:tc>
                <a:tc>
                  <a:txBody>
                    <a:bodyPr/>
                    <a:lstStyle/>
                    <a:p>
                      <a:r>
                        <a:rPr lang="en-US" dirty="0">
                          <a:latin typeface="Arial" pitchFamily="34" charset="0"/>
                          <a:cs typeface="Arial" pitchFamily="34" charset="0"/>
                        </a:rPr>
                        <a:t>Low execution</a:t>
                      </a:r>
                      <a:endParaRPr lang="en-US" b="0" dirty="0">
                        <a:solidFill>
                          <a:schemeClr val="tx1"/>
                        </a:solidFill>
                        <a:latin typeface="Arial" pitchFamily="34" charset="0"/>
                        <a:cs typeface="Arial" pitchFamily="34" charset="0"/>
                      </a:endParaRPr>
                    </a:p>
                  </a:txBody>
                  <a:tcPr/>
                </a:tc>
                <a:extLst>
                  <a:ext uri="{0D108BD9-81ED-4DB2-BD59-A6C34878D82A}">
                    <a16:rowId xmlns:a16="http://schemas.microsoft.com/office/drawing/2014/main" val="10000"/>
                  </a:ext>
                </a:extLst>
              </a:tr>
              <a:tr h="370840">
                <a:tc>
                  <a:txBody>
                    <a:bodyPr/>
                    <a:lstStyle/>
                    <a:p>
                      <a:r>
                        <a:rPr lang="en-US" dirty="0">
                          <a:latin typeface="Arial" pitchFamily="34" charset="0"/>
                          <a:cs typeface="Arial" pitchFamily="34" charset="0"/>
                        </a:rPr>
                        <a:t>Request ahead of need</a:t>
                      </a:r>
                      <a:endParaRPr lang="en-US" b="0" dirty="0">
                        <a:solidFill>
                          <a:schemeClr val="tx1"/>
                        </a:solidFill>
                        <a:latin typeface="Arial" pitchFamily="34" charset="0"/>
                        <a:cs typeface="Arial" pitchFamily="34" charset="0"/>
                      </a:endParaRPr>
                    </a:p>
                  </a:txBody>
                  <a:tcPr/>
                </a:tc>
                <a:tc>
                  <a:txBody>
                    <a:bodyPr/>
                    <a:lstStyle/>
                    <a:p>
                      <a:r>
                        <a:rPr lang="en-US" dirty="0">
                          <a:latin typeface="Arial" pitchFamily="34" charset="0"/>
                          <a:cs typeface="Arial" pitchFamily="34" charset="0"/>
                        </a:rPr>
                        <a:t>Program reduction</a:t>
                      </a:r>
                      <a:endParaRPr lang="en-US" b="0" dirty="0">
                        <a:solidFill>
                          <a:schemeClr val="tx1"/>
                        </a:solidFill>
                        <a:latin typeface="Arial" pitchFamily="34" charset="0"/>
                        <a:cs typeface="Arial" pitchFamily="34" charset="0"/>
                      </a:endParaRPr>
                    </a:p>
                  </a:txBody>
                  <a:tcPr/>
                </a:tc>
                <a:extLst>
                  <a:ext uri="{0D108BD9-81ED-4DB2-BD59-A6C34878D82A}">
                    <a16:rowId xmlns:a16="http://schemas.microsoft.com/office/drawing/2014/main" val="10001"/>
                  </a:ext>
                </a:extLst>
              </a:tr>
              <a:tr h="370840">
                <a:tc>
                  <a:txBody>
                    <a:bodyPr/>
                    <a:lstStyle/>
                    <a:p>
                      <a:r>
                        <a:rPr lang="en-US" dirty="0">
                          <a:latin typeface="Arial" pitchFamily="34" charset="0"/>
                          <a:cs typeface="Arial" pitchFamily="34" charset="0"/>
                        </a:rPr>
                        <a:t>Pricing adjustment</a:t>
                      </a:r>
                      <a:endParaRPr lang="en-US" b="0" dirty="0">
                        <a:solidFill>
                          <a:schemeClr val="tx1"/>
                        </a:solidFill>
                        <a:latin typeface="Arial" pitchFamily="34" charset="0"/>
                        <a:cs typeface="Arial" pitchFamily="34" charset="0"/>
                      </a:endParaRPr>
                    </a:p>
                  </a:txBody>
                  <a:tcPr/>
                </a:tc>
                <a:tc>
                  <a:txBody>
                    <a:bodyPr/>
                    <a:lstStyle/>
                    <a:p>
                      <a:r>
                        <a:rPr lang="en-US" dirty="0">
                          <a:latin typeface="Arial" pitchFamily="34" charset="0"/>
                          <a:cs typeface="Arial" pitchFamily="34" charset="0"/>
                        </a:rPr>
                        <a:t>Program restructure</a:t>
                      </a:r>
                      <a:endParaRPr lang="en-US" b="0" dirty="0">
                        <a:solidFill>
                          <a:schemeClr val="tx1"/>
                        </a:solidFill>
                        <a:latin typeface="Arial" pitchFamily="34" charset="0"/>
                        <a:cs typeface="Arial" pitchFamily="34" charset="0"/>
                      </a:endParaRPr>
                    </a:p>
                  </a:txBody>
                  <a:tcPr/>
                </a:tc>
                <a:extLst>
                  <a:ext uri="{0D108BD9-81ED-4DB2-BD59-A6C34878D82A}">
                    <a16:rowId xmlns:a16="http://schemas.microsoft.com/office/drawing/2014/main" val="10002"/>
                  </a:ext>
                </a:extLst>
              </a:tr>
              <a:tr h="370840">
                <a:tc>
                  <a:txBody>
                    <a:bodyPr/>
                    <a:lstStyle/>
                    <a:p>
                      <a:r>
                        <a:rPr lang="en-US" dirty="0">
                          <a:latin typeface="Arial" pitchFamily="34" charset="0"/>
                          <a:cs typeface="Arial" pitchFamily="34" charset="0"/>
                        </a:rPr>
                        <a:t>Unjustified program</a:t>
                      </a:r>
                      <a:endParaRPr lang="en-US" b="0" dirty="0">
                        <a:solidFill>
                          <a:schemeClr val="tx1"/>
                        </a:solidFill>
                        <a:latin typeface="Arial" pitchFamily="34" charset="0"/>
                        <a:cs typeface="Arial" pitchFamily="34" charset="0"/>
                      </a:endParaRPr>
                    </a:p>
                  </a:txBody>
                  <a:tcPr/>
                </a:tc>
                <a:tc>
                  <a:txBody>
                    <a:bodyPr/>
                    <a:lstStyle/>
                    <a:p>
                      <a:r>
                        <a:rPr lang="en-US" dirty="0">
                          <a:latin typeface="Arial" pitchFamily="34" charset="0"/>
                          <a:cs typeface="Arial" pitchFamily="34" charset="0"/>
                        </a:rPr>
                        <a:t>Program under-execution</a:t>
                      </a:r>
                      <a:endParaRPr lang="en-US" b="0" dirty="0">
                        <a:solidFill>
                          <a:schemeClr val="tx1"/>
                        </a:solidFill>
                        <a:latin typeface="Arial" pitchFamily="34" charset="0"/>
                        <a:cs typeface="Arial" pitchFamily="34" charset="0"/>
                      </a:endParaRP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itchFamily="34" charset="0"/>
                          <a:cs typeface="Arial" pitchFamily="34" charset="0"/>
                        </a:rPr>
                        <a:t>Excess funding</a:t>
                      </a:r>
                      <a:endParaRPr lang="en-US" b="0" dirty="0">
                        <a:solidFill>
                          <a:schemeClr val="tx1"/>
                        </a:solidFill>
                        <a:latin typeface="Arial" pitchFamily="34" charset="0"/>
                        <a:cs typeface="Arial" pitchFamily="34" charset="0"/>
                      </a:endParaRPr>
                    </a:p>
                  </a:txBody>
                  <a:tcPr/>
                </a:tc>
                <a:tc>
                  <a:txBody>
                    <a:bodyPr/>
                    <a:lstStyle/>
                    <a:p>
                      <a:r>
                        <a:rPr lang="en-US" dirty="0">
                          <a:latin typeface="Arial" pitchFamily="34" charset="0"/>
                          <a:cs typeface="Arial" pitchFamily="34" charset="0"/>
                        </a:rPr>
                        <a:t>Contract/Program</a:t>
                      </a:r>
                      <a:r>
                        <a:rPr lang="en-US" baseline="0" dirty="0">
                          <a:latin typeface="Arial" pitchFamily="34" charset="0"/>
                          <a:cs typeface="Arial" pitchFamily="34" charset="0"/>
                        </a:rPr>
                        <a:t> delay</a:t>
                      </a:r>
                      <a:endParaRPr lang="en-US" b="0" dirty="0">
                        <a:solidFill>
                          <a:schemeClr val="tx1"/>
                        </a:solidFill>
                        <a:latin typeface="Arial" pitchFamily="34" charset="0"/>
                        <a:cs typeface="Arial" pitchFamily="34" charset="0"/>
                      </a:endParaRPr>
                    </a:p>
                  </a:txBody>
                  <a:tcPr/>
                </a:tc>
                <a:extLst>
                  <a:ext uri="{0D108BD9-81ED-4DB2-BD59-A6C34878D82A}">
                    <a16:rowId xmlns:a16="http://schemas.microsoft.com/office/drawing/2014/main" val="10004"/>
                  </a:ext>
                </a:extLst>
              </a:tr>
            </a:tbl>
          </a:graphicData>
        </a:graphic>
      </p:graphicFrame>
      <p:sp>
        <p:nvSpPr>
          <p:cNvPr id="7" name="Rectangle 6"/>
          <p:cNvSpPr/>
          <p:nvPr/>
        </p:nvSpPr>
        <p:spPr>
          <a:xfrm>
            <a:off x="457200" y="5943600"/>
            <a:ext cx="8229600" cy="723900"/>
          </a:xfrm>
          <a:prstGeom prst="rect">
            <a:avLst/>
          </a:prstGeom>
          <a:solidFill>
            <a:srgbClr val="0000A0"/>
          </a:solidFill>
          <a:ln/>
          <a:effectLst>
            <a:glow rad="139700">
              <a:schemeClr val="accent4">
                <a:satMod val="1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marL="971550"/>
            <a:r>
              <a:rPr lang="en-US" b="1" dirty="0">
                <a:solidFill>
                  <a:srgbClr val="FFFF00"/>
                </a:solidFill>
                <a:latin typeface="Arial" pitchFamily="34" charset="0"/>
                <a:cs typeface="Arial" pitchFamily="34" charset="0"/>
              </a:rPr>
              <a:t>PM Action: Spend time on your P- &amp; R- Series and developing executable and realistic (not hopeful) program plans</a:t>
            </a:r>
          </a:p>
        </p:txBody>
      </p:sp>
      <p:sp>
        <p:nvSpPr>
          <p:cNvPr id="8" name="5-Point Star 7"/>
          <p:cNvSpPr/>
          <p:nvPr/>
        </p:nvSpPr>
        <p:spPr>
          <a:xfrm>
            <a:off x="609600" y="5981699"/>
            <a:ext cx="781050" cy="619125"/>
          </a:xfrm>
          <a:prstGeom prst="star5">
            <a:avLst>
              <a:gd name="adj" fmla="val 18766"/>
              <a:gd name="hf" fmla="val 105146"/>
              <a:gd name="vf" fmla="val 11055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590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65" name="Rectangle 13"/>
          <p:cNvSpPr>
            <a:spLocks noChangeArrowheads="1"/>
          </p:cNvSpPr>
          <p:nvPr/>
        </p:nvSpPr>
        <p:spPr bwMode="gray">
          <a:xfrm>
            <a:off x="582612" y="6522725"/>
            <a:ext cx="1905000" cy="457200"/>
          </a:xfrm>
          <a:prstGeom prst="rect">
            <a:avLst/>
          </a:prstGeom>
          <a:noFill/>
          <a:ln w="9525">
            <a:noFill/>
            <a:miter lim="800000"/>
            <a:headEnd/>
            <a:tailEnd/>
          </a:ln>
          <a:effectLst/>
        </p:spPr>
        <p:txBody>
          <a:bodyPr wrap="none" anchor="ctr"/>
          <a:lstStyle/>
          <a:p>
            <a:endParaRPr lang="en-US"/>
          </a:p>
        </p:txBody>
      </p:sp>
      <p:sp>
        <p:nvSpPr>
          <p:cNvPr id="612366" name="Rectangle 14"/>
          <p:cNvSpPr>
            <a:spLocks noChangeArrowheads="1"/>
          </p:cNvSpPr>
          <p:nvPr/>
        </p:nvSpPr>
        <p:spPr bwMode="gray">
          <a:xfrm>
            <a:off x="3021012" y="6522725"/>
            <a:ext cx="2895600" cy="457200"/>
          </a:xfrm>
          <a:prstGeom prst="rect">
            <a:avLst/>
          </a:prstGeom>
          <a:noFill/>
          <a:ln w="9525">
            <a:noFill/>
            <a:miter lim="800000"/>
            <a:headEnd/>
            <a:tailEnd/>
          </a:ln>
          <a:effectLst/>
        </p:spPr>
        <p:txBody>
          <a:bodyPr wrap="none" anchor="ctr"/>
          <a:lstStyle/>
          <a:p>
            <a:endParaRPr lang="en-US"/>
          </a:p>
        </p:txBody>
      </p:sp>
      <p:sp>
        <p:nvSpPr>
          <p:cNvPr id="612367" name="Rectangle 15"/>
          <p:cNvSpPr>
            <a:spLocks noChangeArrowheads="1"/>
          </p:cNvSpPr>
          <p:nvPr/>
        </p:nvSpPr>
        <p:spPr bwMode="gray">
          <a:xfrm>
            <a:off x="582612" y="6522725"/>
            <a:ext cx="1905000" cy="457200"/>
          </a:xfrm>
          <a:prstGeom prst="rect">
            <a:avLst/>
          </a:prstGeom>
          <a:noFill/>
          <a:ln w="9525">
            <a:noFill/>
            <a:miter lim="800000"/>
            <a:headEnd/>
            <a:tailEnd/>
          </a:ln>
          <a:effectLst/>
        </p:spPr>
        <p:txBody>
          <a:bodyPr wrap="none" anchor="ctr"/>
          <a:lstStyle/>
          <a:p>
            <a:endParaRPr lang="en-US"/>
          </a:p>
        </p:txBody>
      </p:sp>
      <p:sp>
        <p:nvSpPr>
          <p:cNvPr id="612368" name="Rectangle 16"/>
          <p:cNvSpPr>
            <a:spLocks noGrp="1" noChangeArrowheads="1"/>
          </p:cNvSpPr>
          <p:nvPr>
            <p:ph type="title"/>
          </p:nvPr>
        </p:nvSpPr>
        <p:spPr>
          <a:xfrm>
            <a:off x="820551" y="76200"/>
            <a:ext cx="8128793" cy="1143000"/>
          </a:xfrm>
        </p:spPr>
        <p:txBody>
          <a:bodyPr/>
          <a:lstStyle/>
          <a:p>
            <a:r>
              <a:rPr lang="en-US" sz="3600" dirty="0"/>
              <a:t>Budgeting – Congressional Enactment</a:t>
            </a:r>
            <a:br>
              <a:rPr lang="en-US" dirty="0"/>
            </a:br>
            <a:r>
              <a:rPr lang="en-US" sz="2400" dirty="0"/>
              <a:t>A Bill Becomes Law: The Process for Defense Bills </a:t>
            </a:r>
            <a:endParaRPr lang="en-US" sz="2000" dirty="0"/>
          </a:p>
        </p:txBody>
      </p:sp>
      <p:sp>
        <p:nvSpPr>
          <p:cNvPr id="612463" name="Oval 111"/>
          <p:cNvSpPr>
            <a:spLocks noChangeArrowheads="1"/>
          </p:cNvSpPr>
          <p:nvPr/>
        </p:nvSpPr>
        <p:spPr bwMode="gray">
          <a:xfrm>
            <a:off x="344487" y="3657600"/>
            <a:ext cx="811213" cy="787400"/>
          </a:xfrm>
          <a:prstGeom prst="ellipse">
            <a:avLst/>
          </a:prstGeom>
          <a:solidFill>
            <a:srgbClr val="FFFFCC"/>
          </a:solidFill>
          <a:ln w="12700">
            <a:solidFill>
              <a:schemeClr val="tx1"/>
            </a:solidFill>
            <a:round/>
            <a:headEnd/>
            <a:tailEnd/>
          </a:ln>
          <a:effectLst/>
        </p:spPr>
        <p:txBody>
          <a:bodyPr wrap="none" lIns="92075" tIns="46038" rIns="92075" bIns="46038" anchor="ctr"/>
          <a:lstStyle/>
          <a:p>
            <a:pPr algn="ctr"/>
            <a:r>
              <a:rPr lang="en-US" sz="3200" b="1" i="0" dirty="0">
                <a:latin typeface="Arial" charset="0"/>
              </a:rPr>
              <a:t>PB</a:t>
            </a:r>
          </a:p>
        </p:txBody>
      </p:sp>
      <p:sp>
        <p:nvSpPr>
          <p:cNvPr id="612464" name="Rectangle 112"/>
          <p:cNvSpPr>
            <a:spLocks noChangeArrowheads="1"/>
          </p:cNvSpPr>
          <p:nvPr/>
        </p:nvSpPr>
        <p:spPr bwMode="gray">
          <a:xfrm>
            <a:off x="1577975" y="1601475"/>
            <a:ext cx="717550" cy="107950"/>
          </a:xfrm>
          <a:prstGeom prst="rect">
            <a:avLst/>
          </a:prstGeom>
          <a:solidFill>
            <a:srgbClr val="002060"/>
          </a:solidFill>
          <a:ln w="9525">
            <a:solidFill>
              <a:schemeClr val="tx1"/>
            </a:solidFill>
            <a:miter lim="800000"/>
            <a:headEnd/>
            <a:tailEnd/>
          </a:ln>
          <a:effectLst/>
        </p:spPr>
        <p:txBody>
          <a:bodyPr wrap="none" anchor="ctr"/>
          <a:lstStyle/>
          <a:p>
            <a:endParaRPr lang="en-US"/>
          </a:p>
        </p:txBody>
      </p:sp>
      <p:sp>
        <p:nvSpPr>
          <p:cNvPr id="612465" name="Rectangle 113"/>
          <p:cNvSpPr>
            <a:spLocks noChangeArrowheads="1"/>
          </p:cNvSpPr>
          <p:nvPr/>
        </p:nvSpPr>
        <p:spPr bwMode="gray">
          <a:xfrm>
            <a:off x="1128712" y="3855725"/>
            <a:ext cx="1599797" cy="585418"/>
          </a:xfrm>
          <a:prstGeom prst="rect">
            <a:avLst/>
          </a:prstGeom>
          <a:noFill/>
          <a:ln w="9525">
            <a:noFill/>
            <a:miter lim="800000"/>
            <a:headEnd/>
            <a:tailEnd/>
          </a:ln>
          <a:effectLst/>
        </p:spPr>
        <p:txBody>
          <a:bodyPr wrap="none" lIns="92075" tIns="46038" rIns="92075" bIns="46038">
            <a:spAutoFit/>
          </a:bodyPr>
          <a:lstStyle/>
          <a:p>
            <a:pPr algn="ctr"/>
            <a:r>
              <a:rPr lang="en-US" sz="1600" b="1" i="0" dirty="0">
                <a:latin typeface="Arial" charset="0"/>
              </a:rPr>
              <a:t>Subcommittee</a:t>
            </a:r>
          </a:p>
          <a:p>
            <a:pPr algn="ctr"/>
            <a:r>
              <a:rPr lang="en-US" sz="1600" b="1" i="0" dirty="0">
                <a:latin typeface="Arial" charset="0"/>
              </a:rPr>
              <a:t>Mark</a:t>
            </a:r>
          </a:p>
        </p:txBody>
      </p:sp>
      <p:sp>
        <p:nvSpPr>
          <p:cNvPr id="612466" name="Rectangle 114"/>
          <p:cNvSpPr>
            <a:spLocks noChangeArrowheads="1"/>
          </p:cNvSpPr>
          <p:nvPr/>
        </p:nvSpPr>
        <p:spPr bwMode="gray">
          <a:xfrm>
            <a:off x="2546350" y="3758888"/>
            <a:ext cx="1363662" cy="825500"/>
          </a:xfrm>
          <a:prstGeom prst="rect">
            <a:avLst/>
          </a:prstGeom>
          <a:noFill/>
          <a:ln w="9525">
            <a:noFill/>
            <a:miter lim="800000"/>
            <a:headEnd/>
            <a:tailEnd/>
          </a:ln>
          <a:effectLst/>
        </p:spPr>
        <p:txBody>
          <a:bodyPr lIns="92075" tIns="46038" rIns="92075" bIns="46038">
            <a:spAutoFit/>
          </a:bodyPr>
          <a:lstStyle/>
          <a:p>
            <a:pPr algn="ctr"/>
            <a:r>
              <a:rPr lang="en-US" sz="1600" b="1" i="0" dirty="0">
                <a:latin typeface="Arial" charset="0"/>
              </a:rPr>
              <a:t>Full</a:t>
            </a:r>
          </a:p>
          <a:p>
            <a:pPr algn="ctr"/>
            <a:r>
              <a:rPr lang="en-US" sz="1600" b="1" i="0" dirty="0">
                <a:latin typeface="Arial" charset="0"/>
              </a:rPr>
              <a:t>Committee</a:t>
            </a:r>
          </a:p>
          <a:p>
            <a:pPr algn="ctr"/>
            <a:r>
              <a:rPr lang="en-US" sz="1600" b="1" i="0" dirty="0">
                <a:latin typeface="Arial" charset="0"/>
              </a:rPr>
              <a:t>Mark</a:t>
            </a:r>
          </a:p>
        </p:txBody>
      </p:sp>
      <p:sp>
        <p:nvSpPr>
          <p:cNvPr id="612467" name="Rectangle 115"/>
          <p:cNvSpPr>
            <a:spLocks noChangeArrowheads="1"/>
          </p:cNvSpPr>
          <p:nvPr/>
        </p:nvSpPr>
        <p:spPr bwMode="gray">
          <a:xfrm>
            <a:off x="3819091" y="3881125"/>
            <a:ext cx="1622240" cy="585418"/>
          </a:xfrm>
          <a:prstGeom prst="rect">
            <a:avLst/>
          </a:prstGeom>
          <a:noFill/>
          <a:ln w="9525">
            <a:noFill/>
            <a:miter lim="800000"/>
            <a:headEnd/>
            <a:tailEnd/>
          </a:ln>
          <a:effectLst/>
        </p:spPr>
        <p:txBody>
          <a:bodyPr wrap="none" lIns="92075" tIns="46038" rIns="92075" bIns="46038">
            <a:spAutoFit/>
          </a:bodyPr>
          <a:lstStyle/>
          <a:p>
            <a:pPr algn="ctr"/>
            <a:r>
              <a:rPr lang="en-US" sz="1600" b="1" i="0" dirty="0">
                <a:latin typeface="Arial" charset="0"/>
              </a:rPr>
              <a:t>Floor Vote</a:t>
            </a:r>
          </a:p>
          <a:p>
            <a:pPr algn="ctr"/>
            <a:r>
              <a:rPr lang="en-US" sz="1600" b="1" i="0" dirty="0">
                <a:latin typeface="Arial" charset="0"/>
              </a:rPr>
              <a:t>(Amendments)</a:t>
            </a:r>
          </a:p>
        </p:txBody>
      </p:sp>
      <p:sp>
        <p:nvSpPr>
          <p:cNvPr id="612468" name="Rectangle 116"/>
          <p:cNvSpPr>
            <a:spLocks noChangeArrowheads="1"/>
          </p:cNvSpPr>
          <p:nvPr/>
        </p:nvSpPr>
        <p:spPr bwMode="gray">
          <a:xfrm>
            <a:off x="5454650" y="3898588"/>
            <a:ext cx="1312860" cy="585418"/>
          </a:xfrm>
          <a:prstGeom prst="rect">
            <a:avLst/>
          </a:prstGeom>
          <a:noFill/>
          <a:ln w="9525">
            <a:noFill/>
            <a:miter lim="800000"/>
            <a:headEnd/>
            <a:tailEnd/>
          </a:ln>
          <a:effectLst/>
        </p:spPr>
        <p:txBody>
          <a:bodyPr wrap="none" lIns="92075" tIns="46038" rIns="92075" bIns="46038">
            <a:spAutoFit/>
          </a:bodyPr>
          <a:lstStyle/>
          <a:p>
            <a:pPr algn="ctr"/>
            <a:r>
              <a:rPr lang="en-US" sz="1600" b="1" i="0" dirty="0">
                <a:latin typeface="Arial" charset="0"/>
              </a:rPr>
              <a:t>Conference</a:t>
            </a:r>
          </a:p>
          <a:p>
            <a:pPr algn="ctr"/>
            <a:r>
              <a:rPr lang="en-US" sz="1600" b="1" i="0" dirty="0">
                <a:latin typeface="Arial" charset="0"/>
              </a:rPr>
              <a:t>Committee</a:t>
            </a:r>
          </a:p>
        </p:txBody>
      </p:sp>
      <p:sp>
        <p:nvSpPr>
          <p:cNvPr id="612469" name="Rectangle 117"/>
          <p:cNvSpPr>
            <a:spLocks noChangeArrowheads="1"/>
          </p:cNvSpPr>
          <p:nvPr/>
        </p:nvSpPr>
        <p:spPr bwMode="gray">
          <a:xfrm>
            <a:off x="6941119" y="3916050"/>
            <a:ext cx="698910" cy="585418"/>
          </a:xfrm>
          <a:prstGeom prst="rect">
            <a:avLst/>
          </a:prstGeom>
          <a:noFill/>
          <a:ln w="9525">
            <a:noFill/>
            <a:miter lim="800000"/>
            <a:headEnd/>
            <a:tailEnd/>
          </a:ln>
          <a:effectLst/>
        </p:spPr>
        <p:txBody>
          <a:bodyPr wrap="none" lIns="92075" tIns="46038" rIns="92075" bIns="46038">
            <a:spAutoFit/>
          </a:bodyPr>
          <a:lstStyle/>
          <a:p>
            <a:pPr algn="ctr"/>
            <a:r>
              <a:rPr lang="en-US" sz="1600" b="1" i="0" dirty="0">
                <a:latin typeface="Arial" charset="0"/>
              </a:rPr>
              <a:t>Floor</a:t>
            </a:r>
          </a:p>
          <a:p>
            <a:pPr algn="ctr"/>
            <a:r>
              <a:rPr lang="en-US" sz="1600" b="1" i="0" dirty="0">
                <a:latin typeface="Arial" charset="0"/>
              </a:rPr>
              <a:t>Vote</a:t>
            </a:r>
          </a:p>
        </p:txBody>
      </p:sp>
      <p:sp>
        <p:nvSpPr>
          <p:cNvPr id="612470" name="Rectangle 118"/>
          <p:cNvSpPr>
            <a:spLocks noChangeArrowheads="1"/>
          </p:cNvSpPr>
          <p:nvPr/>
        </p:nvSpPr>
        <p:spPr bwMode="gray">
          <a:xfrm>
            <a:off x="7751762" y="3916050"/>
            <a:ext cx="1468438" cy="581025"/>
          </a:xfrm>
          <a:prstGeom prst="rect">
            <a:avLst/>
          </a:prstGeom>
          <a:noFill/>
          <a:ln w="9525">
            <a:noFill/>
            <a:miter lim="800000"/>
            <a:headEnd/>
            <a:tailEnd/>
          </a:ln>
          <a:effectLst/>
        </p:spPr>
        <p:txBody>
          <a:bodyPr lIns="92075" tIns="46038" rIns="92075" bIns="46038">
            <a:spAutoFit/>
          </a:bodyPr>
          <a:lstStyle/>
          <a:p>
            <a:pPr algn="ctr"/>
            <a:r>
              <a:rPr lang="en-US" sz="1600" b="1" i="0" dirty="0">
                <a:latin typeface="Arial" charset="0"/>
              </a:rPr>
              <a:t>President</a:t>
            </a:r>
          </a:p>
          <a:p>
            <a:pPr algn="ctr"/>
            <a:r>
              <a:rPr lang="en-US" sz="1600" b="1" i="0" dirty="0">
                <a:latin typeface="Arial" charset="0"/>
              </a:rPr>
              <a:t>Signs/Vetoes </a:t>
            </a:r>
          </a:p>
        </p:txBody>
      </p:sp>
      <p:sp>
        <p:nvSpPr>
          <p:cNvPr id="612471" name="Rectangle 119"/>
          <p:cNvSpPr>
            <a:spLocks noChangeArrowheads="1"/>
          </p:cNvSpPr>
          <p:nvPr/>
        </p:nvSpPr>
        <p:spPr bwMode="gray">
          <a:xfrm>
            <a:off x="1577975" y="1763400"/>
            <a:ext cx="717550" cy="107950"/>
          </a:xfrm>
          <a:prstGeom prst="rect">
            <a:avLst/>
          </a:prstGeom>
          <a:solidFill>
            <a:srgbClr val="002060"/>
          </a:solidFill>
          <a:ln w="9525">
            <a:solidFill>
              <a:schemeClr val="tx1"/>
            </a:solidFill>
            <a:miter lim="800000"/>
            <a:headEnd/>
            <a:tailEnd/>
          </a:ln>
          <a:effectLst/>
        </p:spPr>
        <p:txBody>
          <a:bodyPr wrap="none" anchor="ctr"/>
          <a:lstStyle/>
          <a:p>
            <a:endParaRPr lang="en-US"/>
          </a:p>
        </p:txBody>
      </p:sp>
      <p:sp>
        <p:nvSpPr>
          <p:cNvPr id="612472" name="Rectangle 120"/>
          <p:cNvSpPr>
            <a:spLocks noChangeArrowheads="1"/>
          </p:cNvSpPr>
          <p:nvPr/>
        </p:nvSpPr>
        <p:spPr bwMode="gray">
          <a:xfrm>
            <a:off x="1577975" y="2087250"/>
            <a:ext cx="717550" cy="107950"/>
          </a:xfrm>
          <a:prstGeom prst="rect">
            <a:avLst/>
          </a:prstGeom>
          <a:solidFill>
            <a:srgbClr val="002060"/>
          </a:solidFill>
          <a:ln w="9525">
            <a:solidFill>
              <a:schemeClr val="tx1"/>
            </a:solidFill>
            <a:miter lim="800000"/>
            <a:headEnd/>
            <a:tailEnd/>
          </a:ln>
          <a:effectLst/>
        </p:spPr>
        <p:txBody>
          <a:bodyPr wrap="none" anchor="ctr"/>
          <a:lstStyle/>
          <a:p>
            <a:endParaRPr lang="en-US"/>
          </a:p>
        </p:txBody>
      </p:sp>
      <p:sp>
        <p:nvSpPr>
          <p:cNvPr id="612473" name="Rectangle 121"/>
          <p:cNvSpPr>
            <a:spLocks noChangeArrowheads="1"/>
          </p:cNvSpPr>
          <p:nvPr/>
        </p:nvSpPr>
        <p:spPr bwMode="gray">
          <a:xfrm>
            <a:off x="1577975" y="2250763"/>
            <a:ext cx="717550" cy="107950"/>
          </a:xfrm>
          <a:prstGeom prst="rect">
            <a:avLst/>
          </a:prstGeom>
          <a:solidFill>
            <a:srgbClr val="002060"/>
          </a:solidFill>
          <a:ln w="9525">
            <a:solidFill>
              <a:schemeClr val="tx1"/>
            </a:solidFill>
            <a:miter lim="800000"/>
            <a:headEnd/>
            <a:tailEnd/>
          </a:ln>
          <a:effectLst/>
        </p:spPr>
        <p:txBody>
          <a:bodyPr wrap="none" anchor="ctr"/>
          <a:lstStyle/>
          <a:p>
            <a:endParaRPr lang="en-US"/>
          </a:p>
        </p:txBody>
      </p:sp>
      <p:sp>
        <p:nvSpPr>
          <p:cNvPr id="612474" name="Rectangle 122"/>
          <p:cNvSpPr>
            <a:spLocks noChangeArrowheads="1"/>
          </p:cNvSpPr>
          <p:nvPr/>
        </p:nvSpPr>
        <p:spPr bwMode="gray">
          <a:xfrm>
            <a:off x="1577975" y="2412688"/>
            <a:ext cx="717550" cy="107950"/>
          </a:xfrm>
          <a:prstGeom prst="rect">
            <a:avLst/>
          </a:prstGeom>
          <a:solidFill>
            <a:srgbClr val="002060"/>
          </a:solidFill>
          <a:ln w="9525">
            <a:solidFill>
              <a:schemeClr val="tx1"/>
            </a:solidFill>
            <a:miter lim="800000"/>
            <a:headEnd/>
            <a:tailEnd/>
          </a:ln>
          <a:effectLst/>
        </p:spPr>
        <p:txBody>
          <a:bodyPr wrap="none" anchor="ctr"/>
          <a:lstStyle/>
          <a:p>
            <a:endParaRPr lang="en-US"/>
          </a:p>
        </p:txBody>
      </p:sp>
      <p:sp>
        <p:nvSpPr>
          <p:cNvPr id="612475" name="Rectangle 123"/>
          <p:cNvSpPr>
            <a:spLocks noChangeArrowheads="1"/>
          </p:cNvSpPr>
          <p:nvPr/>
        </p:nvSpPr>
        <p:spPr bwMode="gray">
          <a:xfrm>
            <a:off x="1577975" y="1925325"/>
            <a:ext cx="717550" cy="107950"/>
          </a:xfrm>
          <a:prstGeom prst="rect">
            <a:avLst/>
          </a:prstGeom>
          <a:solidFill>
            <a:srgbClr val="002060"/>
          </a:solidFill>
          <a:ln w="9525">
            <a:solidFill>
              <a:schemeClr val="tx1"/>
            </a:solidFill>
            <a:miter lim="800000"/>
            <a:headEnd/>
            <a:tailEnd/>
          </a:ln>
          <a:effectLst/>
        </p:spPr>
        <p:txBody>
          <a:bodyPr wrap="none" anchor="ctr"/>
          <a:lstStyle/>
          <a:p>
            <a:endParaRPr lang="en-US"/>
          </a:p>
        </p:txBody>
      </p:sp>
      <p:sp>
        <p:nvSpPr>
          <p:cNvPr id="612476" name="Rectangle 124"/>
          <p:cNvSpPr>
            <a:spLocks noChangeArrowheads="1"/>
          </p:cNvSpPr>
          <p:nvPr/>
        </p:nvSpPr>
        <p:spPr bwMode="gray">
          <a:xfrm>
            <a:off x="1573212" y="3039750"/>
            <a:ext cx="717550" cy="107950"/>
          </a:xfrm>
          <a:prstGeom prst="rect">
            <a:avLst/>
          </a:prstGeom>
          <a:solidFill>
            <a:srgbClr val="990099"/>
          </a:solidFill>
          <a:ln w="9525">
            <a:solidFill>
              <a:schemeClr val="tx1"/>
            </a:solidFill>
            <a:miter lim="800000"/>
            <a:headEnd/>
            <a:tailEnd/>
          </a:ln>
          <a:effectLst/>
        </p:spPr>
        <p:txBody>
          <a:bodyPr wrap="none" anchor="ctr"/>
          <a:lstStyle/>
          <a:p>
            <a:endParaRPr lang="en-US"/>
          </a:p>
        </p:txBody>
      </p:sp>
      <p:sp>
        <p:nvSpPr>
          <p:cNvPr id="612477" name="Rectangle 125"/>
          <p:cNvSpPr>
            <a:spLocks noChangeArrowheads="1"/>
          </p:cNvSpPr>
          <p:nvPr/>
        </p:nvSpPr>
        <p:spPr bwMode="gray">
          <a:xfrm>
            <a:off x="1573212" y="3363600"/>
            <a:ext cx="717550" cy="107950"/>
          </a:xfrm>
          <a:prstGeom prst="rect">
            <a:avLst/>
          </a:prstGeom>
          <a:solidFill>
            <a:srgbClr val="990099"/>
          </a:solidFill>
          <a:ln w="9525">
            <a:solidFill>
              <a:schemeClr val="tx1"/>
            </a:solidFill>
            <a:miter lim="800000"/>
            <a:headEnd/>
            <a:tailEnd/>
          </a:ln>
          <a:effectLst/>
        </p:spPr>
        <p:txBody>
          <a:bodyPr wrap="none" anchor="ctr"/>
          <a:lstStyle/>
          <a:p>
            <a:endParaRPr lang="en-US"/>
          </a:p>
        </p:txBody>
      </p:sp>
      <p:sp>
        <p:nvSpPr>
          <p:cNvPr id="612478" name="Rectangle 126"/>
          <p:cNvSpPr>
            <a:spLocks noChangeArrowheads="1"/>
          </p:cNvSpPr>
          <p:nvPr/>
        </p:nvSpPr>
        <p:spPr bwMode="gray">
          <a:xfrm>
            <a:off x="1573212" y="3527113"/>
            <a:ext cx="717550" cy="107950"/>
          </a:xfrm>
          <a:prstGeom prst="rect">
            <a:avLst/>
          </a:prstGeom>
          <a:solidFill>
            <a:srgbClr val="990099"/>
          </a:solidFill>
          <a:ln w="9525">
            <a:solidFill>
              <a:schemeClr val="tx1"/>
            </a:solidFill>
            <a:miter lim="800000"/>
            <a:headEnd/>
            <a:tailEnd/>
          </a:ln>
          <a:effectLst/>
        </p:spPr>
        <p:txBody>
          <a:bodyPr wrap="none" anchor="ctr"/>
          <a:lstStyle/>
          <a:p>
            <a:endParaRPr lang="en-US"/>
          </a:p>
        </p:txBody>
      </p:sp>
      <p:sp>
        <p:nvSpPr>
          <p:cNvPr id="612479" name="Rectangle 127"/>
          <p:cNvSpPr>
            <a:spLocks noChangeArrowheads="1"/>
          </p:cNvSpPr>
          <p:nvPr/>
        </p:nvSpPr>
        <p:spPr bwMode="gray">
          <a:xfrm>
            <a:off x="1573212" y="2714313"/>
            <a:ext cx="717550" cy="107950"/>
          </a:xfrm>
          <a:prstGeom prst="rect">
            <a:avLst/>
          </a:prstGeom>
          <a:solidFill>
            <a:srgbClr val="990099"/>
          </a:solidFill>
          <a:ln w="9525">
            <a:solidFill>
              <a:schemeClr val="tx1"/>
            </a:solidFill>
            <a:miter lim="800000"/>
            <a:headEnd/>
            <a:tailEnd/>
          </a:ln>
          <a:effectLst/>
        </p:spPr>
        <p:txBody>
          <a:bodyPr wrap="none" anchor="ctr"/>
          <a:lstStyle/>
          <a:p>
            <a:endParaRPr lang="en-US"/>
          </a:p>
        </p:txBody>
      </p:sp>
      <p:sp>
        <p:nvSpPr>
          <p:cNvPr id="612480" name="Rectangle 128"/>
          <p:cNvSpPr>
            <a:spLocks noChangeArrowheads="1"/>
          </p:cNvSpPr>
          <p:nvPr/>
        </p:nvSpPr>
        <p:spPr bwMode="gray">
          <a:xfrm>
            <a:off x="1573212" y="2876238"/>
            <a:ext cx="717550" cy="107950"/>
          </a:xfrm>
          <a:prstGeom prst="rect">
            <a:avLst/>
          </a:prstGeom>
          <a:solidFill>
            <a:srgbClr val="990099"/>
          </a:solidFill>
          <a:ln w="9525">
            <a:solidFill>
              <a:schemeClr val="tx1"/>
            </a:solidFill>
            <a:miter lim="800000"/>
            <a:headEnd/>
            <a:tailEnd/>
          </a:ln>
          <a:effectLst/>
        </p:spPr>
        <p:txBody>
          <a:bodyPr wrap="none" anchor="ctr"/>
          <a:lstStyle/>
          <a:p>
            <a:endParaRPr lang="en-US"/>
          </a:p>
        </p:txBody>
      </p:sp>
      <p:sp>
        <p:nvSpPr>
          <p:cNvPr id="612481" name="Rectangle 129"/>
          <p:cNvSpPr>
            <a:spLocks noChangeArrowheads="1"/>
          </p:cNvSpPr>
          <p:nvPr/>
        </p:nvSpPr>
        <p:spPr bwMode="gray">
          <a:xfrm>
            <a:off x="1573212" y="3201675"/>
            <a:ext cx="717550" cy="107950"/>
          </a:xfrm>
          <a:prstGeom prst="rect">
            <a:avLst/>
          </a:prstGeom>
          <a:solidFill>
            <a:srgbClr val="990099"/>
          </a:solidFill>
          <a:ln w="9525">
            <a:solidFill>
              <a:schemeClr val="tx1"/>
            </a:solidFill>
            <a:miter lim="800000"/>
            <a:headEnd/>
            <a:tailEnd/>
          </a:ln>
          <a:effectLst/>
        </p:spPr>
        <p:txBody>
          <a:bodyPr wrap="none" anchor="ctr"/>
          <a:lstStyle/>
          <a:p>
            <a:endParaRPr lang="en-US"/>
          </a:p>
        </p:txBody>
      </p:sp>
      <p:sp>
        <p:nvSpPr>
          <p:cNvPr id="612482" name="Rectangle 130"/>
          <p:cNvSpPr>
            <a:spLocks noChangeArrowheads="1"/>
          </p:cNvSpPr>
          <p:nvPr/>
        </p:nvSpPr>
        <p:spPr bwMode="gray">
          <a:xfrm>
            <a:off x="2751137" y="1699900"/>
            <a:ext cx="862013" cy="682625"/>
          </a:xfrm>
          <a:prstGeom prst="rect">
            <a:avLst/>
          </a:prstGeom>
          <a:solidFill>
            <a:srgbClr val="002060"/>
          </a:solidFill>
          <a:ln w="9525">
            <a:solidFill>
              <a:schemeClr val="tx1"/>
            </a:solidFill>
            <a:miter lim="800000"/>
            <a:headEnd/>
            <a:tailEnd/>
          </a:ln>
          <a:effectLst/>
        </p:spPr>
        <p:txBody>
          <a:bodyPr wrap="none" anchor="ctr"/>
          <a:lstStyle/>
          <a:p>
            <a:r>
              <a:rPr lang="en-US" sz="2000" i="0">
                <a:solidFill>
                  <a:schemeClr val="bg1"/>
                </a:solidFill>
                <a:latin typeface="Arial" charset="0"/>
              </a:rPr>
              <a:t>HASC</a:t>
            </a:r>
          </a:p>
        </p:txBody>
      </p:sp>
      <p:sp>
        <p:nvSpPr>
          <p:cNvPr id="612483" name="Rectangle 131"/>
          <p:cNvSpPr>
            <a:spLocks noChangeArrowheads="1"/>
          </p:cNvSpPr>
          <p:nvPr/>
        </p:nvSpPr>
        <p:spPr bwMode="gray">
          <a:xfrm>
            <a:off x="2751137" y="2817500"/>
            <a:ext cx="862013" cy="682625"/>
          </a:xfrm>
          <a:prstGeom prst="rect">
            <a:avLst/>
          </a:prstGeom>
          <a:solidFill>
            <a:srgbClr val="990099"/>
          </a:solidFill>
          <a:ln w="9525">
            <a:solidFill>
              <a:schemeClr val="tx1"/>
            </a:solidFill>
            <a:miter lim="800000"/>
            <a:headEnd/>
            <a:tailEnd/>
          </a:ln>
          <a:effectLst/>
        </p:spPr>
        <p:txBody>
          <a:bodyPr wrap="none" anchor="ctr"/>
          <a:lstStyle/>
          <a:p>
            <a:r>
              <a:rPr lang="en-US" sz="2000" i="0">
                <a:solidFill>
                  <a:schemeClr val="bg1"/>
                </a:solidFill>
                <a:latin typeface="Arial" charset="0"/>
              </a:rPr>
              <a:t>SASC</a:t>
            </a:r>
          </a:p>
        </p:txBody>
      </p:sp>
      <p:sp>
        <p:nvSpPr>
          <p:cNvPr id="612484" name="Rectangle 132"/>
          <p:cNvSpPr>
            <a:spLocks noChangeArrowheads="1"/>
          </p:cNvSpPr>
          <p:nvPr/>
        </p:nvSpPr>
        <p:spPr bwMode="gray">
          <a:xfrm>
            <a:off x="4219575" y="1609413"/>
            <a:ext cx="950912" cy="862012"/>
          </a:xfrm>
          <a:prstGeom prst="rect">
            <a:avLst/>
          </a:prstGeom>
          <a:solidFill>
            <a:srgbClr val="009900"/>
          </a:solidFill>
          <a:ln w="9525">
            <a:solidFill>
              <a:schemeClr val="tx1"/>
            </a:solidFill>
            <a:miter lim="800000"/>
            <a:headEnd/>
            <a:tailEnd/>
          </a:ln>
          <a:effectLst/>
        </p:spPr>
        <p:txBody>
          <a:bodyPr wrap="none" anchor="ctr"/>
          <a:lstStyle/>
          <a:p>
            <a:r>
              <a:rPr lang="en-US" sz="2000" i="0">
                <a:solidFill>
                  <a:schemeClr val="bg1"/>
                </a:solidFill>
                <a:latin typeface="Arial" charset="0"/>
              </a:rPr>
              <a:t>House</a:t>
            </a:r>
          </a:p>
        </p:txBody>
      </p:sp>
      <p:sp>
        <p:nvSpPr>
          <p:cNvPr id="612485" name="Rectangle 133"/>
          <p:cNvSpPr>
            <a:spLocks noChangeArrowheads="1"/>
          </p:cNvSpPr>
          <p:nvPr/>
        </p:nvSpPr>
        <p:spPr bwMode="gray">
          <a:xfrm>
            <a:off x="4219575" y="2727013"/>
            <a:ext cx="950912" cy="862012"/>
          </a:xfrm>
          <a:prstGeom prst="rect">
            <a:avLst/>
          </a:prstGeom>
          <a:solidFill>
            <a:srgbClr val="D60093"/>
          </a:solidFill>
          <a:ln w="9525">
            <a:solidFill>
              <a:schemeClr val="tx1"/>
            </a:solidFill>
            <a:miter lim="800000"/>
            <a:headEnd/>
            <a:tailEnd/>
          </a:ln>
          <a:effectLst/>
        </p:spPr>
        <p:txBody>
          <a:bodyPr wrap="none" anchor="ctr"/>
          <a:lstStyle/>
          <a:p>
            <a:r>
              <a:rPr lang="en-US" sz="2000" i="0">
                <a:solidFill>
                  <a:schemeClr val="bg1"/>
                </a:solidFill>
                <a:latin typeface="Arial" charset="0"/>
              </a:rPr>
              <a:t>Senate</a:t>
            </a:r>
          </a:p>
        </p:txBody>
      </p:sp>
      <p:sp>
        <p:nvSpPr>
          <p:cNvPr id="612486" name="Rectangle 134"/>
          <p:cNvSpPr>
            <a:spLocks noChangeArrowheads="1"/>
          </p:cNvSpPr>
          <p:nvPr/>
        </p:nvSpPr>
        <p:spPr bwMode="gray">
          <a:xfrm>
            <a:off x="4219575" y="4556125"/>
            <a:ext cx="950912" cy="862013"/>
          </a:xfrm>
          <a:prstGeom prst="rect">
            <a:avLst/>
          </a:prstGeom>
          <a:solidFill>
            <a:srgbClr val="009900"/>
          </a:solidFill>
          <a:ln w="9525">
            <a:solidFill>
              <a:schemeClr val="tx1"/>
            </a:solidFill>
            <a:miter lim="800000"/>
            <a:headEnd/>
            <a:tailEnd/>
          </a:ln>
          <a:effectLst/>
        </p:spPr>
        <p:txBody>
          <a:bodyPr wrap="none" anchor="ctr"/>
          <a:lstStyle/>
          <a:p>
            <a:r>
              <a:rPr lang="en-US" sz="2000" i="0" dirty="0">
                <a:solidFill>
                  <a:schemeClr val="bg1"/>
                </a:solidFill>
                <a:latin typeface="Arial" charset="0"/>
              </a:rPr>
              <a:t>House</a:t>
            </a:r>
          </a:p>
        </p:txBody>
      </p:sp>
      <p:sp>
        <p:nvSpPr>
          <p:cNvPr id="612487" name="Rectangle 135"/>
          <p:cNvSpPr>
            <a:spLocks noChangeArrowheads="1"/>
          </p:cNvSpPr>
          <p:nvPr/>
        </p:nvSpPr>
        <p:spPr bwMode="gray">
          <a:xfrm>
            <a:off x="4211637" y="5518150"/>
            <a:ext cx="950913" cy="862013"/>
          </a:xfrm>
          <a:prstGeom prst="rect">
            <a:avLst/>
          </a:prstGeom>
          <a:solidFill>
            <a:srgbClr val="D60093"/>
          </a:solidFill>
          <a:ln w="9525">
            <a:solidFill>
              <a:schemeClr val="tx1"/>
            </a:solidFill>
            <a:miter lim="800000"/>
            <a:headEnd/>
            <a:tailEnd/>
          </a:ln>
          <a:effectLst/>
        </p:spPr>
        <p:txBody>
          <a:bodyPr wrap="none" anchor="ctr"/>
          <a:lstStyle/>
          <a:p>
            <a:r>
              <a:rPr lang="en-US" sz="2000" i="0">
                <a:solidFill>
                  <a:schemeClr val="bg1"/>
                </a:solidFill>
                <a:latin typeface="Arial" charset="0"/>
              </a:rPr>
              <a:t>Senate</a:t>
            </a:r>
          </a:p>
        </p:txBody>
      </p:sp>
      <p:sp>
        <p:nvSpPr>
          <p:cNvPr id="612488" name="Rectangle 136"/>
          <p:cNvSpPr>
            <a:spLocks noChangeArrowheads="1"/>
          </p:cNvSpPr>
          <p:nvPr/>
        </p:nvSpPr>
        <p:spPr bwMode="gray">
          <a:xfrm>
            <a:off x="2751137" y="4645025"/>
            <a:ext cx="862013" cy="682625"/>
          </a:xfrm>
          <a:prstGeom prst="rect">
            <a:avLst/>
          </a:prstGeom>
          <a:solidFill>
            <a:srgbClr val="0000CC"/>
          </a:solidFill>
          <a:ln w="9525">
            <a:solidFill>
              <a:schemeClr val="tx1"/>
            </a:solidFill>
            <a:miter lim="800000"/>
            <a:headEnd/>
            <a:tailEnd/>
          </a:ln>
          <a:effectLst/>
        </p:spPr>
        <p:txBody>
          <a:bodyPr wrap="none" anchor="ctr"/>
          <a:lstStyle/>
          <a:p>
            <a:pPr algn="ctr"/>
            <a:r>
              <a:rPr lang="en-US" sz="2000" i="0" dirty="0">
                <a:solidFill>
                  <a:schemeClr val="bg1"/>
                </a:solidFill>
                <a:latin typeface="Arial" charset="0"/>
              </a:rPr>
              <a:t>HAC</a:t>
            </a:r>
          </a:p>
        </p:txBody>
      </p:sp>
      <p:sp>
        <p:nvSpPr>
          <p:cNvPr id="612489" name="Rectangle 137"/>
          <p:cNvSpPr>
            <a:spLocks noChangeArrowheads="1"/>
          </p:cNvSpPr>
          <p:nvPr/>
        </p:nvSpPr>
        <p:spPr bwMode="gray">
          <a:xfrm>
            <a:off x="2751137" y="5607050"/>
            <a:ext cx="862013" cy="682625"/>
          </a:xfrm>
          <a:prstGeom prst="rect">
            <a:avLst/>
          </a:prstGeom>
          <a:solidFill>
            <a:srgbClr val="990033"/>
          </a:solidFill>
          <a:ln w="9525">
            <a:solidFill>
              <a:schemeClr val="tx1"/>
            </a:solidFill>
            <a:miter lim="800000"/>
            <a:headEnd/>
            <a:tailEnd/>
          </a:ln>
          <a:effectLst/>
        </p:spPr>
        <p:txBody>
          <a:bodyPr wrap="none" anchor="ctr"/>
          <a:lstStyle/>
          <a:p>
            <a:pPr algn="ctr"/>
            <a:r>
              <a:rPr lang="en-US" sz="2000" i="0">
                <a:solidFill>
                  <a:schemeClr val="bg1"/>
                </a:solidFill>
                <a:latin typeface="Arial" charset="0"/>
              </a:rPr>
              <a:t>SAC</a:t>
            </a:r>
          </a:p>
        </p:txBody>
      </p:sp>
      <p:sp>
        <p:nvSpPr>
          <p:cNvPr id="612491" name="AutoShape 139"/>
          <p:cNvSpPr>
            <a:spLocks noChangeArrowheads="1"/>
          </p:cNvSpPr>
          <p:nvPr/>
        </p:nvSpPr>
        <p:spPr bwMode="gray">
          <a:xfrm>
            <a:off x="5438775" y="5005388"/>
            <a:ext cx="1089025" cy="852487"/>
          </a:xfrm>
          <a:prstGeom prst="hexagon">
            <a:avLst>
              <a:gd name="adj" fmla="val 31931"/>
              <a:gd name="vf" fmla="val 115470"/>
            </a:avLst>
          </a:prstGeom>
          <a:solidFill>
            <a:srgbClr val="FFCC00"/>
          </a:solidFill>
          <a:ln w="12700">
            <a:solidFill>
              <a:srgbClr val="C00000"/>
            </a:solidFill>
            <a:miter lim="800000"/>
            <a:headEnd/>
            <a:tailEnd/>
          </a:ln>
          <a:effectLst/>
        </p:spPr>
        <p:txBody>
          <a:bodyPr wrap="none" lIns="92075" tIns="46038" rIns="92075" bIns="46038" anchor="ctr"/>
          <a:lstStyle/>
          <a:p>
            <a:pPr algn="ctr"/>
            <a:endParaRPr lang="en-US" sz="1600" b="1" i="0" dirty="0">
              <a:latin typeface="Arial" charset="0"/>
            </a:endParaRPr>
          </a:p>
          <a:p>
            <a:pPr algn="ctr"/>
            <a:endParaRPr lang="en-US" sz="1600" b="1" i="0" dirty="0">
              <a:latin typeface="Arial" charset="0"/>
            </a:endParaRPr>
          </a:p>
          <a:p>
            <a:pPr algn="ctr"/>
            <a:r>
              <a:rPr lang="en-US" sz="1600" b="1" i="0" dirty="0">
                <a:latin typeface="Arial" charset="0"/>
              </a:rPr>
              <a:t>House</a:t>
            </a:r>
          </a:p>
          <a:p>
            <a:pPr algn="ctr"/>
            <a:r>
              <a:rPr lang="en-US" sz="1600" b="1" i="0" dirty="0">
                <a:latin typeface="Arial" charset="0"/>
              </a:rPr>
              <a:t>and</a:t>
            </a:r>
          </a:p>
          <a:p>
            <a:pPr algn="ctr"/>
            <a:r>
              <a:rPr lang="en-US" sz="1600" b="1" i="0" dirty="0">
                <a:latin typeface="Arial" charset="0"/>
              </a:rPr>
              <a:t>Senate</a:t>
            </a:r>
          </a:p>
          <a:p>
            <a:pPr algn="ctr"/>
            <a:endParaRPr lang="en-US" sz="1600" b="1" i="0" dirty="0">
              <a:latin typeface="Arial" charset="0"/>
            </a:endParaRPr>
          </a:p>
          <a:p>
            <a:pPr algn="ctr"/>
            <a:endParaRPr lang="en-US" sz="1600" b="1" i="0" dirty="0">
              <a:latin typeface="Arial" charset="0"/>
            </a:endParaRPr>
          </a:p>
        </p:txBody>
      </p:sp>
      <p:grpSp>
        <p:nvGrpSpPr>
          <p:cNvPr id="2" name="Group 140"/>
          <p:cNvGrpSpPr>
            <a:grpSpLocks/>
          </p:cNvGrpSpPr>
          <p:nvPr/>
        </p:nvGrpSpPr>
        <p:grpSpPr bwMode="auto">
          <a:xfrm>
            <a:off x="7772400" y="1969775"/>
            <a:ext cx="460375" cy="1273175"/>
            <a:chOff x="4699" y="1178"/>
            <a:chExt cx="342" cy="802"/>
          </a:xfrm>
        </p:grpSpPr>
        <p:grpSp>
          <p:nvGrpSpPr>
            <p:cNvPr id="3" name="Group 141"/>
            <p:cNvGrpSpPr>
              <a:grpSpLocks/>
            </p:cNvGrpSpPr>
            <p:nvPr/>
          </p:nvGrpSpPr>
          <p:grpSpPr bwMode="auto">
            <a:xfrm>
              <a:off x="4699" y="1178"/>
              <a:ext cx="342" cy="802"/>
              <a:chOff x="4699" y="1178"/>
              <a:chExt cx="342" cy="802"/>
            </a:xfrm>
          </p:grpSpPr>
          <p:grpSp>
            <p:nvGrpSpPr>
              <p:cNvPr id="4" name="Group 142"/>
              <p:cNvGrpSpPr>
                <a:grpSpLocks/>
              </p:cNvGrpSpPr>
              <p:nvPr/>
            </p:nvGrpSpPr>
            <p:grpSpPr bwMode="auto">
              <a:xfrm>
                <a:off x="4699" y="1178"/>
                <a:ext cx="342" cy="766"/>
                <a:chOff x="4699" y="1178"/>
                <a:chExt cx="342" cy="766"/>
              </a:xfrm>
            </p:grpSpPr>
            <p:sp>
              <p:nvSpPr>
                <p:cNvPr id="612495" name="Freeform 143"/>
                <p:cNvSpPr>
                  <a:spLocks/>
                </p:cNvSpPr>
                <p:nvPr/>
              </p:nvSpPr>
              <p:spPr bwMode="gray">
                <a:xfrm>
                  <a:off x="4699" y="1178"/>
                  <a:ext cx="337" cy="766"/>
                </a:xfrm>
                <a:custGeom>
                  <a:avLst/>
                  <a:gdLst/>
                  <a:ahLst/>
                  <a:cxnLst>
                    <a:cxn ang="0">
                      <a:pos x="0" y="667"/>
                    </a:cxn>
                    <a:cxn ang="0">
                      <a:pos x="32" y="624"/>
                    </a:cxn>
                    <a:cxn ang="0">
                      <a:pos x="69" y="575"/>
                    </a:cxn>
                    <a:cxn ang="0">
                      <a:pos x="105" y="527"/>
                    </a:cxn>
                    <a:cxn ang="0">
                      <a:pos x="135" y="490"/>
                    </a:cxn>
                    <a:cxn ang="0">
                      <a:pos x="168" y="453"/>
                    </a:cxn>
                    <a:cxn ang="0">
                      <a:pos x="204" y="419"/>
                    </a:cxn>
                    <a:cxn ang="0">
                      <a:pos x="239" y="391"/>
                    </a:cxn>
                    <a:cxn ang="0">
                      <a:pos x="203" y="368"/>
                    </a:cxn>
                    <a:cxn ang="0">
                      <a:pos x="162" y="338"/>
                    </a:cxn>
                    <a:cxn ang="0">
                      <a:pos x="122" y="302"/>
                    </a:cxn>
                    <a:cxn ang="0">
                      <a:pos x="74" y="244"/>
                    </a:cxn>
                    <a:cxn ang="0">
                      <a:pos x="38" y="189"/>
                    </a:cxn>
                    <a:cxn ang="0">
                      <a:pos x="0" y="107"/>
                    </a:cxn>
                    <a:cxn ang="0">
                      <a:pos x="17" y="38"/>
                    </a:cxn>
                    <a:cxn ang="0">
                      <a:pos x="58" y="110"/>
                    </a:cxn>
                    <a:cxn ang="0">
                      <a:pos x="102" y="175"/>
                    </a:cxn>
                    <a:cxn ang="0">
                      <a:pos x="143" y="226"/>
                    </a:cxn>
                    <a:cxn ang="0">
                      <a:pos x="184" y="267"/>
                    </a:cxn>
                    <a:cxn ang="0">
                      <a:pos x="222" y="297"/>
                    </a:cxn>
                    <a:cxn ang="0">
                      <a:pos x="250" y="316"/>
                    </a:cxn>
                    <a:cxn ang="0">
                      <a:pos x="278" y="331"/>
                    </a:cxn>
                    <a:cxn ang="0">
                      <a:pos x="336" y="377"/>
                    </a:cxn>
                    <a:cxn ang="0">
                      <a:pos x="278" y="431"/>
                    </a:cxn>
                    <a:cxn ang="0">
                      <a:pos x="257" y="443"/>
                    </a:cxn>
                    <a:cxn ang="0">
                      <a:pos x="230" y="469"/>
                    </a:cxn>
                    <a:cxn ang="0">
                      <a:pos x="201" y="500"/>
                    </a:cxn>
                    <a:cxn ang="0">
                      <a:pos x="172" y="532"/>
                    </a:cxn>
                    <a:cxn ang="0">
                      <a:pos x="146" y="563"/>
                    </a:cxn>
                    <a:cxn ang="0">
                      <a:pos x="101" y="621"/>
                    </a:cxn>
                    <a:cxn ang="0">
                      <a:pos x="73" y="659"/>
                    </a:cxn>
                    <a:cxn ang="0">
                      <a:pos x="36" y="712"/>
                    </a:cxn>
                    <a:cxn ang="0">
                      <a:pos x="0" y="765"/>
                    </a:cxn>
                  </a:cxnLst>
                  <a:rect l="0" t="0" r="r" b="b"/>
                  <a:pathLst>
                    <a:path w="337" h="766">
                      <a:moveTo>
                        <a:pt x="0" y="765"/>
                      </a:moveTo>
                      <a:lnTo>
                        <a:pt x="0" y="667"/>
                      </a:lnTo>
                      <a:lnTo>
                        <a:pt x="16" y="645"/>
                      </a:lnTo>
                      <a:lnTo>
                        <a:pt x="32" y="624"/>
                      </a:lnTo>
                      <a:lnTo>
                        <a:pt x="49" y="602"/>
                      </a:lnTo>
                      <a:lnTo>
                        <a:pt x="69" y="575"/>
                      </a:lnTo>
                      <a:lnTo>
                        <a:pt x="88" y="550"/>
                      </a:lnTo>
                      <a:lnTo>
                        <a:pt x="105" y="527"/>
                      </a:lnTo>
                      <a:lnTo>
                        <a:pt x="120" y="509"/>
                      </a:lnTo>
                      <a:lnTo>
                        <a:pt x="135" y="490"/>
                      </a:lnTo>
                      <a:lnTo>
                        <a:pt x="153" y="470"/>
                      </a:lnTo>
                      <a:lnTo>
                        <a:pt x="168" y="453"/>
                      </a:lnTo>
                      <a:lnTo>
                        <a:pt x="185" y="436"/>
                      </a:lnTo>
                      <a:lnTo>
                        <a:pt x="204" y="419"/>
                      </a:lnTo>
                      <a:lnTo>
                        <a:pt x="220" y="405"/>
                      </a:lnTo>
                      <a:lnTo>
                        <a:pt x="239" y="391"/>
                      </a:lnTo>
                      <a:lnTo>
                        <a:pt x="222" y="380"/>
                      </a:lnTo>
                      <a:lnTo>
                        <a:pt x="203" y="368"/>
                      </a:lnTo>
                      <a:lnTo>
                        <a:pt x="182" y="354"/>
                      </a:lnTo>
                      <a:lnTo>
                        <a:pt x="162" y="338"/>
                      </a:lnTo>
                      <a:lnTo>
                        <a:pt x="142" y="321"/>
                      </a:lnTo>
                      <a:lnTo>
                        <a:pt x="122" y="302"/>
                      </a:lnTo>
                      <a:lnTo>
                        <a:pt x="99" y="278"/>
                      </a:lnTo>
                      <a:lnTo>
                        <a:pt x="74" y="244"/>
                      </a:lnTo>
                      <a:lnTo>
                        <a:pt x="55" y="218"/>
                      </a:lnTo>
                      <a:lnTo>
                        <a:pt x="38" y="189"/>
                      </a:lnTo>
                      <a:lnTo>
                        <a:pt x="22" y="158"/>
                      </a:lnTo>
                      <a:lnTo>
                        <a:pt x="0" y="107"/>
                      </a:lnTo>
                      <a:lnTo>
                        <a:pt x="0" y="0"/>
                      </a:lnTo>
                      <a:lnTo>
                        <a:pt x="17" y="38"/>
                      </a:lnTo>
                      <a:lnTo>
                        <a:pt x="38" y="76"/>
                      </a:lnTo>
                      <a:lnTo>
                        <a:pt x="58" y="110"/>
                      </a:lnTo>
                      <a:lnTo>
                        <a:pt x="78" y="142"/>
                      </a:lnTo>
                      <a:lnTo>
                        <a:pt x="102" y="175"/>
                      </a:lnTo>
                      <a:lnTo>
                        <a:pt x="125" y="206"/>
                      </a:lnTo>
                      <a:lnTo>
                        <a:pt x="143" y="226"/>
                      </a:lnTo>
                      <a:lnTo>
                        <a:pt x="164" y="248"/>
                      </a:lnTo>
                      <a:lnTo>
                        <a:pt x="184" y="267"/>
                      </a:lnTo>
                      <a:lnTo>
                        <a:pt x="201" y="281"/>
                      </a:lnTo>
                      <a:lnTo>
                        <a:pt x="222" y="297"/>
                      </a:lnTo>
                      <a:lnTo>
                        <a:pt x="239" y="309"/>
                      </a:lnTo>
                      <a:lnTo>
                        <a:pt x="250" y="316"/>
                      </a:lnTo>
                      <a:lnTo>
                        <a:pt x="266" y="325"/>
                      </a:lnTo>
                      <a:lnTo>
                        <a:pt x="278" y="331"/>
                      </a:lnTo>
                      <a:lnTo>
                        <a:pt x="278" y="277"/>
                      </a:lnTo>
                      <a:lnTo>
                        <a:pt x="336" y="377"/>
                      </a:lnTo>
                      <a:lnTo>
                        <a:pt x="278" y="485"/>
                      </a:lnTo>
                      <a:lnTo>
                        <a:pt x="278" y="431"/>
                      </a:lnTo>
                      <a:lnTo>
                        <a:pt x="268" y="435"/>
                      </a:lnTo>
                      <a:lnTo>
                        <a:pt x="257" y="443"/>
                      </a:lnTo>
                      <a:lnTo>
                        <a:pt x="245" y="454"/>
                      </a:lnTo>
                      <a:lnTo>
                        <a:pt x="230" y="469"/>
                      </a:lnTo>
                      <a:lnTo>
                        <a:pt x="214" y="485"/>
                      </a:lnTo>
                      <a:lnTo>
                        <a:pt x="201" y="500"/>
                      </a:lnTo>
                      <a:lnTo>
                        <a:pt x="187" y="515"/>
                      </a:lnTo>
                      <a:lnTo>
                        <a:pt x="172" y="532"/>
                      </a:lnTo>
                      <a:lnTo>
                        <a:pt x="161" y="546"/>
                      </a:lnTo>
                      <a:lnTo>
                        <a:pt x="146" y="563"/>
                      </a:lnTo>
                      <a:lnTo>
                        <a:pt x="120" y="596"/>
                      </a:lnTo>
                      <a:lnTo>
                        <a:pt x="101" y="621"/>
                      </a:lnTo>
                      <a:lnTo>
                        <a:pt x="86" y="641"/>
                      </a:lnTo>
                      <a:lnTo>
                        <a:pt x="73" y="659"/>
                      </a:lnTo>
                      <a:lnTo>
                        <a:pt x="54" y="687"/>
                      </a:lnTo>
                      <a:lnTo>
                        <a:pt x="36" y="712"/>
                      </a:lnTo>
                      <a:lnTo>
                        <a:pt x="19" y="737"/>
                      </a:lnTo>
                      <a:lnTo>
                        <a:pt x="0" y="765"/>
                      </a:lnTo>
                    </a:path>
                  </a:pathLst>
                </a:custGeom>
                <a:solidFill>
                  <a:srgbClr val="FFCC00"/>
                </a:solidFill>
                <a:ln w="9525" cap="rnd">
                  <a:solidFill>
                    <a:srgbClr val="C00000"/>
                  </a:solidFill>
                  <a:round/>
                  <a:headEnd/>
                  <a:tailEnd/>
                </a:ln>
                <a:effectLst/>
              </p:spPr>
              <p:txBody>
                <a:bodyPr/>
                <a:lstStyle/>
                <a:p>
                  <a:endParaRPr lang="en-US"/>
                </a:p>
              </p:txBody>
            </p:sp>
            <p:sp>
              <p:nvSpPr>
                <p:cNvPr id="612496" name="Freeform 144"/>
                <p:cNvSpPr>
                  <a:spLocks/>
                </p:cNvSpPr>
                <p:nvPr/>
              </p:nvSpPr>
              <p:spPr bwMode="gray">
                <a:xfrm>
                  <a:off x="4981" y="1456"/>
                  <a:ext cx="17" cy="85"/>
                </a:xfrm>
                <a:custGeom>
                  <a:avLst/>
                  <a:gdLst/>
                  <a:ahLst/>
                  <a:cxnLst>
                    <a:cxn ang="0">
                      <a:pos x="16" y="84"/>
                    </a:cxn>
                    <a:cxn ang="0">
                      <a:pos x="0" y="51"/>
                    </a:cxn>
                    <a:cxn ang="0">
                      <a:pos x="0" y="0"/>
                    </a:cxn>
                    <a:cxn ang="0">
                      <a:pos x="16" y="35"/>
                    </a:cxn>
                    <a:cxn ang="0">
                      <a:pos x="16" y="84"/>
                    </a:cxn>
                  </a:cxnLst>
                  <a:rect l="0" t="0" r="r" b="b"/>
                  <a:pathLst>
                    <a:path w="17" h="85">
                      <a:moveTo>
                        <a:pt x="16" y="84"/>
                      </a:moveTo>
                      <a:lnTo>
                        <a:pt x="0" y="51"/>
                      </a:lnTo>
                      <a:lnTo>
                        <a:pt x="0" y="0"/>
                      </a:lnTo>
                      <a:lnTo>
                        <a:pt x="16" y="35"/>
                      </a:lnTo>
                      <a:lnTo>
                        <a:pt x="16" y="84"/>
                      </a:lnTo>
                    </a:path>
                  </a:pathLst>
                </a:custGeom>
                <a:solidFill>
                  <a:srgbClr val="FFCC00"/>
                </a:solidFill>
                <a:ln w="9525" cap="rnd">
                  <a:solidFill>
                    <a:srgbClr val="C00000"/>
                  </a:solidFill>
                  <a:round/>
                  <a:headEnd/>
                  <a:tailEnd/>
                </a:ln>
                <a:effectLst/>
              </p:spPr>
              <p:txBody>
                <a:bodyPr/>
                <a:lstStyle/>
                <a:p>
                  <a:endParaRPr lang="en-US"/>
                </a:p>
              </p:txBody>
            </p:sp>
            <p:sp>
              <p:nvSpPr>
                <p:cNvPr id="612497" name="Freeform 145"/>
                <p:cNvSpPr>
                  <a:spLocks/>
                </p:cNvSpPr>
                <p:nvPr/>
              </p:nvSpPr>
              <p:spPr bwMode="gray">
                <a:xfrm>
                  <a:off x="4981" y="1457"/>
                  <a:ext cx="60" cy="130"/>
                </a:xfrm>
                <a:custGeom>
                  <a:avLst/>
                  <a:gdLst/>
                  <a:ahLst/>
                  <a:cxnLst>
                    <a:cxn ang="0">
                      <a:pos x="59" y="129"/>
                    </a:cxn>
                    <a:cxn ang="0">
                      <a:pos x="53" y="95"/>
                    </a:cxn>
                    <a:cxn ang="0">
                      <a:pos x="0" y="0"/>
                    </a:cxn>
                    <a:cxn ang="0">
                      <a:pos x="5" y="35"/>
                    </a:cxn>
                    <a:cxn ang="0">
                      <a:pos x="59" y="129"/>
                    </a:cxn>
                  </a:cxnLst>
                  <a:rect l="0" t="0" r="r" b="b"/>
                  <a:pathLst>
                    <a:path w="60" h="130">
                      <a:moveTo>
                        <a:pt x="59" y="129"/>
                      </a:moveTo>
                      <a:lnTo>
                        <a:pt x="53" y="95"/>
                      </a:lnTo>
                      <a:lnTo>
                        <a:pt x="0" y="0"/>
                      </a:lnTo>
                      <a:lnTo>
                        <a:pt x="5" y="35"/>
                      </a:lnTo>
                      <a:lnTo>
                        <a:pt x="59" y="129"/>
                      </a:lnTo>
                    </a:path>
                  </a:pathLst>
                </a:custGeom>
                <a:solidFill>
                  <a:srgbClr val="FFCC00"/>
                </a:solidFill>
                <a:ln w="9525" cap="rnd">
                  <a:solidFill>
                    <a:srgbClr val="C00000"/>
                  </a:solidFill>
                  <a:round/>
                  <a:headEnd/>
                  <a:tailEnd/>
                </a:ln>
                <a:effectLst/>
              </p:spPr>
              <p:txBody>
                <a:bodyPr/>
                <a:lstStyle/>
                <a:p>
                  <a:endParaRPr lang="en-US"/>
                </a:p>
              </p:txBody>
            </p:sp>
            <p:sp>
              <p:nvSpPr>
                <p:cNvPr id="612498" name="Freeform 146"/>
                <p:cNvSpPr>
                  <a:spLocks/>
                </p:cNvSpPr>
                <p:nvPr/>
              </p:nvSpPr>
              <p:spPr bwMode="gray">
                <a:xfrm>
                  <a:off x="4981" y="1636"/>
                  <a:ext cx="17" cy="61"/>
                </a:xfrm>
                <a:custGeom>
                  <a:avLst/>
                  <a:gdLst/>
                  <a:ahLst/>
                  <a:cxnLst>
                    <a:cxn ang="0">
                      <a:pos x="16" y="60"/>
                    </a:cxn>
                    <a:cxn ang="0">
                      <a:pos x="16" y="10"/>
                    </a:cxn>
                    <a:cxn ang="0">
                      <a:pos x="0" y="0"/>
                    </a:cxn>
                    <a:cxn ang="0">
                      <a:pos x="0" y="29"/>
                    </a:cxn>
                    <a:cxn ang="0">
                      <a:pos x="16" y="60"/>
                    </a:cxn>
                  </a:cxnLst>
                  <a:rect l="0" t="0" r="r" b="b"/>
                  <a:pathLst>
                    <a:path w="17" h="61">
                      <a:moveTo>
                        <a:pt x="16" y="60"/>
                      </a:moveTo>
                      <a:lnTo>
                        <a:pt x="16" y="10"/>
                      </a:lnTo>
                      <a:lnTo>
                        <a:pt x="0" y="0"/>
                      </a:lnTo>
                      <a:lnTo>
                        <a:pt x="0" y="29"/>
                      </a:lnTo>
                      <a:lnTo>
                        <a:pt x="16" y="60"/>
                      </a:lnTo>
                    </a:path>
                  </a:pathLst>
                </a:custGeom>
                <a:solidFill>
                  <a:srgbClr val="FFCC00"/>
                </a:solidFill>
                <a:ln w="9525" cap="rnd">
                  <a:solidFill>
                    <a:srgbClr val="C00000"/>
                  </a:solidFill>
                  <a:round/>
                  <a:headEnd/>
                  <a:tailEnd/>
                </a:ln>
                <a:effectLst/>
              </p:spPr>
              <p:txBody>
                <a:bodyPr/>
                <a:lstStyle/>
                <a:p>
                  <a:endParaRPr lang="en-US"/>
                </a:p>
              </p:txBody>
            </p:sp>
          </p:grpSp>
          <p:sp>
            <p:nvSpPr>
              <p:cNvPr id="612499" name="Freeform 147"/>
              <p:cNvSpPr>
                <a:spLocks/>
              </p:cNvSpPr>
              <p:nvPr/>
            </p:nvSpPr>
            <p:spPr bwMode="gray">
              <a:xfrm>
                <a:off x="4699" y="1179"/>
                <a:ext cx="17" cy="135"/>
              </a:xfrm>
              <a:custGeom>
                <a:avLst/>
                <a:gdLst/>
                <a:ahLst/>
                <a:cxnLst>
                  <a:cxn ang="0">
                    <a:pos x="16" y="134"/>
                  </a:cxn>
                  <a:cxn ang="0">
                    <a:pos x="0" y="101"/>
                  </a:cxn>
                  <a:cxn ang="0">
                    <a:pos x="0" y="0"/>
                  </a:cxn>
                  <a:cxn ang="0">
                    <a:pos x="16" y="33"/>
                  </a:cxn>
                  <a:cxn ang="0">
                    <a:pos x="16" y="134"/>
                  </a:cxn>
                </a:cxnLst>
                <a:rect l="0" t="0" r="r" b="b"/>
                <a:pathLst>
                  <a:path w="17" h="135">
                    <a:moveTo>
                      <a:pt x="16" y="134"/>
                    </a:moveTo>
                    <a:lnTo>
                      <a:pt x="0" y="101"/>
                    </a:lnTo>
                    <a:lnTo>
                      <a:pt x="0" y="0"/>
                    </a:lnTo>
                    <a:lnTo>
                      <a:pt x="16" y="33"/>
                    </a:lnTo>
                    <a:lnTo>
                      <a:pt x="16" y="134"/>
                    </a:lnTo>
                  </a:path>
                </a:pathLst>
              </a:custGeom>
              <a:solidFill>
                <a:srgbClr val="FFCC00"/>
              </a:solidFill>
              <a:ln w="9525" cap="rnd">
                <a:solidFill>
                  <a:srgbClr val="C00000"/>
                </a:solidFill>
                <a:round/>
                <a:headEnd/>
                <a:tailEnd/>
              </a:ln>
              <a:effectLst/>
            </p:spPr>
            <p:txBody>
              <a:bodyPr/>
              <a:lstStyle/>
              <a:p>
                <a:endParaRPr lang="en-US"/>
              </a:p>
            </p:txBody>
          </p:sp>
          <p:sp>
            <p:nvSpPr>
              <p:cNvPr id="612500" name="Freeform 148"/>
              <p:cNvSpPr>
                <a:spLocks/>
              </p:cNvSpPr>
              <p:nvPr/>
            </p:nvSpPr>
            <p:spPr bwMode="gray">
              <a:xfrm>
                <a:off x="4699" y="1853"/>
                <a:ext cx="17" cy="127"/>
              </a:xfrm>
              <a:custGeom>
                <a:avLst/>
                <a:gdLst/>
                <a:ahLst/>
                <a:cxnLst>
                  <a:cxn ang="0">
                    <a:pos x="16" y="126"/>
                  </a:cxn>
                  <a:cxn ang="0">
                    <a:pos x="0" y="91"/>
                  </a:cxn>
                  <a:cxn ang="0">
                    <a:pos x="0" y="0"/>
                  </a:cxn>
                  <a:cxn ang="0">
                    <a:pos x="16" y="34"/>
                  </a:cxn>
                  <a:cxn ang="0">
                    <a:pos x="16" y="126"/>
                  </a:cxn>
                </a:cxnLst>
                <a:rect l="0" t="0" r="r" b="b"/>
                <a:pathLst>
                  <a:path w="17" h="127">
                    <a:moveTo>
                      <a:pt x="16" y="126"/>
                    </a:moveTo>
                    <a:lnTo>
                      <a:pt x="0" y="91"/>
                    </a:lnTo>
                    <a:lnTo>
                      <a:pt x="0" y="0"/>
                    </a:lnTo>
                    <a:lnTo>
                      <a:pt x="16" y="34"/>
                    </a:lnTo>
                    <a:lnTo>
                      <a:pt x="16" y="126"/>
                    </a:lnTo>
                  </a:path>
                </a:pathLst>
              </a:custGeom>
              <a:solidFill>
                <a:srgbClr val="FFCC00"/>
              </a:solidFill>
              <a:ln w="9525" cap="rnd">
                <a:solidFill>
                  <a:srgbClr val="C00000"/>
                </a:solidFill>
                <a:round/>
                <a:headEnd/>
                <a:tailEnd/>
              </a:ln>
              <a:effectLst/>
            </p:spPr>
            <p:txBody>
              <a:bodyPr/>
              <a:lstStyle/>
              <a:p>
                <a:endParaRPr lang="en-US"/>
              </a:p>
            </p:txBody>
          </p:sp>
        </p:grpSp>
        <p:sp>
          <p:nvSpPr>
            <p:cNvPr id="612501" name="Freeform 149"/>
            <p:cNvSpPr>
              <a:spLocks/>
            </p:cNvSpPr>
            <p:nvPr/>
          </p:nvSpPr>
          <p:spPr bwMode="gray">
            <a:xfrm>
              <a:off x="4704" y="1213"/>
              <a:ext cx="337" cy="767"/>
            </a:xfrm>
            <a:custGeom>
              <a:avLst/>
              <a:gdLst/>
              <a:ahLst/>
              <a:cxnLst>
                <a:cxn ang="0">
                  <a:pos x="0" y="668"/>
                </a:cxn>
                <a:cxn ang="0">
                  <a:pos x="32" y="625"/>
                </a:cxn>
                <a:cxn ang="0">
                  <a:pos x="69" y="576"/>
                </a:cxn>
                <a:cxn ang="0">
                  <a:pos x="105" y="528"/>
                </a:cxn>
                <a:cxn ang="0">
                  <a:pos x="135" y="491"/>
                </a:cxn>
                <a:cxn ang="0">
                  <a:pos x="169" y="454"/>
                </a:cxn>
                <a:cxn ang="0">
                  <a:pos x="204" y="420"/>
                </a:cxn>
                <a:cxn ang="0">
                  <a:pos x="240" y="392"/>
                </a:cxn>
                <a:cxn ang="0">
                  <a:pos x="203" y="369"/>
                </a:cxn>
                <a:cxn ang="0">
                  <a:pos x="162" y="338"/>
                </a:cxn>
                <a:cxn ang="0">
                  <a:pos x="122" y="303"/>
                </a:cxn>
                <a:cxn ang="0">
                  <a:pos x="75" y="244"/>
                </a:cxn>
                <a:cxn ang="0">
                  <a:pos x="38" y="189"/>
                </a:cxn>
                <a:cxn ang="0">
                  <a:pos x="0" y="108"/>
                </a:cxn>
                <a:cxn ang="0">
                  <a:pos x="17" y="39"/>
                </a:cxn>
                <a:cxn ang="0">
                  <a:pos x="58" y="111"/>
                </a:cxn>
                <a:cxn ang="0">
                  <a:pos x="102" y="176"/>
                </a:cxn>
                <a:cxn ang="0">
                  <a:pos x="143" y="227"/>
                </a:cxn>
                <a:cxn ang="0">
                  <a:pos x="185" y="268"/>
                </a:cxn>
                <a:cxn ang="0">
                  <a:pos x="222" y="298"/>
                </a:cxn>
                <a:cxn ang="0">
                  <a:pos x="251" y="317"/>
                </a:cxn>
                <a:cxn ang="0">
                  <a:pos x="278" y="332"/>
                </a:cxn>
                <a:cxn ang="0">
                  <a:pos x="336" y="378"/>
                </a:cxn>
                <a:cxn ang="0">
                  <a:pos x="278" y="431"/>
                </a:cxn>
                <a:cxn ang="0">
                  <a:pos x="258" y="444"/>
                </a:cxn>
                <a:cxn ang="0">
                  <a:pos x="230" y="469"/>
                </a:cxn>
                <a:cxn ang="0">
                  <a:pos x="201" y="501"/>
                </a:cxn>
                <a:cxn ang="0">
                  <a:pos x="173" y="533"/>
                </a:cxn>
                <a:cxn ang="0">
                  <a:pos x="146" y="564"/>
                </a:cxn>
                <a:cxn ang="0">
                  <a:pos x="101" y="622"/>
                </a:cxn>
                <a:cxn ang="0">
                  <a:pos x="73" y="660"/>
                </a:cxn>
                <a:cxn ang="0">
                  <a:pos x="36" y="713"/>
                </a:cxn>
                <a:cxn ang="0">
                  <a:pos x="0" y="766"/>
                </a:cxn>
              </a:cxnLst>
              <a:rect l="0" t="0" r="r" b="b"/>
              <a:pathLst>
                <a:path w="337" h="767">
                  <a:moveTo>
                    <a:pt x="0" y="766"/>
                  </a:moveTo>
                  <a:lnTo>
                    <a:pt x="0" y="668"/>
                  </a:lnTo>
                  <a:lnTo>
                    <a:pt x="17" y="646"/>
                  </a:lnTo>
                  <a:lnTo>
                    <a:pt x="32" y="625"/>
                  </a:lnTo>
                  <a:lnTo>
                    <a:pt x="50" y="603"/>
                  </a:lnTo>
                  <a:lnTo>
                    <a:pt x="69" y="576"/>
                  </a:lnTo>
                  <a:lnTo>
                    <a:pt x="88" y="551"/>
                  </a:lnTo>
                  <a:lnTo>
                    <a:pt x="105" y="528"/>
                  </a:lnTo>
                  <a:lnTo>
                    <a:pt x="121" y="510"/>
                  </a:lnTo>
                  <a:lnTo>
                    <a:pt x="135" y="491"/>
                  </a:lnTo>
                  <a:lnTo>
                    <a:pt x="153" y="470"/>
                  </a:lnTo>
                  <a:lnTo>
                    <a:pt x="169" y="454"/>
                  </a:lnTo>
                  <a:lnTo>
                    <a:pt x="185" y="437"/>
                  </a:lnTo>
                  <a:lnTo>
                    <a:pt x="204" y="420"/>
                  </a:lnTo>
                  <a:lnTo>
                    <a:pt x="220" y="405"/>
                  </a:lnTo>
                  <a:lnTo>
                    <a:pt x="240" y="392"/>
                  </a:lnTo>
                  <a:lnTo>
                    <a:pt x="223" y="381"/>
                  </a:lnTo>
                  <a:lnTo>
                    <a:pt x="203" y="369"/>
                  </a:lnTo>
                  <a:lnTo>
                    <a:pt x="182" y="354"/>
                  </a:lnTo>
                  <a:lnTo>
                    <a:pt x="162" y="338"/>
                  </a:lnTo>
                  <a:lnTo>
                    <a:pt x="142" y="322"/>
                  </a:lnTo>
                  <a:lnTo>
                    <a:pt x="122" y="303"/>
                  </a:lnTo>
                  <a:lnTo>
                    <a:pt x="100" y="279"/>
                  </a:lnTo>
                  <a:lnTo>
                    <a:pt x="75" y="244"/>
                  </a:lnTo>
                  <a:lnTo>
                    <a:pt x="55" y="219"/>
                  </a:lnTo>
                  <a:lnTo>
                    <a:pt x="38" y="189"/>
                  </a:lnTo>
                  <a:lnTo>
                    <a:pt x="22" y="159"/>
                  </a:lnTo>
                  <a:lnTo>
                    <a:pt x="0" y="108"/>
                  </a:lnTo>
                  <a:lnTo>
                    <a:pt x="0" y="0"/>
                  </a:lnTo>
                  <a:lnTo>
                    <a:pt x="17" y="39"/>
                  </a:lnTo>
                  <a:lnTo>
                    <a:pt x="39" y="77"/>
                  </a:lnTo>
                  <a:lnTo>
                    <a:pt x="58" y="111"/>
                  </a:lnTo>
                  <a:lnTo>
                    <a:pt x="78" y="143"/>
                  </a:lnTo>
                  <a:lnTo>
                    <a:pt x="102" y="176"/>
                  </a:lnTo>
                  <a:lnTo>
                    <a:pt x="125" y="206"/>
                  </a:lnTo>
                  <a:lnTo>
                    <a:pt x="143" y="227"/>
                  </a:lnTo>
                  <a:lnTo>
                    <a:pt x="165" y="249"/>
                  </a:lnTo>
                  <a:lnTo>
                    <a:pt x="185" y="268"/>
                  </a:lnTo>
                  <a:lnTo>
                    <a:pt x="201" y="282"/>
                  </a:lnTo>
                  <a:lnTo>
                    <a:pt x="222" y="298"/>
                  </a:lnTo>
                  <a:lnTo>
                    <a:pt x="240" y="309"/>
                  </a:lnTo>
                  <a:lnTo>
                    <a:pt x="251" y="317"/>
                  </a:lnTo>
                  <a:lnTo>
                    <a:pt x="266" y="326"/>
                  </a:lnTo>
                  <a:lnTo>
                    <a:pt x="278" y="332"/>
                  </a:lnTo>
                  <a:lnTo>
                    <a:pt x="278" y="277"/>
                  </a:lnTo>
                  <a:lnTo>
                    <a:pt x="336" y="378"/>
                  </a:lnTo>
                  <a:lnTo>
                    <a:pt x="278" y="486"/>
                  </a:lnTo>
                  <a:lnTo>
                    <a:pt x="278" y="431"/>
                  </a:lnTo>
                  <a:lnTo>
                    <a:pt x="269" y="436"/>
                  </a:lnTo>
                  <a:lnTo>
                    <a:pt x="258" y="444"/>
                  </a:lnTo>
                  <a:lnTo>
                    <a:pt x="245" y="455"/>
                  </a:lnTo>
                  <a:lnTo>
                    <a:pt x="230" y="469"/>
                  </a:lnTo>
                  <a:lnTo>
                    <a:pt x="214" y="486"/>
                  </a:lnTo>
                  <a:lnTo>
                    <a:pt x="201" y="501"/>
                  </a:lnTo>
                  <a:lnTo>
                    <a:pt x="188" y="516"/>
                  </a:lnTo>
                  <a:lnTo>
                    <a:pt x="173" y="533"/>
                  </a:lnTo>
                  <a:lnTo>
                    <a:pt x="161" y="547"/>
                  </a:lnTo>
                  <a:lnTo>
                    <a:pt x="146" y="564"/>
                  </a:lnTo>
                  <a:lnTo>
                    <a:pt x="120" y="597"/>
                  </a:lnTo>
                  <a:lnTo>
                    <a:pt x="101" y="622"/>
                  </a:lnTo>
                  <a:lnTo>
                    <a:pt x="86" y="642"/>
                  </a:lnTo>
                  <a:lnTo>
                    <a:pt x="73" y="660"/>
                  </a:lnTo>
                  <a:lnTo>
                    <a:pt x="54" y="687"/>
                  </a:lnTo>
                  <a:lnTo>
                    <a:pt x="36" y="713"/>
                  </a:lnTo>
                  <a:lnTo>
                    <a:pt x="19" y="738"/>
                  </a:lnTo>
                  <a:lnTo>
                    <a:pt x="0" y="766"/>
                  </a:lnTo>
                </a:path>
              </a:pathLst>
            </a:custGeom>
            <a:solidFill>
              <a:srgbClr val="FFCC00"/>
            </a:solidFill>
            <a:ln w="9525" cap="rnd">
              <a:solidFill>
                <a:srgbClr val="C00000"/>
              </a:solidFill>
              <a:round/>
              <a:headEnd/>
              <a:tailEnd/>
            </a:ln>
            <a:effectLst/>
          </p:spPr>
          <p:txBody>
            <a:bodyPr/>
            <a:lstStyle/>
            <a:p>
              <a:endParaRPr lang="en-US"/>
            </a:p>
          </p:txBody>
        </p:sp>
      </p:grpSp>
      <p:grpSp>
        <p:nvGrpSpPr>
          <p:cNvPr id="5" name="Group 150"/>
          <p:cNvGrpSpPr>
            <a:grpSpLocks/>
          </p:cNvGrpSpPr>
          <p:nvPr/>
        </p:nvGrpSpPr>
        <p:grpSpPr bwMode="auto">
          <a:xfrm>
            <a:off x="7772400" y="4779963"/>
            <a:ext cx="460375" cy="1273175"/>
            <a:chOff x="4690" y="3017"/>
            <a:chExt cx="351" cy="802"/>
          </a:xfrm>
        </p:grpSpPr>
        <p:grpSp>
          <p:nvGrpSpPr>
            <p:cNvPr id="6" name="Group 151"/>
            <p:cNvGrpSpPr>
              <a:grpSpLocks/>
            </p:cNvGrpSpPr>
            <p:nvPr/>
          </p:nvGrpSpPr>
          <p:grpSpPr bwMode="auto">
            <a:xfrm>
              <a:off x="4690" y="3017"/>
              <a:ext cx="351" cy="802"/>
              <a:chOff x="4690" y="3017"/>
              <a:chExt cx="351" cy="802"/>
            </a:xfrm>
          </p:grpSpPr>
          <p:grpSp>
            <p:nvGrpSpPr>
              <p:cNvPr id="7" name="Group 152"/>
              <p:cNvGrpSpPr>
                <a:grpSpLocks/>
              </p:cNvGrpSpPr>
              <p:nvPr/>
            </p:nvGrpSpPr>
            <p:grpSpPr bwMode="auto">
              <a:xfrm>
                <a:off x="4690" y="3017"/>
                <a:ext cx="351" cy="766"/>
                <a:chOff x="4690" y="3017"/>
                <a:chExt cx="351" cy="766"/>
              </a:xfrm>
            </p:grpSpPr>
            <p:sp>
              <p:nvSpPr>
                <p:cNvPr id="612505" name="Freeform 153"/>
                <p:cNvSpPr>
                  <a:spLocks/>
                </p:cNvSpPr>
                <p:nvPr/>
              </p:nvSpPr>
              <p:spPr bwMode="gray">
                <a:xfrm>
                  <a:off x="4690" y="3017"/>
                  <a:ext cx="345" cy="766"/>
                </a:xfrm>
                <a:custGeom>
                  <a:avLst/>
                  <a:gdLst/>
                  <a:ahLst/>
                  <a:cxnLst>
                    <a:cxn ang="0">
                      <a:pos x="0" y="667"/>
                    </a:cxn>
                    <a:cxn ang="0">
                      <a:pos x="33" y="624"/>
                    </a:cxn>
                    <a:cxn ang="0">
                      <a:pos x="71" y="575"/>
                    </a:cxn>
                    <a:cxn ang="0">
                      <a:pos x="108" y="527"/>
                    </a:cxn>
                    <a:cxn ang="0">
                      <a:pos x="139" y="490"/>
                    </a:cxn>
                    <a:cxn ang="0">
                      <a:pos x="172" y="453"/>
                    </a:cxn>
                    <a:cxn ang="0">
                      <a:pos x="209" y="419"/>
                    </a:cxn>
                    <a:cxn ang="0">
                      <a:pos x="244" y="391"/>
                    </a:cxn>
                    <a:cxn ang="0">
                      <a:pos x="208" y="368"/>
                    </a:cxn>
                    <a:cxn ang="0">
                      <a:pos x="165" y="338"/>
                    </a:cxn>
                    <a:cxn ang="0">
                      <a:pos x="125" y="302"/>
                    </a:cxn>
                    <a:cxn ang="0">
                      <a:pos x="76" y="244"/>
                    </a:cxn>
                    <a:cxn ang="0">
                      <a:pos x="38" y="189"/>
                    </a:cxn>
                    <a:cxn ang="0">
                      <a:pos x="0" y="107"/>
                    </a:cxn>
                    <a:cxn ang="0">
                      <a:pos x="17" y="38"/>
                    </a:cxn>
                    <a:cxn ang="0">
                      <a:pos x="60" y="110"/>
                    </a:cxn>
                    <a:cxn ang="0">
                      <a:pos x="104" y="175"/>
                    </a:cxn>
                    <a:cxn ang="0">
                      <a:pos x="146" y="226"/>
                    </a:cxn>
                    <a:cxn ang="0">
                      <a:pos x="189" y="267"/>
                    </a:cxn>
                    <a:cxn ang="0">
                      <a:pos x="228" y="297"/>
                    </a:cxn>
                    <a:cxn ang="0">
                      <a:pos x="256" y="316"/>
                    </a:cxn>
                    <a:cxn ang="0">
                      <a:pos x="285" y="331"/>
                    </a:cxn>
                    <a:cxn ang="0">
                      <a:pos x="344" y="377"/>
                    </a:cxn>
                    <a:cxn ang="0">
                      <a:pos x="285" y="431"/>
                    </a:cxn>
                    <a:cxn ang="0">
                      <a:pos x="263" y="443"/>
                    </a:cxn>
                    <a:cxn ang="0">
                      <a:pos x="235" y="469"/>
                    </a:cxn>
                    <a:cxn ang="0">
                      <a:pos x="205" y="500"/>
                    </a:cxn>
                    <a:cxn ang="0">
                      <a:pos x="177" y="532"/>
                    </a:cxn>
                    <a:cxn ang="0">
                      <a:pos x="150" y="563"/>
                    </a:cxn>
                    <a:cxn ang="0">
                      <a:pos x="103" y="621"/>
                    </a:cxn>
                    <a:cxn ang="0">
                      <a:pos x="75" y="659"/>
                    </a:cxn>
                    <a:cxn ang="0">
                      <a:pos x="37" y="712"/>
                    </a:cxn>
                    <a:cxn ang="0">
                      <a:pos x="0" y="765"/>
                    </a:cxn>
                  </a:cxnLst>
                  <a:rect l="0" t="0" r="r" b="b"/>
                  <a:pathLst>
                    <a:path w="345" h="766">
                      <a:moveTo>
                        <a:pt x="0" y="765"/>
                      </a:moveTo>
                      <a:lnTo>
                        <a:pt x="0" y="667"/>
                      </a:lnTo>
                      <a:lnTo>
                        <a:pt x="16" y="645"/>
                      </a:lnTo>
                      <a:lnTo>
                        <a:pt x="33" y="624"/>
                      </a:lnTo>
                      <a:lnTo>
                        <a:pt x="50" y="602"/>
                      </a:lnTo>
                      <a:lnTo>
                        <a:pt x="71" y="575"/>
                      </a:lnTo>
                      <a:lnTo>
                        <a:pt x="90" y="550"/>
                      </a:lnTo>
                      <a:lnTo>
                        <a:pt x="108" y="527"/>
                      </a:lnTo>
                      <a:lnTo>
                        <a:pt x="123" y="509"/>
                      </a:lnTo>
                      <a:lnTo>
                        <a:pt x="139" y="490"/>
                      </a:lnTo>
                      <a:lnTo>
                        <a:pt x="156" y="470"/>
                      </a:lnTo>
                      <a:lnTo>
                        <a:pt x="172" y="453"/>
                      </a:lnTo>
                      <a:lnTo>
                        <a:pt x="190" y="436"/>
                      </a:lnTo>
                      <a:lnTo>
                        <a:pt x="209" y="419"/>
                      </a:lnTo>
                      <a:lnTo>
                        <a:pt x="226" y="405"/>
                      </a:lnTo>
                      <a:lnTo>
                        <a:pt x="244" y="391"/>
                      </a:lnTo>
                      <a:lnTo>
                        <a:pt x="228" y="380"/>
                      </a:lnTo>
                      <a:lnTo>
                        <a:pt x="208" y="368"/>
                      </a:lnTo>
                      <a:lnTo>
                        <a:pt x="187" y="354"/>
                      </a:lnTo>
                      <a:lnTo>
                        <a:pt x="165" y="338"/>
                      </a:lnTo>
                      <a:lnTo>
                        <a:pt x="145" y="321"/>
                      </a:lnTo>
                      <a:lnTo>
                        <a:pt x="125" y="302"/>
                      </a:lnTo>
                      <a:lnTo>
                        <a:pt x="101" y="278"/>
                      </a:lnTo>
                      <a:lnTo>
                        <a:pt x="76" y="244"/>
                      </a:lnTo>
                      <a:lnTo>
                        <a:pt x="56" y="218"/>
                      </a:lnTo>
                      <a:lnTo>
                        <a:pt x="38" y="189"/>
                      </a:lnTo>
                      <a:lnTo>
                        <a:pt x="23" y="158"/>
                      </a:lnTo>
                      <a:lnTo>
                        <a:pt x="0" y="107"/>
                      </a:lnTo>
                      <a:lnTo>
                        <a:pt x="0" y="0"/>
                      </a:lnTo>
                      <a:lnTo>
                        <a:pt x="17" y="38"/>
                      </a:lnTo>
                      <a:lnTo>
                        <a:pt x="39" y="76"/>
                      </a:lnTo>
                      <a:lnTo>
                        <a:pt x="60" y="110"/>
                      </a:lnTo>
                      <a:lnTo>
                        <a:pt x="80" y="142"/>
                      </a:lnTo>
                      <a:lnTo>
                        <a:pt x="104" y="175"/>
                      </a:lnTo>
                      <a:lnTo>
                        <a:pt x="128" y="206"/>
                      </a:lnTo>
                      <a:lnTo>
                        <a:pt x="146" y="226"/>
                      </a:lnTo>
                      <a:lnTo>
                        <a:pt x="168" y="248"/>
                      </a:lnTo>
                      <a:lnTo>
                        <a:pt x="189" y="267"/>
                      </a:lnTo>
                      <a:lnTo>
                        <a:pt x="205" y="281"/>
                      </a:lnTo>
                      <a:lnTo>
                        <a:pt x="228" y="297"/>
                      </a:lnTo>
                      <a:lnTo>
                        <a:pt x="244" y="309"/>
                      </a:lnTo>
                      <a:lnTo>
                        <a:pt x="256" y="316"/>
                      </a:lnTo>
                      <a:lnTo>
                        <a:pt x="272" y="325"/>
                      </a:lnTo>
                      <a:lnTo>
                        <a:pt x="285" y="331"/>
                      </a:lnTo>
                      <a:lnTo>
                        <a:pt x="285" y="277"/>
                      </a:lnTo>
                      <a:lnTo>
                        <a:pt x="344" y="377"/>
                      </a:lnTo>
                      <a:lnTo>
                        <a:pt x="285" y="485"/>
                      </a:lnTo>
                      <a:lnTo>
                        <a:pt x="285" y="431"/>
                      </a:lnTo>
                      <a:lnTo>
                        <a:pt x="275" y="435"/>
                      </a:lnTo>
                      <a:lnTo>
                        <a:pt x="263" y="443"/>
                      </a:lnTo>
                      <a:lnTo>
                        <a:pt x="251" y="454"/>
                      </a:lnTo>
                      <a:lnTo>
                        <a:pt x="235" y="469"/>
                      </a:lnTo>
                      <a:lnTo>
                        <a:pt x="219" y="485"/>
                      </a:lnTo>
                      <a:lnTo>
                        <a:pt x="205" y="500"/>
                      </a:lnTo>
                      <a:lnTo>
                        <a:pt x="191" y="515"/>
                      </a:lnTo>
                      <a:lnTo>
                        <a:pt x="177" y="532"/>
                      </a:lnTo>
                      <a:lnTo>
                        <a:pt x="165" y="546"/>
                      </a:lnTo>
                      <a:lnTo>
                        <a:pt x="150" y="563"/>
                      </a:lnTo>
                      <a:lnTo>
                        <a:pt x="123" y="596"/>
                      </a:lnTo>
                      <a:lnTo>
                        <a:pt x="103" y="621"/>
                      </a:lnTo>
                      <a:lnTo>
                        <a:pt x="88" y="641"/>
                      </a:lnTo>
                      <a:lnTo>
                        <a:pt x="75" y="659"/>
                      </a:lnTo>
                      <a:lnTo>
                        <a:pt x="55" y="687"/>
                      </a:lnTo>
                      <a:lnTo>
                        <a:pt x="37" y="712"/>
                      </a:lnTo>
                      <a:lnTo>
                        <a:pt x="19" y="737"/>
                      </a:lnTo>
                      <a:lnTo>
                        <a:pt x="0" y="765"/>
                      </a:lnTo>
                    </a:path>
                  </a:pathLst>
                </a:custGeom>
                <a:solidFill>
                  <a:srgbClr val="FFCC00"/>
                </a:solidFill>
                <a:ln w="9525" cap="rnd">
                  <a:solidFill>
                    <a:srgbClr val="C00000"/>
                  </a:solidFill>
                  <a:round/>
                  <a:headEnd/>
                  <a:tailEnd/>
                </a:ln>
                <a:effectLst/>
              </p:spPr>
              <p:txBody>
                <a:bodyPr/>
                <a:lstStyle/>
                <a:p>
                  <a:endParaRPr lang="en-US"/>
                </a:p>
              </p:txBody>
            </p:sp>
            <p:sp>
              <p:nvSpPr>
                <p:cNvPr id="612506" name="Freeform 154"/>
                <p:cNvSpPr>
                  <a:spLocks/>
                </p:cNvSpPr>
                <p:nvPr/>
              </p:nvSpPr>
              <p:spPr bwMode="gray">
                <a:xfrm>
                  <a:off x="4980" y="3295"/>
                  <a:ext cx="17" cy="85"/>
                </a:xfrm>
                <a:custGeom>
                  <a:avLst/>
                  <a:gdLst/>
                  <a:ahLst/>
                  <a:cxnLst>
                    <a:cxn ang="0">
                      <a:pos x="16" y="84"/>
                    </a:cxn>
                    <a:cxn ang="0">
                      <a:pos x="0" y="51"/>
                    </a:cxn>
                    <a:cxn ang="0">
                      <a:pos x="0" y="0"/>
                    </a:cxn>
                    <a:cxn ang="0">
                      <a:pos x="16" y="35"/>
                    </a:cxn>
                    <a:cxn ang="0">
                      <a:pos x="16" y="84"/>
                    </a:cxn>
                  </a:cxnLst>
                  <a:rect l="0" t="0" r="r" b="b"/>
                  <a:pathLst>
                    <a:path w="17" h="85">
                      <a:moveTo>
                        <a:pt x="16" y="84"/>
                      </a:moveTo>
                      <a:lnTo>
                        <a:pt x="0" y="51"/>
                      </a:lnTo>
                      <a:lnTo>
                        <a:pt x="0" y="0"/>
                      </a:lnTo>
                      <a:lnTo>
                        <a:pt x="16" y="35"/>
                      </a:lnTo>
                      <a:lnTo>
                        <a:pt x="16" y="84"/>
                      </a:lnTo>
                    </a:path>
                  </a:pathLst>
                </a:custGeom>
                <a:solidFill>
                  <a:srgbClr val="FFCC00"/>
                </a:solidFill>
                <a:ln w="9525" cap="rnd">
                  <a:solidFill>
                    <a:srgbClr val="C00000"/>
                  </a:solidFill>
                  <a:round/>
                  <a:headEnd/>
                  <a:tailEnd/>
                </a:ln>
                <a:effectLst/>
              </p:spPr>
              <p:txBody>
                <a:bodyPr/>
                <a:lstStyle/>
                <a:p>
                  <a:endParaRPr lang="en-US"/>
                </a:p>
              </p:txBody>
            </p:sp>
            <p:sp>
              <p:nvSpPr>
                <p:cNvPr id="612507" name="Freeform 155"/>
                <p:cNvSpPr>
                  <a:spLocks/>
                </p:cNvSpPr>
                <p:nvPr/>
              </p:nvSpPr>
              <p:spPr bwMode="gray">
                <a:xfrm>
                  <a:off x="4980" y="3296"/>
                  <a:ext cx="61" cy="130"/>
                </a:xfrm>
                <a:custGeom>
                  <a:avLst/>
                  <a:gdLst/>
                  <a:ahLst/>
                  <a:cxnLst>
                    <a:cxn ang="0">
                      <a:pos x="60" y="129"/>
                    </a:cxn>
                    <a:cxn ang="0">
                      <a:pos x="54" y="95"/>
                    </a:cxn>
                    <a:cxn ang="0">
                      <a:pos x="0" y="0"/>
                    </a:cxn>
                    <a:cxn ang="0">
                      <a:pos x="5" y="35"/>
                    </a:cxn>
                    <a:cxn ang="0">
                      <a:pos x="60" y="129"/>
                    </a:cxn>
                  </a:cxnLst>
                  <a:rect l="0" t="0" r="r" b="b"/>
                  <a:pathLst>
                    <a:path w="61" h="130">
                      <a:moveTo>
                        <a:pt x="60" y="129"/>
                      </a:moveTo>
                      <a:lnTo>
                        <a:pt x="54" y="95"/>
                      </a:lnTo>
                      <a:lnTo>
                        <a:pt x="0" y="0"/>
                      </a:lnTo>
                      <a:lnTo>
                        <a:pt x="5" y="35"/>
                      </a:lnTo>
                      <a:lnTo>
                        <a:pt x="60" y="129"/>
                      </a:lnTo>
                    </a:path>
                  </a:pathLst>
                </a:custGeom>
                <a:solidFill>
                  <a:srgbClr val="FFCC00"/>
                </a:solidFill>
                <a:ln w="9525" cap="rnd">
                  <a:solidFill>
                    <a:srgbClr val="C00000"/>
                  </a:solidFill>
                  <a:round/>
                  <a:headEnd/>
                  <a:tailEnd/>
                </a:ln>
                <a:effectLst/>
              </p:spPr>
              <p:txBody>
                <a:bodyPr/>
                <a:lstStyle/>
                <a:p>
                  <a:endParaRPr lang="en-US"/>
                </a:p>
              </p:txBody>
            </p:sp>
            <p:sp>
              <p:nvSpPr>
                <p:cNvPr id="612508" name="Freeform 156"/>
                <p:cNvSpPr>
                  <a:spLocks/>
                </p:cNvSpPr>
                <p:nvPr/>
              </p:nvSpPr>
              <p:spPr bwMode="gray">
                <a:xfrm>
                  <a:off x="4980" y="3475"/>
                  <a:ext cx="17" cy="61"/>
                </a:xfrm>
                <a:custGeom>
                  <a:avLst/>
                  <a:gdLst/>
                  <a:ahLst/>
                  <a:cxnLst>
                    <a:cxn ang="0">
                      <a:pos x="16" y="60"/>
                    </a:cxn>
                    <a:cxn ang="0">
                      <a:pos x="16" y="10"/>
                    </a:cxn>
                    <a:cxn ang="0">
                      <a:pos x="0" y="0"/>
                    </a:cxn>
                    <a:cxn ang="0">
                      <a:pos x="0" y="29"/>
                    </a:cxn>
                    <a:cxn ang="0">
                      <a:pos x="16" y="60"/>
                    </a:cxn>
                  </a:cxnLst>
                  <a:rect l="0" t="0" r="r" b="b"/>
                  <a:pathLst>
                    <a:path w="17" h="61">
                      <a:moveTo>
                        <a:pt x="16" y="60"/>
                      </a:moveTo>
                      <a:lnTo>
                        <a:pt x="16" y="10"/>
                      </a:lnTo>
                      <a:lnTo>
                        <a:pt x="0" y="0"/>
                      </a:lnTo>
                      <a:lnTo>
                        <a:pt x="0" y="29"/>
                      </a:lnTo>
                      <a:lnTo>
                        <a:pt x="16" y="60"/>
                      </a:lnTo>
                    </a:path>
                  </a:pathLst>
                </a:custGeom>
                <a:solidFill>
                  <a:srgbClr val="FFCC00"/>
                </a:solidFill>
                <a:ln w="9525" cap="rnd">
                  <a:solidFill>
                    <a:srgbClr val="C00000"/>
                  </a:solidFill>
                  <a:round/>
                  <a:headEnd/>
                  <a:tailEnd/>
                </a:ln>
                <a:effectLst/>
              </p:spPr>
              <p:txBody>
                <a:bodyPr/>
                <a:lstStyle/>
                <a:p>
                  <a:endParaRPr lang="en-US"/>
                </a:p>
              </p:txBody>
            </p:sp>
          </p:grpSp>
          <p:sp>
            <p:nvSpPr>
              <p:cNvPr id="612509" name="Freeform 157"/>
              <p:cNvSpPr>
                <a:spLocks/>
              </p:cNvSpPr>
              <p:nvPr/>
            </p:nvSpPr>
            <p:spPr bwMode="gray">
              <a:xfrm>
                <a:off x="4690" y="3018"/>
                <a:ext cx="17" cy="135"/>
              </a:xfrm>
              <a:custGeom>
                <a:avLst/>
                <a:gdLst/>
                <a:ahLst/>
                <a:cxnLst>
                  <a:cxn ang="0">
                    <a:pos x="16" y="134"/>
                  </a:cxn>
                  <a:cxn ang="0">
                    <a:pos x="0" y="101"/>
                  </a:cxn>
                  <a:cxn ang="0">
                    <a:pos x="0" y="0"/>
                  </a:cxn>
                  <a:cxn ang="0">
                    <a:pos x="16" y="33"/>
                  </a:cxn>
                  <a:cxn ang="0">
                    <a:pos x="16" y="134"/>
                  </a:cxn>
                </a:cxnLst>
                <a:rect l="0" t="0" r="r" b="b"/>
                <a:pathLst>
                  <a:path w="17" h="135">
                    <a:moveTo>
                      <a:pt x="16" y="134"/>
                    </a:moveTo>
                    <a:lnTo>
                      <a:pt x="0" y="101"/>
                    </a:lnTo>
                    <a:lnTo>
                      <a:pt x="0" y="0"/>
                    </a:lnTo>
                    <a:lnTo>
                      <a:pt x="16" y="33"/>
                    </a:lnTo>
                    <a:lnTo>
                      <a:pt x="16" y="134"/>
                    </a:lnTo>
                  </a:path>
                </a:pathLst>
              </a:custGeom>
              <a:solidFill>
                <a:srgbClr val="FFCC00"/>
              </a:solidFill>
              <a:ln w="9525" cap="rnd">
                <a:solidFill>
                  <a:srgbClr val="C00000"/>
                </a:solidFill>
                <a:round/>
                <a:headEnd/>
                <a:tailEnd/>
              </a:ln>
              <a:effectLst/>
            </p:spPr>
            <p:txBody>
              <a:bodyPr/>
              <a:lstStyle/>
              <a:p>
                <a:endParaRPr lang="en-US"/>
              </a:p>
            </p:txBody>
          </p:sp>
          <p:sp>
            <p:nvSpPr>
              <p:cNvPr id="612510" name="Freeform 158"/>
              <p:cNvSpPr>
                <a:spLocks/>
              </p:cNvSpPr>
              <p:nvPr/>
            </p:nvSpPr>
            <p:spPr bwMode="gray">
              <a:xfrm>
                <a:off x="4690" y="3692"/>
                <a:ext cx="17" cy="127"/>
              </a:xfrm>
              <a:custGeom>
                <a:avLst/>
                <a:gdLst/>
                <a:ahLst/>
                <a:cxnLst>
                  <a:cxn ang="0">
                    <a:pos x="16" y="126"/>
                  </a:cxn>
                  <a:cxn ang="0">
                    <a:pos x="0" y="91"/>
                  </a:cxn>
                  <a:cxn ang="0">
                    <a:pos x="0" y="0"/>
                  </a:cxn>
                  <a:cxn ang="0">
                    <a:pos x="16" y="34"/>
                  </a:cxn>
                  <a:cxn ang="0">
                    <a:pos x="16" y="126"/>
                  </a:cxn>
                </a:cxnLst>
                <a:rect l="0" t="0" r="r" b="b"/>
                <a:pathLst>
                  <a:path w="17" h="127">
                    <a:moveTo>
                      <a:pt x="16" y="126"/>
                    </a:moveTo>
                    <a:lnTo>
                      <a:pt x="0" y="91"/>
                    </a:lnTo>
                    <a:lnTo>
                      <a:pt x="0" y="0"/>
                    </a:lnTo>
                    <a:lnTo>
                      <a:pt x="16" y="34"/>
                    </a:lnTo>
                    <a:lnTo>
                      <a:pt x="16" y="126"/>
                    </a:lnTo>
                  </a:path>
                </a:pathLst>
              </a:custGeom>
              <a:solidFill>
                <a:srgbClr val="FFCC00"/>
              </a:solidFill>
              <a:ln w="9525" cap="rnd">
                <a:solidFill>
                  <a:srgbClr val="C00000"/>
                </a:solidFill>
                <a:round/>
                <a:headEnd/>
                <a:tailEnd/>
              </a:ln>
              <a:effectLst/>
            </p:spPr>
            <p:txBody>
              <a:bodyPr/>
              <a:lstStyle/>
              <a:p>
                <a:endParaRPr lang="en-US"/>
              </a:p>
            </p:txBody>
          </p:sp>
        </p:grpSp>
        <p:sp>
          <p:nvSpPr>
            <p:cNvPr id="612511" name="Freeform 159"/>
            <p:cNvSpPr>
              <a:spLocks/>
            </p:cNvSpPr>
            <p:nvPr/>
          </p:nvSpPr>
          <p:spPr bwMode="gray">
            <a:xfrm>
              <a:off x="4696" y="3052"/>
              <a:ext cx="345" cy="767"/>
            </a:xfrm>
            <a:custGeom>
              <a:avLst/>
              <a:gdLst/>
              <a:ahLst/>
              <a:cxnLst>
                <a:cxn ang="0">
                  <a:pos x="0" y="668"/>
                </a:cxn>
                <a:cxn ang="0">
                  <a:pos x="33" y="625"/>
                </a:cxn>
                <a:cxn ang="0">
                  <a:pos x="71" y="576"/>
                </a:cxn>
                <a:cxn ang="0">
                  <a:pos x="108" y="528"/>
                </a:cxn>
                <a:cxn ang="0">
                  <a:pos x="139" y="491"/>
                </a:cxn>
                <a:cxn ang="0">
                  <a:pos x="173" y="454"/>
                </a:cxn>
                <a:cxn ang="0">
                  <a:pos x="209" y="420"/>
                </a:cxn>
                <a:cxn ang="0">
                  <a:pos x="245" y="392"/>
                </a:cxn>
                <a:cxn ang="0">
                  <a:pos x="208" y="369"/>
                </a:cxn>
                <a:cxn ang="0">
                  <a:pos x="165" y="338"/>
                </a:cxn>
                <a:cxn ang="0">
                  <a:pos x="125" y="303"/>
                </a:cxn>
                <a:cxn ang="0">
                  <a:pos x="76" y="244"/>
                </a:cxn>
                <a:cxn ang="0">
                  <a:pos x="38" y="189"/>
                </a:cxn>
                <a:cxn ang="0">
                  <a:pos x="0" y="108"/>
                </a:cxn>
                <a:cxn ang="0">
                  <a:pos x="17" y="39"/>
                </a:cxn>
                <a:cxn ang="0">
                  <a:pos x="60" y="111"/>
                </a:cxn>
                <a:cxn ang="0">
                  <a:pos x="104" y="176"/>
                </a:cxn>
                <a:cxn ang="0">
                  <a:pos x="146" y="227"/>
                </a:cxn>
                <a:cxn ang="0">
                  <a:pos x="190" y="268"/>
                </a:cxn>
                <a:cxn ang="0">
                  <a:pos x="228" y="298"/>
                </a:cxn>
                <a:cxn ang="0">
                  <a:pos x="257" y="317"/>
                </a:cxn>
                <a:cxn ang="0">
                  <a:pos x="285" y="332"/>
                </a:cxn>
                <a:cxn ang="0">
                  <a:pos x="344" y="378"/>
                </a:cxn>
                <a:cxn ang="0">
                  <a:pos x="285" y="431"/>
                </a:cxn>
                <a:cxn ang="0">
                  <a:pos x="264" y="444"/>
                </a:cxn>
                <a:cxn ang="0">
                  <a:pos x="235" y="469"/>
                </a:cxn>
                <a:cxn ang="0">
                  <a:pos x="205" y="501"/>
                </a:cxn>
                <a:cxn ang="0">
                  <a:pos x="178" y="533"/>
                </a:cxn>
                <a:cxn ang="0">
                  <a:pos x="150" y="564"/>
                </a:cxn>
                <a:cxn ang="0">
                  <a:pos x="103" y="622"/>
                </a:cxn>
                <a:cxn ang="0">
                  <a:pos x="75" y="660"/>
                </a:cxn>
                <a:cxn ang="0">
                  <a:pos x="37" y="713"/>
                </a:cxn>
                <a:cxn ang="0">
                  <a:pos x="0" y="766"/>
                </a:cxn>
              </a:cxnLst>
              <a:rect l="0" t="0" r="r" b="b"/>
              <a:pathLst>
                <a:path w="345" h="767">
                  <a:moveTo>
                    <a:pt x="0" y="766"/>
                  </a:moveTo>
                  <a:lnTo>
                    <a:pt x="0" y="668"/>
                  </a:lnTo>
                  <a:lnTo>
                    <a:pt x="17" y="646"/>
                  </a:lnTo>
                  <a:lnTo>
                    <a:pt x="33" y="625"/>
                  </a:lnTo>
                  <a:lnTo>
                    <a:pt x="51" y="603"/>
                  </a:lnTo>
                  <a:lnTo>
                    <a:pt x="71" y="576"/>
                  </a:lnTo>
                  <a:lnTo>
                    <a:pt x="90" y="551"/>
                  </a:lnTo>
                  <a:lnTo>
                    <a:pt x="108" y="528"/>
                  </a:lnTo>
                  <a:lnTo>
                    <a:pt x="124" y="510"/>
                  </a:lnTo>
                  <a:lnTo>
                    <a:pt x="139" y="491"/>
                  </a:lnTo>
                  <a:lnTo>
                    <a:pt x="157" y="470"/>
                  </a:lnTo>
                  <a:lnTo>
                    <a:pt x="173" y="454"/>
                  </a:lnTo>
                  <a:lnTo>
                    <a:pt x="190" y="437"/>
                  </a:lnTo>
                  <a:lnTo>
                    <a:pt x="209" y="420"/>
                  </a:lnTo>
                  <a:lnTo>
                    <a:pt x="226" y="405"/>
                  </a:lnTo>
                  <a:lnTo>
                    <a:pt x="245" y="392"/>
                  </a:lnTo>
                  <a:lnTo>
                    <a:pt x="229" y="381"/>
                  </a:lnTo>
                  <a:lnTo>
                    <a:pt x="208" y="369"/>
                  </a:lnTo>
                  <a:lnTo>
                    <a:pt x="187" y="354"/>
                  </a:lnTo>
                  <a:lnTo>
                    <a:pt x="165" y="338"/>
                  </a:lnTo>
                  <a:lnTo>
                    <a:pt x="145" y="322"/>
                  </a:lnTo>
                  <a:lnTo>
                    <a:pt x="125" y="303"/>
                  </a:lnTo>
                  <a:lnTo>
                    <a:pt x="102" y="279"/>
                  </a:lnTo>
                  <a:lnTo>
                    <a:pt x="76" y="244"/>
                  </a:lnTo>
                  <a:lnTo>
                    <a:pt x="56" y="219"/>
                  </a:lnTo>
                  <a:lnTo>
                    <a:pt x="38" y="189"/>
                  </a:lnTo>
                  <a:lnTo>
                    <a:pt x="23" y="159"/>
                  </a:lnTo>
                  <a:lnTo>
                    <a:pt x="0" y="108"/>
                  </a:lnTo>
                  <a:lnTo>
                    <a:pt x="0" y="0"/>
                  </a:lnTo>
                  <a:lnTo>
                    <a:pt x="17" y="39"/>
                  </a:lnTo>
                  <a:lnTo>
                    <a:pt x="40" y="77"/>
                  </a:lnTo>
                  <a:lnTo>
                    <a:pt x="60" y="111"/>
                  </a:lnTo>
                  <a:lnTo>
                    <a:pt x="80" y="143"/>
                  </a:lnTo>
                  <a:lnTo>
                    <a:pt x="104" y="176"/>
                  </a:lnTo>
                  <a:lnTo>
                    <a:pt x="128" y="206"/>
                  </a:lnTo>
                  <a:lnTo>
                    <a:pt x="146" y="227"/>
                  </a:lnTo>
                  <a:lnTo>
                    <a:pt x="169" y="249"/>
                  </a:lnTo>
                  <a:lnTo>
                    <a:pt x="190" y="268"/>
                  </a:lnTo>
                  <a:lnTo>
                    <a:pt x="206" y="282"/>
                  </a:lnTo>
                  <a:lnTo>
                    <a:pt x="228" y="298"/>
                  </a:lnTo>
                  <a:lnTo>
                    <a:pt x="245" y="309"/>
                  </a:lnTo>
                  <a:lnTo>
                    <a:pt x="257" y="317"/>
                  </a:lnTo>
                  <a:lnTo>
                    <a:pt x="272" y="326"/>
                  </a:lnTo>
                  <a:lnTo>
                    <a:pt x="285" y="332"/>
                  </a:lnTo>
                  <a:lnTo>
                    <a:pt x="285" y="277"/>
                  </a:lnTo>
                  <a:lnTo>
                    <a:pt x="344" y="378"/>
                  </a:lnTo>
                  <a:lnTo>
                    <a:pt x="285" y="486"/>
                  </a:lnTo>
                  <a:lnTo>
                    <a:pt x="285" y="431"/>
                  </a:lnTo>
                  <a:lnTo>
                    <a:pt x="276" y="436"/>
                  </a:lnTo>
                  <a:lnTo>
                    <a:pt x="264" y="444"/>
                  </a:lnTo>
                  <a:lnTo>
                    <a:pt x="251" y="455"/>
                  </a:lnTo>
                  <a:lnTo>
                    <a:pt x="235" y="469"/>
                  </a:lnTo>
                  <a:lnTo>
                    <a:pt x="219" y="486"/>
                  </a:lnTo>
                  <a:lnTo>
                    <a:pt x="205" y="501"/>
                  </a:lnTo>
                  <a:lnTo>
                    <a:pt x="192" y="516"/>
                  </a:lnTo>
                  <a:lnTo>
                    <a:pt x="178" y="533"/>
                  </a:lnTo>
                  <a:lnTo>
                    <a:pt x="165" y="547"/>
                  </a:lnTo>
                  <a:lnTo>
                    <a:pt x="150" y="564"/>
                  </a:lnTo>
                  <a:lnTo>
                    <a:pt x="123" y="597"/>
                  </a:lnTo>
                  <a:lnTo>
                    <a:pt x="103" y="622"/>
                  </a:lnTo>
                  <a:lnTo>
                    <a:pt x="88" y="642"/>
                  </a:lnTo>
                  <a:lnTo>
                    <a:pt x="75" y="660"/>
                  </a:lnTo>
                  <a:lnTo>
                    <a:pt x="55" y="687"/>
                  </a:lnTo>
                  <a:lnTo>
                    <a:pt x="37" y="713"/>
                  </a:lnTo>
                  <a:lnTo>
                    <a:pt x="19" y="738"/>
                  </a:lnTo>
                  <a:lnTo>
                    <a:pt x="0" y="766"/>
                  </a:lnTo>
                </a:path>
              </a:pathLst>
            </a:custGeom>
            <a:solidFill>
              <a:srgbClr val="FFCC00"/>
            </a:solidFill>
            <a:ln w="9525" cap="rnd">
              <a:solidFill>
                <a:srgbClr val="C00000"/>
              </a:solidFill>
              <a:round/>
              <a:headEnd/>
              <a:tailEnd/>
            </a:ln>
            <a:effectLst/>
          </p:spPr>
          <p:txBody>
            <a:bodyPr/>
            <a:lstStyle/>
            <a:p>
              <a:endParaRPr lang="en-US"/>
            </a:p>
          </p:txBody>
        </p:sp>
      </p:grpSp>
      <p:sp>
        <p:nvSpPr>
          <p:cNvPr id="612512" name="Oval 160"/>
          <p:cNvSpPr>
            <a:spLocks noChangeArrowheads="1"/>
          </p:cNvSpPr>
          <p:nvPr/>
        </p:nvSpPr>
        <p:spPr bwMode="gray">
          <a:xfrm>
            <a:off x="8272463" y="5026025"/>
            <a:ext cx="719137" cy="696913"/>
          </a:xfrm>
          <a:prstGeom prst="ellipse">
            <a:avLst/>
          </a:prstGeom>
          <a:solidFill>
            <a:srgbClr val="FFFF99"/>
          </a:solidFill>
          <a:ln w="12700">
            <a:solidFill>
              <a:schemeClr val="tx1"/>
            </a:solidFill>
            <a:round/>
            <a:headEnd/>
            <a:tailEnd/>
          </a:ln>
          <a:effectLst/>
        </p:spPr>
        <p:txBody>
          <a:bodyPr wrap="none" anchor="ctr"/>
          <a:lstStyle/>
          <a:p>
            <a:pPr algn="ctr"/>
            <a:r>
              <a:rPr lang="en-US" sz="2000" b="1" i="0" dirty="0">
                <a:effectLst>
                  <a:outerShdw blurRad="38100" dist="38100" dir="2700000" algn="tl">
                    <a:srgbClr val="FFFFFF"/>
                  </a:outerShdw>
                </a:effectLst>
                <a:latin typeface="Arial" charset="0"/>
              </a:rPr>
              <a:t>Pres</a:t>
            </a:r>
          </a:p>
        </p:txBody>
      </p:sp>
      <p:sp>
        <p:nvSpPr>
          <p:cNvPr id="612513" name="Freeform 161"/>
          <p:cNvSpPr>
            <a:spLocks/>
          </p:cNvSpPr>
          <p:nvPr/>
        </p:nvSpPr>
        <p:spPr bwMode="gray">
          <a:xfrm>
            <a:off x="6465887" y="5420073"/>
            <a:ext cx="431800" cy="311150"/>
          </a:xfrm>
          <a:custGeom>
            <a:avLst/>
            <a:gdLst/>
            <a:ahLst/>
            <a:cxnLst>
              <a:cxn ang="0">
                <a:pos x="24" y="0"/>
              </a:cxn>
              <a:cxn ang="0">
                <a:pos x="49" y="0"/>
              </a:cxn>
              <a:cxn ang="0">
                <a:pos x="75" y="1"/>
              </a:cxn>
              <a:cxn ang="0">
                <a:pos x="99" y="5"/>
              </a:cxn>
              <a:cxn ang="0">
                <a:pos x="127" y="12"/>
              </a:cxn>
              <a:cxn ang="0">
                <a:pos x="154" y="19"/>
              </a:cxn>
              <a:cxn ang="0">
                <a:pos x="182" y="31"/>
              </a:cxn>
              <a:cxn ang="0">
                <a:pos x="207" y="42"/>
              </a:cxn>
              <a:cxn ang="0">
                <a:pos x="232" y="54"/>
              </a:cxn>
              <a:cxn ang="0">
                <a:pos x="256" y="67"/>
              </a:cxn>
              <a:cxn ang="0">
                <a:pos x="279" y="83"/>
              </a:cxn>
              <a:cxn ang="0">
                <a:pos x="301" y="100"/>
              </a:cxn>
              <a:cxn ang="0">
                <a:pos x="319" y="117"/>
              </a:cxn>
              <a:cxn ang="0">
                <a:pos x="331" y="133"/>
              </a:cxn>
              <a:cxn ang="0">
                <a:pos x="407" y="128"/>
              </a:cxn>
              <a:cxn ang="0">
                <a:pos x="382" y="140"/>
              </a:cxn>
              <a:cxn ang="0">
                <a:pos x="363" y="148"/>
              </a:cxn>
              <a:cxn ang="0">
                <a:pos x="348" y="158"/>
              </a:cxn>
              <a:cxn ang="0">
                <a:pos x="334" y="169"/>
              </a:cxn>
              <a:cxn ang="0">
                <a:pos x="317" y="184"/>
              </a:cxn>
              <a:cxn ang="0">
                <a:pos x="301" y="199"/>
              </a:cxn>
              <a:cxn ang="0">
                <a:pos x="288" y="203"/>
              </a:cxn>
              <a:cxn ang="0">
                <a:pos x="273" y="195"/>
              </a:cxn>
              <a:cxn ang="0">
                <a:pos x="255" y="189"/>
              </a:cxn>
              <a:cxn ang="0">
                <a:pos x="239" y="184"/>
              </a:cxn>
              <a:cxn ang="0">
                <a:pos x="221" y="179"/>
              </a:cxn>
              <a:cxn ang="0">
                <a:pos x="202" y="174"/>
              </a:cxn>
              <a:cxn ang="0">
                <a:pos x="184" y="170"/>
              </a:cxn>
              <a:cxn ang="0">
                <a:pos x="167" y="167"/>
              </a:cxn>
              <a:cxn ang="0">
                <a:pos x="143" y="163"/>
              </a:cxn>
              <a:cxn ang="0">
                <a:pos x="229" y="136"/>
              </a:cxn>
              <a:cxn ang="0">
                <a:pos x="209" y="110"/>
              </a:cxn>
              <a:cxn ang="0">
                <a:pos x="193" y="94"/>
              </a:cxn>
              <a:cxn ang="0">
                <a:pos x="172" y="74"/>
              </a:cxn>
              <a:cxn ang="0">
                <a:pos x="152" y="59"/>
              </a:cxn>
              <a:cxn ang="0">
                <a:pos x="136" y="47"/>
              </a:cxn>
              <a:cxn ang="0">
                <a:pos x="118" y="35"/>
              </a:cxn>
              <a:cxn ang="0">
                <a:pos x="98" y="25"/>
              </a:cxn>
              <a:cxn ang="0">
                <a:pos x="75" y="17"/>
              </a:cxn>
              <a:cxn ang="0">
                <a:pos x="49" y="12"/>
              </a:cxn>
              <a:cxn ang="0">
                <a:pos x="23" y="6"/>
              </a:cxn>
            </a:cxnLst>
            <a:rect l="0" t="0" r="r" b="b"/>
            <a:pathLst>
              <a:path w="421" h="207">
                <a:moveTo>
                  <a:pt x="0" y="1"/>
                </a:moveTo>
                <a:lnTo>
                  <a:pt x="24" y="0"/>
                </a:lnTo>
                <a:lnTo>
                  <a:pt x="35" y="0"/>
                </a:lnTo>
                <a:lnTo>
                  <a:pt x="49" y="0"/>
                </a:lnTo>
                <a:lnTo>
                  <a:pt x="62" y="1"/>
                </a:lnTo>
                <a:lnTo>
                  <a:pt x="75" y="1"/>
                </a:lnTo>
                <a:lnTo>
                  <a:pt x="87" y="3"/>
                </a:lnTo>
                <a:lnTo>
                  <a:pt x="99" y="5"/>
                </a:lnTo>
                <a:lnTo>
                  <a:pt x="112" y="8"/>
                </a:lnTo>
                <a:lnTo>
                  <a:pt x="127" y="12"/>
                </a:lnTo>
                <a:lnTo>
                  <a:pt x="140" y="15"/>
                </a:lnTo>
                <a:lnTo>
                  <a:pt x="154" y="19"/>
                </a:lnTo>
                <a:lnTo>
                  <a:pt x="168" y="25"/>
                </a:lnTo>
                <a:lnTo>
                  <a:pt x="182" y="31"/>
                </a:lnTo>
                <a:lnTo>
                  <a:pt x="196" y="37"/>
                </a:lnTo>
                <a:lnTo>
                  <a:pt x="207" y="42"/>
                </a:lnTo>
                <a:lnTo>
                  <a:pt x="220" y="48"/>
                </a:lnTo>
                <a:lnTo>
                  <a:pt x="232" y="54"/>
                </a:lnTo>
                <a:lnTo>
                  <a:pt x="243" y="61"/>
                </a:lnTo>
                <a:lnTo>
                  <a:pt x="256" y="67"/>
                </a:lnTo>
                <a:lnTo>
                  <a:pt x="268" y="76"/>
                </a:lnTo>
                <a:lnTo>
                  <a:pt x="279" y="83"/>
                </a:lnTo>
                <a:lnTo>
                  <a:pt x="290" y="91"/>
                </a:lnTo>
                <a:lnTo>
                  <a:pt x="301" y="100"/>
                </a:lnTo>
                <a:lnTo>
                  <a:pt x="311" y="108"/>
                </a:lnTo>
                <a:lnTo>
                  <a:pt x="319" y="117"/>
                </a:lnTo>
                <a:lnTo>
                  <a:pt x="326" y="125"/>
                </a:lnTo>
                <a:lnTo>
                  <a:pt x="331" y="133"/>
                </a:lnTo>
                <a:lnTo>
                  <a:pt x="420" y="122"/>
                </a:lnTo>
                <a:lnTo>
                  <a:pt x="407" y="128"/>
                </a:lnTo>
                <a:lnTo>
                  <a:pt x="393" y="134"/>
                </a:lnTo>
                <a:lnTo>
                  <a:pt x="382" y="140"/>
                </a:lnTo>
                <a:lnTo>
                  <a:pt x="373" y="143"/>
                </a:lnTo>
                <a:lnTo>
                  <a:pt x="363" y="148"/>
                </a:lnTo>
                <a:lnTo>
                  <a:pt x="355" y="153"/>
                </a:lnTo>
                <a:lnTo>
                  <a:pt x="348" y="158"/>
                </a:lnTo>
                <a:lnTo>
                  <a:pt x="341" y="164"/>
                </a:lnTo>
                <a:lnTo>
                  <a:pt x="334" y="169"/>
                </a:lnTo>
                <a:lnTo>
                  <a:pt x="325" y="176"/>
                </a:lnTo>
                <a:lnTo>
                  <a:pt x="317" y="184"/>
                </a:lnTo>
                <a:lnTo>
                  <a:pt x="309" y="191"/>
                </a:lnTo>
                <a:lnTo>
                  <a:pt x="301" y="199"/>
                </a:lnTo>
                <a:lnTo>
                  <a:pt x="294" y="206"/>
                </a:lnTo>
                <a:lnTo>
                  <a:pt x="288" y="203"/>
                </a:lnTo>
                <a:lnTo>
                  <a:pt x="281" y="199"/>
                </a:lnTo>
                <a:lnTo>
                  <a:pt x="273" y="195"/>
                </a:lnTo>
                <a:lnTo>
                  <a:pt x="264" y="193"/>
                </a:lnTo>
                <a:lnTo>
                  <a:pt x="255" y="189"/>
                </a:lnTo>
                <a:lnTo>
                  <a:pt x="247" y="186"/>
                </a:lnTo>
                <a:lnTo>
                  <a:pt x="239" y="184"/>
                </a:lnTo>
                <a:lnTo>
                  <a:pt x="231" y="181"/>
                </a:lnTo>
                <a:lnTo>
                  <a:pt x="221" y="179"/>
                </a:lnTo>
                <a:lnTo>
                  <a:pt x="211" y="176"/>
                </a:lnTo>
                <a:lnTo>
                  <a:pt x="202" y="174"/>
                </a:lnTo>
                <a:lnTo>
                  <a:pt x="193" y="171"/>
                </a:lnTo>
                <a:lnTo>
                  <a:pt x="184" y="170"/>
                </a:lnTo>
                <a:lnTo>
                  <a:pt x="175" y="168"/>
                </a:lnTo>
                <a:lnTo>
                  <a:pt x="167" y="167"/>
                </a:lnTo>
                <a:lnTo>
                  <a:pt x="157" y="165"/>
                </a:lnTo>
                <a:lnTo>
                  <a:pt x="143" y="163"/>
                </a:lnTo>
                <a:lnTo>
                  <a:pt x="236" y="147"/>
                </a:lnTo>
                <a:lnTo>
                  <a:pt x="229" y="136"/>
                </a:lnTo>
                <a:lnTo>
                  <a:pt x="222" y="126"/>
                </a:lnTo>
                <a:lnTo>
                  <a:pt x="209" y="110"/>
                </a:lnTo>
                <a:lnTo>
                  <a:pt x="201" y="102"/>
                </a:lnTo>
                <a:lnTo>
                  <a:pt x="193" y="94"/>
                </a:lnTo>
                <a:lnTo>
                  <a:pt x="180" y="82"/>
                </a:lnTo>
                <a:lnTo>
                  <a:pt x="172" y="74"/>
                </a:lnTo>
                <a:lnTo>
                  <a:pt x="161" y="65"/>
                </a:lnTo>
                <a:lnTo>
                  <a:pt x="152" y="59"/>
                </a:lnTo>
                <a:lnTo>
                  <a:pt x="144" y="53"/>
                </a:lnTo>
                <a:lnTo>
                  <a:pt x="136" y="47"/>
                </a:lnTo>
                <a:lnTo>
                  <a:pt x="128" y="40"/>
                </a:lnTo>
                <a:lnTo>
                  <a:pt x="118" y="35"/>
                </a:lnTo>
                <a:lnTo>
                  <a:pt x="108" y="31"/>
                </a:lnTo>
                <a:lnTo>
                  <a:pt x="98" y="25"/>
                </a:lnTo>
                <a:lnTo>
                  <a:pt x="86" y="21"/>
                </a:lnTo>
                <a:lnTo>
                  <a:pt x="75" y="17"/>
                </a:lnTo>
                <a:lnTo>
                  <a:pt x="62" y="14"/>
                </a:lnTo>
                <a:lnTo>
                  <a:pt x="49" y="12"/>
                </a:lnTo>
                <a:lnTo>
                  <a:pt x="36" y="8"/>
                </a:lnTo>
                <a:lnTo>
                  <a:pt x="23" y="6"/>
                </a:lnTo>
                <a:lnTo>
                  <a:pt x="0" y="1"/>
                </a:lnTo>
              </a:path>
            </a:pathLst>
          </a:custGeom>
          <a:solidFill>
            <a:srgbClr val="FFCC00"/>
          </a:solidFill>
          <a:ln w="9525" cap="rnd">
            <a:solidFill>
              <a:srgbClr val="C00000"/>
            </a:solidFill>
            <a:round/>
            <a:headEnd/>
            <a:tailEnd/>
          </a:ln>
          <a:effectLst/>
        </p:spPr>
        <p:txBody>
          <a:bodyPr/>
          <a:lstStyle/>
          <a:p>
            <a:endParaRPr lang="en-US"/>
          </a:p>
        </p:txBody>
      </p:sp>
      <p:grpSp>
        <p:nvGrpSpPr>
          <p:cNvPr id="8" name="Group 163"/>
          <p:cNvGrpSpPr>
            <a:grpSpLocks/>
          </p:cNvGrpSpPr>
          <p:nvPr/>
        </p:nvGrpSpPr>
        <p:grpSpPr bwMode="auto">
          <a:xfrm>
            <a:off x="5211762" y="4697413"/>
            <a:ext cx="617538" cy="339725"/>
            <a:chOff x="3351" y="2976"/>
            <a:chExt cx="429" cy="214"/>
          </a:xfrm>
          <a:solidFill>
            <a:srgbClr val="009900"/>
          </a:solidFill>
        </p:grpSpPr>
        <p:sp>
          <p:nvSpPr>
            <p:cNvPr id="612516" name="Freeform 164"/>
            <p:cNvSpPr>
              <a:spLocks/>
            </p:cNvSpPr>
            <p:nvPr/>
          </p:nvSpPr>
          <p:spPr bwMode="gray">
            <a:xfrm>
              <a:off x="3352" y="2977"/>
              <a:ext cx="246" cy="139"/>
            </a:xfrm>
            <a:custGeom>
              <a:avLst/>
              <a:gdLst/>
              <a:ahLst/>
              <a:cxnLst>
                <a:cxn ang="0">
                  <a:pos x="0" y="0"/>
                </a:cxn>
                <a:cxn ang="0">
                  <a:pos x="0" y="10"/>
                </a:cxn>
                <a:cxn ang="0">
                  <a:pos x="17" y="13"/>
                </a:cxn>
                <a:cxn ang="0">
                  <a:pos x="34" y="17"/>
                </a:cxn>
                <a:cxn ang="0">
                  <a:pos x="48" y="20"/>
                </a:cxn>
                <a:cxn ang="0">
                  <a:pos x="64" y="24"/>
                </a:cxn>
                <a:cxn ang="0">
                  <a:pos x="77" y="29"/>
                </a:cxn>
                <a:cxn ang="0">
                  <a:pos x="88" y="33"/>
                </a:cxn>
                <a:cxn ang="0">
                  <a:pos x="97" y="36"/>
                </a:cxn>
                <a:cxn ang="0">
                  <a:pos x="109" y="41"/>
                </a:cxn>
                <a:cxn ang="0">
                  <a:pos x="119" y="46"/>
                </a:cxn>
                <a:cxn ang="0">
                  <a:pos x="131" y="53"/>
                </a:cxn>
                <a:cxn ang="0">
                  <a:pos x="140" y="60"/>
                </a:cxn>
                <a:cxn ang="0">
                  <a:pos x="150" y="66"/>
                </a:cxn>
                <a:cxn ang="0">
                  <a:pos x="158" y="73"/>
                </a:cxn>
                <a:cxn ang="0">
                  <a:pos x="168" y="80"/>
                </a:cxn>
                <a:cxn ang="0">
                  <a:pos x="181" y="90"/>
                </a:cxn>
                <a:cxn ang="0">
                  <a:pos x="187" y="97"/>
                </a:cxn>
                <a:cxn ang="0">
                  <a:pos x="194" y="105"/>
                </a:cxn>
                <a:cxn ang="0">
                  <a:pos x="201" y="111"/>
                </a:cxn>
                <a:cxn ang="0">
                  <a:pos x="207" y="118"/>
                </a:cxn>
                <a:cxn ang="0">
                  <a:pos x="215" y="129"/>
                </a:cxn>
                <a:cxn ang="0">
                  <a:pos x="219" y="138"/>
                </a:cxn>
                <a:cxn ang="0">
                  <a:pos x="245" y="135"/>
                </a:cxn>
                <a:cxn ang="0">
                  <a:pos x="236" y="121"/>
                </a:cxn>
                <a:cxn ang="0">
                  <a:pos x="224" y="105"/>
                </a:cxn>
                <a:cxn ang="0">
                  <a:pos x="211" y="91"/>
                </a:cxn>
                <a:cxn ang="0">
                  <a:pos x="194" y="77"/>
                </a:cxn>
                <a:cxn ang="0">
                  <a:pos x="171" y="56"/>
                </a:cxn>
                <a:cxn ang="0">
                  <a:pos x="145" y="39"/>
                </a:cxn>
                <a:cxn ang="0">
                  <a:pos x="119" y="24"/>
                </a:cxn>
                <a:cxn ang="0">
                  <a:pos x="95" y="16"/>
                </a:cxn>
                <a:cxn ang="0">
                  <a:pos x="64" y="7"/>
                </a:cxn>
                <a:cxn ang="0">
                  <a:pos x="40" y="3"/>
                </a:cxn>
                <a:cxn ang="0">
                  <a:pos x="0" y="0"/>
                </a:cxn>
              </a:cxnLst>
              <a:rect l="0" t="0" r="r" b="b"/>
              <a:pathLst>
                <a:path w="246" h="139">
                  <a:moveTo>
                    <a:pt x="0" y="0"/>
                  </a:moveTo>
                  <a:lnTo>
                    <a:pt x="0" y="10"/>
                  </a:lnTo>
                  <a:lnTo>
                    <a:pt x="17" y="13"/>
                  </a:lnTo>
                  <a:lnTo>
                    <a:pt x="34" y="17"/>
                  </a:lnTo>
                  <a:lnTo>
                    <a:pt x="48" y="20"/>
                  </a:lnTo>
                  <a:lnTo>
                    <a:pt x="64" y="24"/>
                  </a:lnTo>
                  <a:lnTo>
                    <a:pt x="77" y="29"/>
                  </a:lnTo>
                  <a:lnTo>
                    <a:pt x="88" y="33"/>
                  </a:lnTo>
                  <a:lnTo>
                    <a:pt x="97" y="36"/>
                  </a:lnTo>
                  <a:lnTo>
                    <a:pt x="109" y="41"/>
                  </a:lnTo>
                  <a:lnTo>
                    <a:pt x="119" y="46"/>
                  </a:lnTo>
                  <a:lnTo>
                    <a:pt x="131" y="53"/>
                  </a:lnTo>
                  <a:lnTo>
                    <a:pt x="140" y="60"/>
                  </a:lnTo>
                  <a:lnTo>
                    <a:pt x="150" y="66"/>
                  </a:lnTo>
                  <a:lnTo>
                    <a:pt x="158" y="73"/>
                  </a:lnTo>
                  <a:lnTo>
                    <a:pt x="168" y="80"/>
                  </a:lnTo>
                  <a:lnTo>
                    <a:pt x="181" y="90"/>
                  </a:lnTo>
                  <a:lnTo>
                    <a:pt x="187" y="97"/>
                  </a:lnTo>
                  <a:lnTo>
                    <a:pt x="194" y="105"/>
                  </a:lnTo>
                  <a:lnTo>
                    <a:pt x="201" y="111"/>
                  </a:lnTo>
                  <a:lnTo>
                    <a:pt x="207" y="118"/>
                  </a:lnTo>
                  <a:lnTo>
                    <a:pt x="215" y="129"/>
                  </a:lnTo>
                  <a:lnTo>
                    <a:pt x="219" y="138"/>
                  </a:lnTo>
                  <a:lnTo>
                    <a:pt x="245" y="135"/>
                  </a:lnTo>
                  <a:lnTo>
                    <a:pt x="236" y="121"/>
                  </a:lnTo>
                  <a:lnTo>
                    <a:pt x="224" y="105"/>
                  </a:lnTo>
                  <a:lnTo>
                    <a:pt x="211" y="91"/>
                  </a:lnTo>
                  <a:lnTo>
                    <a:pt x="194" y="77"/>
                  </a:lnTo>
                  <a:lnTo>
                    <a:pt x="171" y="56"/>
                  </a:lnTo>
                  <a:lnTo>
                    <a:pt x="145" y="39"/>
                  </a:lnTo>
                  <a:lnTo>
                    <a:pt x="119" y="24"/>
                  </a:lnTo>
                  <a:lnTo>
                    <a:pt x="95" y="16"/>
                  </a:lnTo>
                  <a:lnTo>
                    <a:pt x="64" y="7"/>
                  </a:lnTo>
                  <a:lnTo>
                    <a:pt x="40" y="3"/>
                  </a:lnTo>
                  <a:lnTo>
                    <a:pt x="0" y="0"/>
                  </a:lnTo>
                </a:path>
              </a:pathLst>
            </a:custGeom>
            <a:grpFill/>
            <a:ln w="9525" cap="rnd">
              <a:noFill/>
              <a:round/>
              <a:headEnd/>
              <a:tailEnd/>
            </a:ln>
            <a:effectLst/>
          </p:spPr>
          <p:txBody>
            <a:bodyPr/>
            <a:lstStyle/>
            <a:p>
              <a:endParaRPr lang="en-US"/>
            </a:p>
          </p:txBody>
        </p:sp>
        <p:sp>
          <p:nvSpPr>
            <p:cNvPr id="612517" name="Freeform 165"/>
            <p:cNvSpPr>
              <a:spLocks/>
            </p:cNvSpPr>
            <p:nvPr/>
          </p:nvSpPr>
          <p:spPr bwMode="gray">
            <a:xfrm>
              <a:off x="3656" y="3093"/>
              <a:ext cx="124" cy="97"/>
            </a:xfrm>
            <a:custGeom>
              <a:avLst/>
              <a:gdLst/>
              <a:ahLst/>
              <a:cxnLst>
                <a:cxn ang="0">
                  <a:pos x="0" y="74"/>
                </a:cxn>
                <a:cxn ang="0">
                  <a:pos x="0" y="96"/>
                </a:cxn>
                <a:cxn ang="0">
                  <a:pos x="5" y="91"/>
                </a:cxn>
                <a:cxn ang="0">
                  <a:pos x="11" y="85"/>
                </a:cxn>
                <a:cxn ang="0">
                  <a:pos x="17" y="79"/>
                </a:cxn>
                <a:cxn ang="0">
                  <a:pos x="27" y="72"/>
                </a:cxn>
                <a:cxn ang="0">
                  <a:pos x="36" y="64"/>
                </a:cxn>
                <a:cxn ang="0">
                  <a:pos x="44" y="58"/>
                </a:cxn>
                <a:cxn ang="0">
                  <a:pos x="52" y="51"/>
                </a:cxn>
                <a:cxn ang="0">
                  <a:pos x="60" y="46"/>
                </a:cxn>
                <a:cxn ang="0">
                  <a:pos x="68" y="41"/>
                </a:cxn>
                <a:cxn ang="0">
                  <a:pos x="76" y="36"/>
                </a:cxn>
                <a:cxn ang="0">
                  <a:pos x="86" y="31"/>
                </a:cxn>
                <a:cxn ang="0">
                  <a:pos x="96" y="27"/>
                </a:cxn>
                <a:cxn ang="0">
                  <a:pos x="106" y="24"/>
                </a:cxn>
                <a:cxn ang="0">
                  <a:pos x="116" y="20"/>
                </a:cxn>
                <a:cxn ang="0">
                  <a:pos x="123" y="17"/>
                </a:cxn>
                <a:cxn ang="0">
                  <a:pos x="123" y="0"/>
                </a:cxn>
                <a:cxn ang="0">
                  <a:pos x="110" y="3"/>
                </a:cxn>
                <a:cxn ang="0">
                  <a:pos x="90" y="11"/>
                </a:cxn>
                <a:cxn ang="0">
                  <a:pos x="65" y="21"/>
                </a:cxn>
                <a:cxn ang="0">
                  <a:pos x="46" y="30"/>
                </a:cxn>
                <a:cxn ang="0">
                  <a:pos x="29" y="45"/>
                </a:cxn>
                <a:cxn ang="0">
                  <a:pos x="12" y="58"/>
                </a:cxn>
                <a:cxn ang="0">
                  <a:pos x="0" y="69"/>
                </a:cxn>
                <a:cxn ang="0">
                  <a:pos x="0" y="96"/>
                </a:cxn>
                <a:cxn ang="0">
                  <a:pos x="0" y="95"/>
                </a:cxn>
                <a:cxn ang="0">
                  <a:pos x="0" y="74"/>
                </a:cxn>
              </a:cxnLst>
              <a:rect l="0" t="0" r="r" b="b"/>
              <a:pathLst>
                <a:path w="124" h="97">
                  <a:moveTo>
                    <a:pt x="0" y="74"/>
                  </a:moveTo>
                  <a:lnTo>
                    <a:pt x="0" y="96"/>
                  </a:lnTo>
                  <a:lnTo>
                    <a:pt x="5" y="91"/>
                  </a:lnTo>
                  <a:lnTo>
                    <a:pt x="11" y="85"/>
                  </a:lnTo>
                  <a:lnTo>
                    <a:pt x="17" y="79"/>
                  </a:lnTo>
                  <a:lnTo>
                    <a:pt x="27" y="72"/>
                  </a:lnTo>
                  <a:lnTo>
                    <a:pt x="36" y="64"/>
                  </a:lnTo>
                  <a:lnTo>
                    <a:pt x="44" y="58"/>
                  </a:lnTo>
                  <a:lnTo>
                    <a:pt x="52" y="51"/>
                  </a:lnTo>
                  <a:lnTo>
                    <a:pt x="60" y="46"/>
                  </a:lnTo>
                  <a:lnTo>
                    <a:pt x="68" y="41"/>
                  </a:lnTo>
                  <a:lnTo>
                    <a:pt x="76" y="36"/>
                  </a:lnTo>
                  <a:lnTo>
                    <a:pt x="86" y="31"/>
                  </a:lnTo>
                  <a:lnTo>
                    <a:pt x="96" y="27"/>
                  </a:lnTo>
                  <a:lnTo>
                    <a:pt x="106" y="24"/>
                  </a:lnTo>
                  <a:lnTo>
                    <a:pt x="116" y="20"/>
                  </a:lnTo>
                  <a:lnTo>
                    <a:pt x="123" y="17"/>
                  </a:lnTo>
                  <a:lnTo>
                    <a:pt x="123" y="0"/>
                  </a:lnTo>
                  <a:lnTo>
                    <a:pt x="110" y="3"/>
                  </a:lnTo>
                  <a:lnTo>
                    <a:pt x="90" y="11"/>
                  </a:lnTo>
                  <a:lnTo>
                    <a:pt x="65" y="21"/>
                  </a:lnTo>
                  <a:lnTo>
                    <a:pt x="46" y="30"/>
                  </a:lnTo>
                  <a:lnTo>
                    <a:pt x="29" y="45"/>
                  </a:lnTo>
                  <a:lnTo>
                    <a:pt x="12" y="58"/>
                  </a:lnTo>
                  <a:lnTo>
                    <a:pt x="0" y="69"/>
                  </a:lnTo>
                  <a:lnTo>
                    <a:pt x="0" y="96"/>
                  </a:lnTo>
                  <a:lnTo>
                    <a:pt x="0" y="95"/>
                  </a:lnTo>
                  <a:lnTo>
                    <a:pt x="0" y="74"/>
                  </a:lnTo>
                </a:path>
              </a:pathLst>
            </a:custGeom>
            <a:grpFill/>
            <a:ln w="9525" cap="rnd">
              <a:noFill/>
              <a:round/>
              <a:headEnd/>
              <a:tailEnd/>
            </a:ln>
            <a:effectLst/>
          </p:spPr>
          <p:txBody>
            <a:bodyPr/>
            <a:lstStyle/>
            <a:p>
              <a:endParaRPr lang="en-US"/>
            </a:p>
          </p:txBody>
        </p:sp>
        <p:sp>
          <p:nvSpPr>
            <p:cNvPr id="612518" name="Freeform 166"/>
            <p:cNvSpPr>
              <a:spLocks/>
            </p:cNvSpPr>
            <p:nvPr/>
          </p:nvSpPr>
          <p:spPr bwMode="gray">
            <a:xfrm>
              <a:off x="3500" y="3131"/>
              <a:ext cx="148" cy="59"/>
            </a:xfrm>
            <a:custGeom>
              <a:avLst/>
              <a:gdLst/>
              <a:ahLst/>
              <a:cxnLst>
                <a:cxn ang="0">
                  <a:pos x="0" y="0"/>
                </a:cxn>
                <a:cxn ang="0">
                  <a:pos x="0" y="18"/>
                </a:cxn>
                <a:cxn ang="0">
                  <a:pos x="9" y="19"/>
                </a:cxn>
                <a:cxn ang="0">
                  <a:pos x="19" y="21"/>
                </a:cxn>
                <a:cxn ang="0">
                  <a:pos x="28" y="23"/>
                </a:cxn>
                <a:cxn ang="0">
                  <a:pos x="38" y="24"/>
                </a:cxn>
                <a:cxn ang="0">
                  <a:pos x="48" y="27"/>
                </a:cxn>
                <a:cxn ang="0">
                  <a:pos x="61" y="29"/>
                </a:cxn>
                <a:cxn ang="0">
                  <a:pos x="76" y="34"/>
                </a:cxn>
                <a:cxn ang="0">
                  <a:pos x="90" y="37"/>
                </a:cxn>
                <a:cxn ang="0">
                  <a:pos x="100" y="39"/>
                </a:cxn>
                <a:cxn ang="0">
                  <a:pos x="111" y="44"/>
                </a:cxn>
                <a:cxn ang="0">
                  <a:pos x="124" y="48"/>
                </a:cxn>
                <a:cxn ang="0">
                  <a:pos x="134" y="52"/>
                </a:cxn>
                <a:cxn ang="0">
                  <a:pos x="143" y="55"/>
                </a:cxn>
                <a:cxn ang="0">
                  <a:pos x="147" y="58"/>
                </a:cxn>
                <a:cxn ang="0">
                  <a:pos x="147" y="36"/>
                </a:cxn>
                <a:cxn ang="0">
                  <a:pos x="138" y="30"/>
                </a:cxn>
                <a:cxn ang="0">
                  <a:pos x="119" y="22"/>
                </a:cxn>
                <a:cxn ang="0">
                  <a:pos x="98" y="14"/>
                </a:cxn>
                <a:cxn ang="0">
                  <a:pos x="79" y="10"/>
                </a:cxn>
                <a:cxn ang="0">
                  <a:pos x="56" y="5"/>
                </a:cxn>
                <a:cxn ang="0">
                  <a:pos x="34" y="1"/>
                </a:cxn>
                <a:cxn ang="0">
                  <a:pos x="18" y="0"/>
                </a:cxn>
                <a:cxn ang="0">
                  <a:pos x="0" y="0"/>
                </a:cxn>
              </a:cxnLst>
              <a:rect l="0" t="0" r="r" b="b"/>
              <a:pathLst>
                <a:path w="148" h="59">
                  <a:moveTo>
                    <a:pt x="0" y="0"/>
                  </a:moveTo>
                  <a:lnTo>
                    <a:pt x="0" y="18"/>
                  </a:lnTo>
                  <a:lnTo>
                    <a:pt x="9" y="19"/>
                  </a:lnTo>
                  <a:lnTo>
                    <a:pt x="19" y="21"/>
                  </a:lnTo>
                  <a:lnTo>
                    <a:pt x="28" y="23"/>
                  </a:lnTo>
                  <a:lnTo>
                    <a:pt x="38" y="24"/>
                  </a:lnTo>
                  <a:lnTo>
                    <a:pt x="48" y="27"/>
                  </a:lnTo>
                  <a:lnTo>
                    <a:pt x="61" y="29"/>
                  </a:lnTo>
                  <a:lnTo>
                    <a:pt x="76" y="34"/>
                  </a:lnTo>
                  <a:lnTo>
                    <a:pt x="90" y="37"/>
                  </a:lnTo>
                  <a:lnTo>
                    <a:pt x="100" y="39"/>
                  </a:lnTo>
                  <a:lnTo>
                    <a:pt x="111" y="44"/>
                  </a:lnTo>
                  <a:lnTo>
                    <a:pt x="124" y="48"/>
                  </a:lnTo>
                  <a:lnTo>
                    <a:pt x="134" y="52"/>
                  </a:lnTo>
                  <a:lnTo>
                    <a:pt x="143" y="55"/>
                  </a:lnTo>
                  <a:lnTo>
                    <a:pt x="147" y="58"/>
                  </a:lnTo>
                  <a:lnTo>
                    <a:pt x="147" y="36"/>
                  </a:lnTo>
                  <a:lnTo>
                    <a:pt x="138" y="30"/>
                  </a:lnTo>
                  <a:lnTo>
                    <a:pt x="119" y="22"/>
                  </a:lnTo>
                  <a:lnTo>
                    <a:pt x="98" y="14"/>
                  </a:lnTo>
                  <a:lnTo>
                    <a:pt x="79" y="10"/>
                  </a:lnTo>
                  <a:lnTo>
                    <a:pt x="56" y="5"/>
                  </a:lnTo>
                  <a:lnTo>
                    <a:pt x="34" y="1"/>
                  </a:lnTo>
                  <a:lnTo>
                    <a:pt x="18" y="0"/>
                  </a:lnTo>
                  <a:lnTo>
                    <a:pt x="0" y="0"/>
                  </a:lnTo>
                </a:path>
              </a:pathLst>
            </a:custGeom>
            <a:grpFill/>
            <a:ln w="9525" cap="rnd">
              <a:noFill/>
              <a:round/>
              <a:headEnd/>
              <a:tailEnd/>
            </a:ln>
            <a:effectLst/>
          </p:spPr>
          <p:txBody>
            <a:bodyPr/>
            <a:lstStyle/>
            <a:p>
              <a:endParaRPr lang="en-US"/>
            </a:p>
          </p:txBody>
        </p:sp>
        <p:sp>
          <p:nvSpPr>
            <p:cNvPr id="612519" name="Freeform 167"/>
            <p:cNvSpPr>
              <a:spLocks/>
            </p:cNvSpPr>
            <p:nvPr/>
          </p:nvSpPr>
          <p:spPr bwMode="gray">
            <a:xfrm>
              <a:off x="3351" y="2976"/>
              <a:ext cx="429" cy="190"/>
            </a:xfrm>
            <a:custGeom>
              <a:avLst/>
              <a:gdLst/>
              <a:ahLst/>
              <a:cxnLst>
                <a:cxn ang="0">
                  <a:pos x="23" y="0"/>
                </a:cxn>
                <a:cxn ang="0">
                  <a:pos x="49" y="0"/>
                </a:cxn>
                <a:cxn ang="0">
                  <a:pos x="76" y="2"/>
                </a:cxn>
                <a:cxn ang="0">
                  <a:pos x="101" y="5"/>
                </a:cxn>
                <a:cxn ang="0">
                  <a:pos x="129" y="11"/>
                </a:cxn>
                <a:cxn ang="0">
                  <a:pos x="157" y="18"/>
                </a:cxn>
                <a:cxn ang="0">
                  <a:pos x="185" y="28"/>
                </a:cxn>
                <a:cxn ang="0">
                  <a:pos x="211" y="39"/>
                </a:cxn>
                <a:cxn ang="0">
                  <a:pos x="236" y="50"/>
                </a:cxn>
                <a:cxn ang="0">
                  <a:pos x="261" y="62"/>
                </a:cxn>
                <a:cxn ang="0">
                  <a:pos x="284" y="76"/>
                </a:cxn>
                <a:cxn ang="0">
                  <a:pos x="307" y="92"/>
                </a:cxn>
                <a:cxn ang="0">
                  <a:pos x="325" y="108"/>
                </a:cxn>
                <a:cxn ang="0">
                  <a:pos x="337" y="122"/>
                </a:cxn>
                <a:cxn ang="0">
                  <a:pos x="415" y="118"/>
                </a:cxn>
                <a:cxn ang="0">
                  <a:pos x="389" y="128"/>
                </a:cxn>
                <a:cxn ang="0">
                  <a:pos x="370" y="136"/>
                </a:cxn>
                <a:cxn ang="0">
                  <a:pos x="355" y="145"/>
                </a:cxn>
                <a:cxn ang="0">
                  <a:pos x="340" y="155"/>
                </a:cxn>
                <a:cxn ang="0">
                  <a:pos x="322" y="169"/>
                </a:cxn>
                <a:cxn ang="0">
                  <a:pos x="307" y="183"/>
                </a:cxn>
                <a:cxn ang="0">
                  <a:pos x="293" y="186"/>
                </a:cxn>
                <a:cxn ang="0">
                  <a:pos x="278" y="180"/>
                </a:cxn>
                <a:cxn ang="0">
                  <a:pos x="260" y="173"/>
                </a:cxn>
                <a:cxn ang="0">
                  <a:pos x="243" y="168"/>
                </a:cxn>
                <a:cxn ang="0">
                  <a:pos x="225" y="164"/>
                </a:cxn>
                <a:cxn ang="0">
                  <a:pos x="206" y="160"/>
                </a:cxn>
                <a:cxn ang="0">
                  <a:pos x="187" y="156"/>
                </a:cxn>
                <a:cxn ang="0">
                  <a:pos x="170" y="153"/>
                </a:cxn>
                <a:cxn ang="0">
                  <a:pos x="146" y="150"/>
                </a:cxn>
                <a:cxn ang="0">
                  <a:pos x="233" y="125"/>
                </a:cxn>
                <a:cxn ang="0">
                  <a:pos x="212" y="101"/>
                </a:cxn>
                <a:cxn ang="0">
                  <a:pos x="197" y="87"/>
                </a:cxn>
                <a:cxn ang="0">
                  <a:pos x="174" y="68"/>
                </a:cxn>
                <a:cxn ang="0">
                  <a:pos x="155" y="54"/>
                </a:cxn>
                <a:cxn ang="0">
                  <a:pos x="139" y="43"/>
                </a:cxn>
                <a:cxn ang="0">
                  <a:pos x="120" y="32"/>
                </a:cxn>
                <a:cxn ang="0">
                  <a:pos x="100" y="24"/>
                </a:cxn>
                <a:cxn ang="0">
                  <a:pos x="76" y="16"/>
                </a:cxn>
                <a:cxn ang="0">
                  <a:pos x="50" y="11"/>
                </a:cxn>
                <a:cxn ang="0">
                  <a:pos x="23" y="5"/>
                </a:cxn>
              </a:cxnLst>
              <a:rect l="0" t="0" r="r" b="b"/>
              <a:pathLst>
                <a:path w="429" h="190">
                  <a:moveTo>
                    <a:pt x="0" y="2"/>
                  </a:moveTo>
                  <a:lnTo>
                    <a:pt x="23" y="0"/>
                  </a:lnTo>
                  <a:lnTo>
                    <a:pt x="36" y="0"/>
                  </a:lnTo>
                  <a:lnTo>
                    <a:pt x="49" y="0"/>
                  </a:lnTo>
                  <a:lnTo>
                    <a:pt x="62" y="1"/>
                  </a:lnTo>
                  <a:lnTo>
                    <a:pt x="76" y="2"/>
                  </a:lnTo>
                  <a:lnTo>
                    <a:pt x="89" y="3"/>
                  </a:lnTo>
                  <a:lnTo>
                    <a:pt x="101" y="5"/>
                  </a:lnTo>
                  <a:lnTo>
                    <a:pt x="113" y="7"/>
                  </a:lnTo>
                  <a:lnTo>
                    <a:pt x="129" y="11"/>
                  </a:lnTo>
                  <a:lnTo>
                    <a:pt x="143" y="15"/>
                  </a:lnTo>
                  <a:lnTo>
                    <a:pt x="157" y="18"/>
                  </a:lnTo>
                  <a:lnTo>
                    <a:pt x="172" y="23"/>
                  </a:lnTo>
                  <a:lnTo>
                    <a:pt x="185" y="28"/>
                  </a:lnTo>
                  <a:lnTo>
                    <a:pt x="199" y="34"/>
                  </a:lnTo>
                  <a:lnTo>
                    <a:pt x="211" y="39"/>
                  </a:lnTo>
                  <a:lnTo>
                    <a:pt x="224" y="44"/>
                  </a:lnTo>
                  <a:lnTo>
                    <a:pt x="236" y="50"/>
                  </a:lnTo>
                  <a:lnTo>
                    <a:pt x="248" y="56"/>
                  </a:lnTo>
                  <a:lnTo>
                    <a:pt x="261" y="62"/>
                  </a:lnTo>
                  <a:lnTo>
                    <a:pt x="273" y="70"/>
                  </a:lnTo>
                  <a:lnTo>
                    <a:pt x="284" y="76"/>
                  </a:lnTo>
                  <a:lnTo>
                    <a:pt x="295" y="84"/>
                  </a:lnTo>
                  <a:lnTo>
                    <a:pt x="307" y="92"/>
                  </a:lnTo>
                  <a:lnTo>
                    <a:pt x="316" y="99"/>
                  </a:lnTo>
                  <a:lnTo>
                    <a:pt x="325" y="108"/>
                  </a:lnTo>
                  <a:lnTo>
                    <a:pt x="332" y="115"/>
                  </a:lnTo>
                  <a:lnTo>
                    <a:pt x="337" y="122"/>
                  </a:lnTo>
                  <a:lnTo>
                    <a:pt x="428" y="112"/>
                  </a:lnTo>
                  <a:lnTo>
                    <a:pt x="415" y="118"/>
                  </a:lnTo>
                  <a:lnTo>
                    <a:pt x="400" y="123"/>
                  </a:lnTo>
                  <a:lnTo>
                    <a:pt x="389" y="128"/>
                  </a:lnTo>
                  <a:lnTo>
                    <a:pt x="379" y="132"/>
                  </a:lnTo>
                  <a:lnTo>
                    <a:pt x="370" y="136"/>
                  </a:lnTo>
                  <a:lnTo>
                    <a:pt x="362" y="140"/>
                  </a:lnTo>
                  <a:lnTo>
                    <a:pt x="355" y="145"/>
                  </a:lnTo>
                  <a:lnTo>
                    <a:pt x="347" y="150"/>
                  </a:lnTo>
                  <a:lnTo>
                    <a:pt x="340" y="155"/>
                  </a:lnTo>
                  <a:lnTo>
                    <a:pt x="331" y="161"/>
                  </a:lnTo>
                  <a:lnTo>
                    <a:pt x="322" y="169"/>
                  </a:lnTo>
                  <a:lnTo>
                    <a:pt x="315" y="174"/>
                  </a:lnTo>
                  <a:lnTo>
                    <a:pt x="307" y="183"/>
                  </a:lnTo>
                  <a:lnTo>
                    <a:pt x="300" y="189"/>
                  </a:lnTo>
                  <a:lnTo>
                    <a:pt x="293" y="186"/>
                  </a:lnTo>
                  <a:lnTo>
                    <a:pt x="285" y="183"/>
                  </a:lnTo>
                  <a:lnTo>
                    <a:pt x="278" y="180"/>
                  </a:lnTo>
                  <a:lnTo>
                    <a:pt x="269" y="177"/>
                  </a:lnTo>
                  <a:lnTo>
                    <a:pt x="260" y="173"/>
                  </a:lnTo>
                  <a:lnTo>
                    <a:pt x="251" y="171"/>
                  </a:lnTo>
                  <a:lnTo>
                    <a:pt x="243" y="168"/>
                  </a:lnTo>
                  <a:lnTo>
                    <a:pt x="235" y="166"/>
                  </a:lnTo>
                  <a:lnTo>
                    <a:pt x="225" y="164"/>
                  </a:lnTo>
                  <a:lnTo>
                    <a:pt x="215" y="161"/>
                  </a:lnTo>
                  <a:lnTo>
                    <a:pt x="206" y="160"/>
                  </a:lnTo>
                  <a:lnTo>
                    <a:pt x="197" y="158"/>
                  </a:lnTo>
                  <a:lnTo>
                    <a:pt x="187" y="156"/>
                  </a:lnTo>
                  <a:lnTo>
                    <a:pt x="178" y="155"/>
                  </a:lnTo>
                  <a:lnTo>
                    <a:pt x="170" y="153"/>
                  </a:lnTo>
                  <a:lnTo>
                    <a:pt x="159" y="151"/>
                  </a:lnTo>
                  <a:lnTo>
                    <a:pt x="146" y="150"/>
                  </a:lnTo>
                  <a:lnTo>
                    <a:pt x="239" y="135"/>
                  </a:lnTo>
                  <a:lnTo>
                    <a:pt x="233" y="125"/>
                  </a:lnTo>
                  <a:lnTo>
                    <a:pt x="226" y="116"/>
                  </a:lnTo>
                  <a:lnTo>
                    <a:pt x="212" y="101"/>
                  </a:lnTo>
                  <a:lnTo>
                    <a:pt x="204" y="94"/>
                  </a:lnTo>
                  <a:lnTo>
                    <a:pt x="197" y="87"/>
                  </a:lnTo>
                  <a:lnTo>
                    <a:pt x="183" y="75"/>
                  </a:lnTo>
                  <a:lnTo>
                    <a:pt x="174" y="68"/>
                  </a:lnTo>
                  <a:lnTo>
                    <a:pt x="165" y="60"/>
                  </a:lnTo>
                  <a:lnTo>
                    <a:pt x="155" y="54"/>
                  </a:lnTo>
                  <a:lnTo>
                    <a:pt x="147" y="48"/>
                  </a:lnTo>
                  <a:lnTo>
                    <a:pt x="139" y="43"/>
                  </a:lnTo>
                  <a:lnTo>
                    <a:pt x="130" y="37"/>
                  </a:lnTo>
                  <a:lnTo>
                    <a:pt x="120" y="32"/>
                  </a:lnTo>
                  <a:lnTo>
                    <a:pt x="110" y="28"/>
                  </a:lnTo>
                  <a:lnTo>
                    <a:pt x="100" y="24"/>
                  </a:lnTo>
                  <a:lnTo>
                    <a:pt x="88" y="19"/>
                  </a:lnTo>
                  <a:lnTo>
                    <a:pt x="76" y="16"/>
                  </a:lnTo>
                  <a:lnTo>
                    <a:pt x="62" y="13"/>
                  </a:lnTo>
                  <a:lnTo>
                    <a:pt x="50" y="11"/>
                  </a:lnTo>
                  <a:lnTo>
                    <a:pt x="37" y="8"/>
                  </a:lnTo>
                  <a:lnTo>
                    <a:pt x="23" y="5"/>
                  </a:lnTo>
                  <a:lnTo>
                    <a:pt x="0" y="2"/>
                  </a:lnTo>
                </a:path>
              </a:pathLst>
            </a:custGeom>
            <a:grpFill/>
            <a:ln w="9525" cap="rnd">
              <a:noFill/>
              <a:round/>
              <a:headEnd/>
              <a:tailEnd/>
            </a:ln>
            <a:effectLst/>
          </p:spPr>
          <p:txBody>
            <a:bodyPr/>
            <a:lstStyle/>
            <a:p>
              <a:endParaRPr lang="en-US"/>
            </a:p>
          </p:txBody>
        </p:sp>
      </p:grpSp>
      <p:grpSp>
        <p:nvGrpSpPr>
          <p:cNvPr id="9" name="Group 168"/>
          <p:cNvGrpSpPr>
            <a:grpSpLocks/>
          </p:cNvGrpSpPr>
          <p:nvPr/>
        </p:nvGrpSpPr>
        <p:grpSpPr bwMode="auto">
          <a:xfrm>
            <a:off x="5222875" y="5857875"/>
            <a:ext cx="609600" cy="439738"/>
            <a:chOff x="3369" y="3696"/>
            <a:chExt cx="424" cy="277"/>
          </a:xfrm>
        </p:grpSpPr>
        <p:sp>
          <p:nvSpPr>
            <p:cNvPr id="612521" name="Freeform 169"/>
            <p:cNvSpPr>
              <a:spLocks/>
            </p:cNvSpPr>
            <p:nvPr/>
          </p:nvSpPr>
          <p:spPr bwMode="gray">
            <a:xfrm>
              <a:off x="3517" y="3751"/>
              <a:ext cx="88" cy="35"/>
            </a:xfrm>
            <a:custGeom>
              <a:avLst/>
              <a:gdLst/>
              <a:ahLst/>
              <a:cxnLst>
                <a:cxn ang="0">
                  <a:pos x="0" y="20"/>
                </a:cxn>
                <a:cxn ang="0">
                  <a:pos x="0" y="0"/>
                </a:cxn>
                <a:cxn ang="0">
                  <a:pos x="87" y="15"/>
                </a:cxn>
                <a:cxn ang="0">
                  <a:pos x="84" y="24"/>
                </a:cxn>
                <a:cxn ang="0">
                  <a:pos x="79" y="34"/>
                </a:cxn>
                <a:cxn ang="0">
                  <a:pos x="0" y="20"/>
                </a:cxn>
              </a:cxnLst>
              <a:rect l="0" t="0" r="r" b="b"/>
              <a:pathLst>
                <a:path w="88" h="35">
                  <a:moveTo>
                    <a:pt x="0" y="20"/>
                  </a:moveTo>
                  <a:lnTo>
                    <a:pt x="0" y="0"/>
                  </a:lnTo>
                  <a:lnTo>
                    <a:pt x="87" y="15"/>
                  </a:lnTo>
                  <a:lnTo>
                    <a:pt x="84" y="24"/>
                  </a:lnTo>
                  <a:lnTo>
                    <a:pt x="79" y="34"/>
                  </a:lnTo>
                  <a:lnTo>
                    <a:pt x="0" y="20"/>
                  </a:lnTo>
                </a:path>
              </a:pathLst>
            </a:custGeom>
            <a:solidFill>
              <a:srgbClr val="D60093"/>
            </a:solidFill>
            <a:ln w="9525" cap="rnd">
              <a:noFill/>
              <a:round/>
              <a:headEnd/>
              <a:tailEnd/>
            </a:ln>
            <a:effectLst/>
          </p:spPr>
          <p:txBody>
            <a:bodyPr/>
            <a:lstStyle/>
            <a:p>
              <a:endParaRPr lang="en-US"/>
            </a:p>
          </p:txBody>
        </p:sp>
        <p:sp>
          <p:nvSpPr>
            <p:cNvPr id="612522" name="Freeform 170"/>
            <p:cNvSpPr>
              <a:spLocks/>
            </p:cNvSpPr>
            <p:nvPr/>
          </p:nvSpPr>
          <p:spPr bwMode="gray">
            <a:xfrm>
              <a:off x="3710" y="3785"/>
              <a:ext cx="83" cy="33"/>
            </a:xfrm>
            <a:custGeom>
              <a:avLst/>
              <a:gdLst/>
              <a:ahLst/>
              <a:cxnLst>
                <a:cxn ang="0">
                  <a:pos x="82" y="32"/>
                </a:cxn>
                <a:cxn ang="0">
                  <a:pos x="82" y="14"/>
                </a:cxn>
                <a:cxn ang="0">
                  <a:pos x="0" y="0"/>
                </a:cxn>
                <a:cxn ang="0">
                  <a:pos x="0" y="22"/>
                </a:cxn>
                <a:cxn ang="0">
                  <a:pos x="82" y="32"/>
                </a:cxn>
              </a:cxnLst>
              <a:rect l="0" t="0" r="r" b="b"/>
              <a:pathLst>
                <a:path w="83" h="33">
                  <a:moveTo>
                    <a:pt x="82" y="32"/>
                  </a:moveTo>
                  <a:lnTo>
                    <a:pt x="82" y="14"/>
                  </a:lnTo>
                  <a:lnTo>
                    <a:pt x="0" y="0"/>
                  </a:lnTo>
                  <a:lnTo>
                    <a:pt x="0" y="22"/>
                  </a:lnTo>
                  <a:lnTo>
                    <a:pt x="82" y="32"/>
                  </a:lnTo>
                </a:path>
              </a:pathLst>
            </a:custGeom>
            <a:solidFill>
              <a:srgbClr val="D60093"/>
            </a:solidFill>
            <a:ln w="9525" cap="rnd">
              <a:noFill/>
              <a:round/>
              <a:headEnd/>
              <a:tailEnd/>
            </a:ln>
            <a:effectLst/>
          </p:spPr>
          <p:txBody>
            <a:bodyPr/>
            <a:lstStyle/>
            <a:p>
              <a:endParaRPr lang="en-US"/>
            </a:p>
          </p:txBody>
        </p:sp>
        <p:grpSp>
          <p:nvGrpSpPr>
            <p:cNvPr id="10" name="Group 171"/>
            <p:cNvGrpSpPr>
              <a:grpSpLocks/>
            </p:cNvGrpSpPr>
            <p:nvPr/>
          </p:nvGrpSpPr>
          <p:grpSpPr bwMode="auto">
            <a:xfrm>
              <a:off x="3369" y="3696"/>
              <a:ext cx="424" cy="277"/>
              <a:chOff x="3369" y="3696"/>
              <a:chExt cx="424" cy="277"/>
            </a:xfrm>
          </p:grpSpPr>
          <p:sp>
            <p:nvSpPr>
              <p:cNvPr id="612524" name="Freeform 172"/>
              <p:cNvSpPr>
                <a:spLocks/>
              </p:cNvSpPr>
              <p:nvPr/>
            </p:nvSpPr>
            <p:spPr bwMode="gray">
              <a:xfrm>
                <a:off x="3369" y="3721"/>
                <a:ext cx="424" cy="252"/>
              </a:xfrm>
              <a:custGeom>
                <a:avLst/>
                <a:gdLst/>
                <a:ahLst/>
                <a:cxnLst>
                  <a:cxn ang="0">
                    <a:pos x="23" y="251"/>
                  </a:cxn>
                  <a:cxn ang="0">
                    <a:pos x="49" y="251"/>
                  </a:cxn>
                  <a:cxn ang="0">
                    <a:pos x="75" y="248"/>
                  </a:cxn>
                  <a:cxn ang="0">
                    <a:pos x="99" y="245"/>
                  </a:cxn>
                  <a:cxn ang="0">
                    <a:pos x="128" y="238"/>
                  </a:cxn>
                  <a:cxn ang="0">
                    <a:pos x="155" y="228"/>
                  </a:cxn>
                  <a:cxn ang="0">
                    <a:pos x="184" y="213"/>
                  </a:cxn>
                  <a:cxn ang="0">
                    <a:pos x="208" y="198"/>
                  </a:cxn>
                  <a:cxn ang="0">
                    <a:pos x="233" y="184"/>
                  </a:cxn>
                  <a:cxn ang="0">
                    <a:pos x="257" y="168"/>
                  </a:cxn>
                  <a:cxn ang="0">
                    <a:pos x="280" y="150"/>
                  </a:cxn>
                  <a:cxn ang="0">
                    <a:pos x="303" y="129"/>
                  </a:cxn>
                  <a:cxn ang="0">
                    <a:pos x="322" y="107"/>
                  </a:cxn>
                  <a:cxn ang="0">
                    <a:pos x="333" y="88"/>
                  </a:cxn>
                  <a:cxn ang="0">
                    <a:pos x="409" y="93"/>
                  </a:cxn>
                  <a:cxn ang="0">
                    <a:pos x="384" y="81"/>
                  </a:cxn>
                  <a:cxn ang="0">
                    <a:pos x="367" y="68"/>
                  </a:cxn>
                  <a:cxn ang="0">
                    <a:pos x="351" y="57"/>
                  </a:cxn>
                  <a:cxn ang="0">
                    <a:pos x="336" y="44"/>
                  </a:cxn>
                  <a:cxn ang="0">
                    <a:pos x="318" y="26"/>
                  </a:cxn>
                  <a:cxn ang="0">
                    <a:pos x="303" y="8"/>
                  </a:cxn>
                  <a:cxn ang="0">
                    <a:pos x="289" y="3"/>
                  </a:cxn>
                  <a:cxn ang="0">
                    <a:pos x="275" y="11"/>
                  </a:cxn>
                  <a:cxn ang="0">
                    <a:pos x="257" y="20"/>
                  </a:cxn>
                  <a:cxn ang="0">
                    <a:pos x="241" y="26"/>
                  </a:cxn>
                  <a:cxn ang="0">
                    <a:pos x="223" y="32"/>
                  </a:cxn>
                  <a:cxn ang="0">
                    <a:pos x="203" y="37"/>
                  </a:cxn>
                  <a:cxn ang="0">
                    <a:pos x="186" y="42"/>
                  </a:cxn>
                  <a:cxn ang="0">
                    <a:pos x="168" y="46"/>
                  </a:cxn>
                  <a:cxn ang="0">
                    <a:pos x="145" y="51"/>
                  </a:cxn>
                  <a:cxn ang="0">
                    <a:pos x="231" y="84"/>
                  </a:cxn>
                  <a:cxn ang="0">
                    <a:pos x="210" y="116"/>
                  </a:cxn>
                  <a:cxn ang="0">
                    <a:pos x="195" y="135"/>
                  </a:cxn>
                  <a:cxn ang="0">
                    <a:pos x="172" y="159"/>
                  </a:cxn>
                  <a:cxn ang="0">
                    <a:pos x="146" y="181"/>
                  </a:cxn>
                  <a:cxn ang="0">
                    <a:pos x="120" y="197"/>
                  </a:cxn>
                  <a:cxn ang="0">
                    <a:pos x="102" y="207"/>
                  </a:cxn>
                  <a:cxn ang="0">
                    <a:pos x="76" y="216"/>
                  </a:cxn>
                  <a:cxn ang="0">
                    <a:pos x="43" y="225"/>
                  </a:cxn>
                  <a:cxn ang="0">
                    <a:pos x="0" y="230"/>
                  </a:cxn>
                </a:cxnLst>
                <a:rect l="0" t="0" r="r" b="b"/>
                <a:pathLst>
                  <a:path w="424" h="252">
                    <a:moveTo>
                      <a:pt x="1" y="248"/>
                    </a:moveTo>
                    <a:lnTo>
                      <a:pt x="23" y="251"/>
                    </a:lnTo>
                    <a:lnTo>
                      <a:pt x="36" y="251"/>
                    </a:lnTo>
                    <a:lnTo>
                      <a:pt x="49" y="251"/>
                    </a:lnTo>
                    <a:lnTo>
                      <a:pt x="62" y="249"/>
                    </a:lnTo>
                    <a:lnTo>
                      <a:pt x="75" y="248"/>
                    </a:lnTo>
                    <a:lnTo>
                      <a:pt x="88" y="247"/>
                    </a:lnTo>
                    <a:lnTo>
                      <a:pt x="99" y="245"/>
                    </a:lnTo>
                    <a:lnTo>
                      <a:pt x="113" y="241"/>
                    </a:lnTo>
                    <a:lnTo>
                      <a:pt x="128" y="238"/>
                    </a:lnTo>
                    <a:lnTo>
                      <a:pt x="142" y="231"/>
                    </a:lnTo>
                    <a:lnTo>
                      <a:pt x="155" y="228"/>
                    </a:lnTo>
                    <a:lnTo>
                      <a:pt x="170" y="221"/>
                    </a:lnTo>
                    <a:lnTo>
                      <a:pt x="184" y="213"/>
                    </a:lnTo>
                    <a:lnTo>
                      <a:pt x="197" y="206"/>
                    </a:lnTo>
                    <a:lnTo>
                      <a:pt x="208" y="198"/>
                    </a:lnTo>
                    <a:lnTo>
                      <a:pt x="222" y="191"/>
                    </a:lnTo>
                    <a:lnTo>
                      <a:pt x="233" y="184"/>
                    </a:lnTo>
                    <a:lnTo>
                      <a:pt x="245" y="176"/>
                    </a:lnTo>
                    <a:lnTo>
                      <a:pt x="257" y="168"/>
                    </a:lnTo>
                    <a:lnTo>
                      <a:pt x="270" y="158"/>
                    </a:lnTo>
                    <a:lnTo>
                      <a:pt x="280" y="150"/>
                    </a:lnTo>
                    <a:lnTo>
                      <a:pt x="293" y="138"/>
                    </a:lnTo>
                    <a:lnTo>
                      <a:pt x="303" y="129"/>
                    </a:lnTo>
                    <a:lnTo>
                      <a:pt x="313" y="119"/>
                    </a:lnTo>
                    <a:lnTo>
                      <a:pt x="322" y="107"/>
                    </a:lnTo>
                    <a:lnTo>
                      <a:pt x="328" y="97"/>
                    </a:lnTo>
                    <a:lnTo>
                      <a:pt x="333" y="88"/>
                    </a:lnTo>
                    <a:lnTo>
                      <a:pt x="423" y="102"/>
                    </a:lnTo>
                    <a:lnTo>
                      <a:pt x="409" y="93"/>
                    </a:lnTo>
                    <a:lnTo>
                      <a:pt x="399" y="88"/>
                    </a:lnTo>
                    <a:lnTo>
                      <a:pt x="384" y="81"/>
                    </a:lnTo>
                    <a:lnTo>
                      <a:pt x="375" y="74"/>
                    </a:lnTo>
                    <a:lnTo>
                      <a:pt x="367" y="68"/>
                    </a:lnTo>
                    <a:lnTo>
                      <a:pt x="359" y="63"/>
                    </a:lnTo>
                    <a:lnTo>
                      <a:pt x="351" y="57"/>
                    </a:lnTo>
                    <a:lnTo>
                      <a:pt x="344" y="51"/>
                    </a:lnTo>
                    <a:lnTo>
                      <a:pt x="336" y="44"/>
                    </a:lnTo>
                    <a:lnTo>
                      <a:pt x="328" y="35"/>
                    </a:lnTo>
                    <a:lnTo>
                      <a:pt x="318" y="26"/>
                    </a:lnTo>
                    <a:lnTo>
                      <a:pt x="311" y="18"/>
                    </a:lnTo>
                    <a:lnTo>
                      <a:pt x="303" y="8"/>
                    </a:lnTo>
                    <a:lnTo>
                      <a:pt x="296" y="0"/>
                    </a:lnTo>
                    <a:lnTo>
                      <a:pt x="289" y="3"/>
                    </a:lnTo>
                    <a:lnTo>
                      <a:pt x="283" y="6"/>
                    </a:lnTo>
                    <a:lnTo>
                      <a:pt x="275" y="11"/>
                    </a:lnTo>
                    <a:lnTo>
                      <a:pt x="266" y="16"/>
                    </a:lnTo>
                    <a:lnTo>
                      <a:pt x="257" y="20"/>
                    </a:lnTo>
                    <a:lnTo>
                      <a:pt x="249" y="22"/>
                    </a:lnTo>
                    <a:lnTo>
                      <a:pt x="241" y="26"/>
                    </a:lnTo>
                    <a:lnTo>
                      <a:pt x="231" y="29"/>
                    </a:lnTo>
                    <a:lnTo>
                      <a:pt x="223" y="32"/>
                    </a:lnTo>
                    <a:lnTo>
                      <a:pt x="213" y="35"/>
                    </a:lnTo>
                    <a:lnTo>
                      <a:pt x="203" y="37"/>
                    </a:lnTo>
                    <a:lnTo>
                      <a:pt x="195" y="40"/>
                    </a:lnTo>
                    <a:lnTo>
                      <a:pt x="186" y="42"/>
                    </a:lnTo>
                    <a:lnTo>
                      <a:pt x="177" y="45"/>
                    </a:lnTo>
                    <a:lnTo>
                      <a:pt x="168" y="46"/>
                    </a:lnTo>
                    <a:lnTo>
                      <a:pt x="158" y="49"/>
                    </a:lnTo>
                    <a:lnTo>
                      <a:pt x="145" y="51"/>
                    </a:lnTo>
                    <a:lnTo>
                      <a:pt x="236" y="71"/>
                    </a:lnTo>
                    <a:lnTo>
                      <a:pt x="231" y="84"/>
                    </a:lnTo>
                    <a:lnTo>
                      <a:pt x="224" y="96"/>
                    </a:lnTo>
                    <a:lnTo>
                      <a:pt x="210" y="116"/>
                    </a:lnTo>
                    <a:lnTo>
                      <a:pt x="202" y="126"/>
                    </a:lnTo>
                    <a:lnTo>
                      <a:pt x="195" y="135"/>
                    </a:lnTo>
                    <a:lnTo>
                      <a:pt x="185" y="146"/>
                    </a:lnTo>
                    <a:lnTo>
                      <a:pt x="172" y="159"/>
                    </a:lnTo>
                    <a:lnTo>
                      <a:pt x="161" y="168"/>
                    </a:lnTo>
                    <a:lnTo>
                      <a:pt x="146" y="181"/>
                    </a:lnTo>
                    <a:lnTo>
                      <a:pt x="132" y="189"/>
                    </a:lnTo>
                    <a:lnTo>
                      <a:pt x="120" y="197"/>
                    </a:lnTo>
                    <a:lnTo>
                      <a:pt x="109" y="204"/>
                    </a:lnTo>
                    <a:lnTo>
                      <a:pt x="102" y="207"/>
                    </a:lnTo>
                    <a:lnTo>
                      <a:pt x="88" y="213"/>
                    </a:lnTo>
                    <a:lnTo>
                      <a:pt x="76" y="216"/>
                    </a:lnTo>
                    <a:lnTo>
                      <a:pt x="62" y="222"/>
                    </a:lnTo>
                    <a:lnTo>
                      <a:pt x="43" y="225"/>
                    </a:lnTo>
                    <a:lnTo>
                      <a:pt x="28" y="229"/>
                    </a:lnTo>
                    <a:lnTo>
                      <a:pt x="0" y="230"/>
                    </a:lnTo>
                    <a:lnTo>
                      <a:pt x="1" y="248"/>
                    </a:lnTo>
                  </a:path>
                </a:pathLst>
              </a:custGeom>
              <a:solidFill>
                <a:srgbClr val="D60093"/>
              </a:solidFill>
              <a:ln w="9525" cap="rnd">
                <a:noFill/>
                <a:round/>
                <a:headEnd/>
                <a:tailEnd/>
              </a:ln>
              <a:effectLst/>
            </p:spPr>
            <p:txBody>
              <a:bodyPr/>
              <a:lstStyle/>
              <a:p>
                <a:endParaRPr lang="en-US"/>
              </a:p>
            </p:txBody>
          </p:sp>
          <p:sp>
            <p:nvSpPr>
              <p:cNvPr id="612525" name="Freeform 173"/>
              <p:cNvSpPr>
                <a:spLocks/>
              </p:cNvSpPr>
              <p:nvPr/>
            </p:nvSpPr>
            <p:spPr bwMode="gray">
              <a:xfrm>
                <a:off x="3371" y="3696"/>
                <a:ext cx="422" cy="259"/>
              </a:xfrm>
              <a:custGeom>
                <a:avLst/>
                <a:gdLst/>
                <a:ahLst/>
                <a:cxnLst>
                  <a:cxn ang="0">
                    <a:pos x="22" y="258"/>
                  </a:cxn>
                  <a:cxn ang="0">
                    <a:pos x="48" y="258"/>
                  </a:cxn>
                  <a:cxn ang="0">
                    <a:pos x="74" y="255"/>
                  </a:cxn>
                  <a:cxn ang="0">
                    <a:pos x="98" y="251"/>
                  </a:cxn>
                  <a:cxn ang="0">
                    <a:pos x="127" y="244"/>
                  </a:cxn>
                  <a:cxn ang="0">
                    <a:pos x="153" y="232"/>
                  </a:cxn>
                  <a:cxn ang="0">
                    <a:pos x="182" y="220"/>
                  </a:cxn>
                  <a:cxn ang="0">
                    <a:pos x="207" y="205"/>
                  </a:cxn>
                  <a:cxn ang="0">
                    <a:pos x="231" y="189"/>
                  </a:cxn>
                  <a:cxn ang="0">
                    <a:pos x="256" y="173"/>
                  </a:cxn>
                  <a:cxn ang="0">
                    <a:pos x="278" y="153"/>
                  </a:cxn>
                  <a:cxn ang="0">
                    <a:pos x="301" y="133"/>
                  </a:cxn>
                  <a:cxn ang="0">
                    <a:pos x="320" y="110"/>
                  </a:cxn>
                  <a:cxn ang="0">
                    <a:pos x="332" y="90"/>
                  </a:cxn>
                  <a:cxn ang="0">
                    <a:pos x="407" y="97"/>
                  </a:cxn>
                  <a:cxn ang="0">
                    <a:pos x="382" y="83"/>
                  </a:cxn>
                  <a:cxn ang="0">
                    <a:pos x="365" y="71"/>
                  </a:cxn>
                  <a:cxn ang="0">
                    <a:pos x="349" y="59"/>
                  </a:cxn>
                  <a:cxn ang="0">
                    <a:pos x="334" y="44"/>
                  </a:cxn>
                  <a:cxn ang="0">
                    <a:pos x="317" y="28"/>
                  </a:cxn>
                  <a:cxn ang="0">
                    <a:pos x="301" y="9"/>
                  </a:cxn>
                  <a:cxn ang="0">
                    <a:pos x="288" y="3"/>
                  </a:cxn>
                  <a:cxn ang="0">
                    <a:pos x="272" y="12"/>
                  </a:cxn>
                  <a:cxn ang="0">
                    <a:pos x="256" y="20"/>
                  </a:cxn>
                  <a:cxn ang="0">
                    <a:pos x="239" y="27"/>
                  </a:cxn>
                  <a:cxn ang="0">
                    <a:pos x="221" y="33"/>
                  </a:cxn>
                  <a:cxn ang="0">
                    <a:pos x="202" y="38"/>
                  </a:cxn>
                  <a:cxn ang="0">
                    <a:pos x="184" y="44"/>
                  </a:cxn>
                  <a:cxn ang="0">
                    <a:pos x="166" y="48"/>
                  </a:cxn>
                  <a:cxn ang="0">
                    <a:pos x="143" y="52"/>
                  </a:cxn>
                  <a:cxn ang="0">
                    <a:pos x="229" y="87"/>
                  </a:cxn>
                  <a:cxn ang="0">
                    <a:pos x="208" y="119"/>
                  </a:cxn>
                  <a:cxn ang="0">
                    <a:pos x="193" y="138"/>
                  </a:cxn>
                  <a:cxn ang="0">
                    <a:pos x="171" y="165"/>
                  </a:cxn>
                  <a:cxn ang="0">
                    <a:pos x="152" y="183"/>
                  </a:cxn>
                  <a:cxn ang="0">
                    <a:pos x="136" y="198"/>
                  </a:cxn>
                  <a:cxn ang="0">
                    <a:pos x="117" y="213"/>
                  </a:cxn>
                  <a:cxn ang="0">
                    <a:pos x="97" y="225"/>
                  </a:cxn>
                  <a:cxn ang="0">
                    <a:pos x="74" y="236"/>
                  </a:cxn>
                  <a:cxn ang="0">
                    <a:pos x="48" y="244"/>
                  </a:cxn>
                  <a:cxn ang="0">
                    <a:pos x="21" y="251"/>
                  </a:cxn>
                </a:cxnLst>
                <a:rect l="0" t="0" r="r" b="b"/>
                <a:pathLst>
                  <a:path w="422" h="259">
                    <a:moveTo>
                      <a:pt x="0" y="255"/>
                    </a:moveTo>
                    <a:lnTo>
                      <a:pt x="22" y="258"/>
                    </a:lnTo>
                    <a:lnTo>
                      <a:pt x="33" y="258"/>
                    </a:lnTo>
                    <a:lnTo>
                      <a:pt x="48" y="258"/>
                    </a:lnTo>
                    <a:lnTo>
                      <a:pt x="61" y="256"/>
                    </a:lnTo>
                    <a:lnTo>
                      <a:pt x="74" y="255"/>
                    </a:lnTo>
                    <a:lnTo>
                      <a:pt x="87" y="253"/>
                    </a:lnTo>
                    <a:lnTo>
                      <a:pt x="98" y="251"/>
                    </a:lnTo>
                    <a:lnTo>
                      <a:pt x="112" y="247"/>
                    </a:lnTo>
                    <a:lnTo>
                      <a:pt x="127" y="244"/>
                    </a:lnTo>
                    <a:lnTo>
                      <a:pt x="141" y="237"/>
                    </a:lnTo>
                    <a:lnTo>
                      <a:pt x="153" y="232"/>
                    </a:lnTo>
                    <a:lnTo>
                      <a:pt x="167" y="227"/>
                    </a:lnTo>
                    <a:lnTo>
                      <a:pt x="182" y="220"/>
                    </a:lnTo>
                    <a:lnTo>
                      <a:pt x="196" y="212"/>
                    </a:lnTo>
                    <a:lnTo>
                      <a:pt x="207" y="205"/>
                    </a:lnTo>
                    <a:lnTo>
                      <a:pt x="221" y="197"/>
                    </a:lnTo>
                    <a:lnTo>
                      <a:pt x="231" y="189"/>
                    </a:lnTo>
                    <a:lnTo>
                      <a:pt x="243" y="181"/>
                    </a:lnTo>
                    <a:lnTo>
                      <a:pt x="256" y="173"/>
                    </a:lnTo>
                    <a:lnTo>
                      <a:pt x="268" y="162"/>
                    </a:lnTo>
                    <a:lnTo>
                      <a:pt x="278" y="153"/>
                    </a:lnTo>
                    <a:lnTo>
                      <a:pt x="291" y="142"/>
                    </a:lnTo>
                    <a:lnTo>
                      <a:pt x="301" y="133"/>
                    </a:lnTo>
                    <a:lnTo>
                      <a:pt x="311" y="121"/>
                    </a:lnTo>
                    <a:lnTo>
                      <a:pt x="320" y="110"/>
                    </a:lnTo>
                    <a:lnTo>
                      <a:pt x="327" y="100"/>
                    </a:lnTo>
                    <a:lnTo>
                      <a:pt x="332" y="90"/>
                    </a:lnTo>
                    <a:lnTo>
                      <a:pt x="421" y="104"/>
                    </a:lnTo>
                    <a:lnTo>
                      <a:pt x="407" y="97"/>
                    </a:lnTo>
                    <a:lnTo>
                      <a:pt x="396" y="90"/>
                    </a:lnTo>
                    <a:lnTo>
                      <a:pt x="382" y="83"/>
                    </a:lnTo>
                    <a:lnTo>
                      <a:pt x="373" y="76"/>
                    </a:lnTo>
                    <a:lnTo>
                      <a:pt x="365" y="71"/>
                    </a:lnTo>
                    <a:lnTo>
                      <a:pt x="358" y="66"/>
                    </a:lnTo>
                    <a:lnTo>
                      <a:pt x="349" y="59"/>
                    </a:lnTo>
                    <a:lnTo>
                      <a:pt x="342" y="52"/>
                    </a:lnTo>
                    <a:lnTo>
                      <a:pt x="334" y="44"/>
                    </a:lnTo>
                    <a:lnTo>
                      <a:pt x="326" y="36"/>
                    </a:lnTo>
                    <a:lnTo>
                      <a:pt x="317" y="28"/>
                    </a:lnTo>
                    <a:lnTo>
                      <a:pt x="308" y="19"/>
                    </a:lnTo>
                    <a:lnTo>
                      <a:pt x="301" y="9"/>
                    </a:lnTo>
                    <a:lnTo>
                      <a:pt x="294" y="0"/>
                    </a:lnTo>
                    <a:lnTo>
                      <a:pt x="288" y="3"/>
                    </a:lnTo>
                    <a:lnTo>
                      <a:pt x="281" y="8"/>
                    </a:lnTo>
                    <a:lnTo>
                      <a:pt x="272" y="12"/>
                    </a:lnTo>
                    <a:lnTo>
                      <a:pt x="264" y="17"/>
                    </a:lnTo>
                    <a:lnTo>
                      <a:pt x="256" y="20"/>
                    </a:lnTo>
                    <a:lnTo>
                      <a:pt x="248" y="24"/>
                    </a:lnTo>
                    <a:lnTo>
                      <a:pt x="239" y="27"/>
                    </a:lnTo>
                    <a:lnTo>
                      <a:pt x="230" y="29"/>
                    </a:lnTo>
                    <a:lnTo>
                      <a:pt x="221" y="33"/>
                    </a:lnTo>
                    <a:lnTo>
                      <a:pt x="212" y="36"/>
                    </a:lnTo>
                    <a:lnTo>
                      <a:pt x="202" y="38"/>
                    </a:lnTo>
                    <a:lnTo>
                      <a:pt x="193" y="42"/>
                    </a:lnTo>
                    <a:lnTo>
                      <a:pt x="184" y="44"/>
                    </a:lnTo>
                    <a:lnTo>
                      <a:pt x="174" y="45"/>
                    </a:lnTo>
                    <a:lnTo>
                      <a:pt x="166" y="48"/>
                    </a:lnTo>
                    <a:lnTo>
                      <a:pt x="157" y="51"/>
                    </a:lnTo>
                    <a:lnTo>
                      <a:pt x="143" y="52"/>
                    </a:lnTo>
                    <a:lnTo>
                      <a:pt x="235" y="72"/>
                    </a:lnTo>
                    <a:lnTo>
                      <a:pt x="229" y="87"/>
                    </a:lnTo>
                    <a:lnTo>
                      <a:pt x="223" y="98"/>
                    </a:lnTo>
                    <a:lnTo>
                      <a:pt x="208" y="119"/>
                    </a:lnTo>
                    <a:lnTo>
                      <a:pt x="201" y="129"/>
                    </a:lnTo>
                    <a:lnTo>
                      <a:pt x="193" y="138"/>
                    </a:lnTo>
                    <a:lnTo>
                      <a:pt x="180" y="154"/>
                    </a:lnTo>
                    <a:lnTo>
                      <a:pt x="171" y="165"/>
                    </a:lnTo>
                    <a:lnTo>
                      <a:pt x="161" y="175"/>
                    </a:lnTo>
                    <a:lnTo>
                      <a:pt x="152" y="183"/>
                    </a:lnTo>
                    <a:lnTo>
                      <a:pt x="144" y="191"/>
                    </a:lnTo>
                    <a:lnTo>
                      <a:pt x="136" y="198"/>
                    </a:lnTo>
                    <a:lnTo>
                      <a:pt x="127" y="205"/>
                    </a:lnTo>
                    <a:lnTo>
                      <a:pt x="117" y="213"/>
                    </a:lnTo>
                    <a:lnTo>
                      <a:pt x="108" y="220"/>
                    </a:lnTo>
                    <a:lnTo>
                      <a:pt x="97" y="225"/>
                    </a:lnTo>
                    <a:lnTo>
                      <a:pt x="85" y="231"/>
                    </a:lnTo>
                    <a:lnTo>
                      <a:pt x="74" y="236"/>
                    </a:lnTo>
                    <a:lnTo>
                      <a:pt x="61" y="239"/>
                    </a:lnTo>
                    <a:lnTo>
                      <a:pt x="48" y="244"/>
                    </a:lnTo>
                    <a:lnTo>
                      <a:pt x="36" y="247"/>
                    </a:lnTo>
                    <a:lnTo>
                      <a:pt x="21" y="251"/>
                    </a:lnTo>
                    <a:lnTo>
                      <a:pt x="0" y="255"/>
                    </a:lnTo>
                  </a:path>
                </a:pathLst>
              </a:custGeom>
              <a:solidFill>
                <a:srgbClr val="D60093"/>
              </a:solidFill>
              <a:ln w="9525" cap="rnd">
                <a:noFill/>
                <a:round/>
                <a:headEnd/>
                <a:tailEnd/>
              </a:ln>
              <a:effectLst/>
            </p:spPr>
            <p:txBody>
              <a:bodyPr/>
              <a:lstStyle/>
              <a:p>
                <a:endParaRPr lang="en-US"/>
              </a:p>
            </p:txBody>
          </p:sp>
        </p:grpSp>
      </p:grpSp>
      <p:sp>
        <p:nvSpPr>
          <p:cNvPr id="612526" name="Oval 174"/>
          <p:cNvSpPr>
            <a:spLocks noChangeArrowheads="1"/>
          </p:cNvSpPr>
          <p:nvPr/>
        </p:nvSpPr>
        <p:spPr bwMode="gray">
          <a:xfrm>
            <a:off x="8288338" y="2239650"/>
            <a:ext cx="703262" cy="673100"/>
          </a:xfrm>
          <a:prstGeom prst="ellipse">
            <a:avLst/>
          </a:prstGeom>
          <a:solidFill>
            <a:srgbClr val="FFFF99"/>
          </a:solidFill>
          <a:ln w="12700">
            <a:solidFill>
              <a:schemeClr val="tx1"/>
            </a:solidFill>
            <a:round/>
            <a:headEnd/>
            <a:tailEnd/>
          </a:ln>
          <a:effectLst/>
        </p:spPr>
        <p:txBody>
          <a:bodyPr wrap="none" anchor="ctr"/>
          <a:lstStyle/>
          <a:p>
            <a:pPr algn="ctr"/>
            <a:r>
              <a:rPr lang="en-US" sz="2000" b="1" i="0" dirty="0">
                <a:effectLst>
                  <a:outerShdw blurRad="38100" dist="38100" dir="2700000" algn="tl">
                    <a:srgbClr val="FFFFFF"/>
                  </a:outerShdw>
                </a:effectLst>
                <a:latin typeface="Arial" charset="0"/>
              </a:rPr>
              <a:t>Pres</a:t>
            </a:r>
          </a:p>
        </p:txBody>
      </p:sp>
      <p:grpSp>
        <p:nvGrpSpPr>
          <p:cNvPr id="11" name="Group 177"/>
          <p:cNvGrpSpPr>
            <a:grpSpLocks/>
          </p:cNvGrpSpPr>
          <p:nvPr/>
        </p:nvGrpSpPr>
        <p:grpSpPr bwMode="auto">
          <a:xfrm>
            <a:off x="5199062" y="1776100"/>
            <a:ext cx="638175" cy="381000"/>
            <a:chOff x="3355" y="1111"/>
            <a:chExt cx="434" cy="240"/>
          </a:xfrm>
          <a:solidFill>
            <a:srgbClr val="009900"/>
          </a:solidFill>
        </p:grpSpPr>
        <p:sp>
          <p:nvSpPr>
            <p:cNvPr id="612530" name="Freeform 178"/>
            <p:cNvSpPr>
              <a:spLocks/>
            </p:cNvSpPr>
            <p:nvPr/>
          </p:nvSpPr>
          <p:spPr bwMode="gray">
            <a:xfrm>
              <a:off x="3356" y="1112"/>
              <a:ext cx="248" cy="155"/>
            </a:xfrm>
            <a:custGeom>
              <a:avLst/>
              <a:gdLst/>
              <a:ahLst/>
              <a:cxnLst>
                <a:cxn ang="0">
                  <a:pos x="0" y="0"/>
                </a:cxn>
                <a:cxn ang="0">
                  <a:pos x="0" y="11"/>
                </a:cxn>
                <a:cxn ang="0">
                  <a:pos x="17" y="14"/>
                </a:cxn>
                <a:cxn ang="0">
                  <a:pos x="34" y="19"/>
                </a:cxn>
                <a:cxn ang="0">
                  <a:pos x="49" y="23"/>
                </a:cxn>
                <a:cxn ang="0">
                  <a:pos x="64" y="27"/>
                </a:cxn>
                <a:cxn ang="0">
                  <a:pos x="77" y="32"/>
                </a:cxn>
                <a:cxn ang="0">
                  <a:pos x="88" y="36"/>
                </a:cxn>
                <a:cxn ang="0">
                  <a:pos x="98" y="41"/>
                </a:cxn>
                <a:cxn ang="0">
                  <a:pos x="110" y="46"/>
                </a:cxn>
                <a:cxn ang="0">
                  <a:pos x="120" y="52"/>
                </a:cxn>
                <a:cxn ang="0">
                  <a:pos x="132" y="59"/>
                </a:cxn>
                <a:cxn ang="0">
                  <a:pos x="141" y="67"/>
                </a:cxn>
                <a:cxn ang="0">
                  <a:pos x="151" y="74"/>
                </a:cxn>
                <a:cxn ang="0">
                  <a:pos x="159" y="81"/>
                </a:cxn>
                <a:cxn ang="0">
                  <a:pos x="170" y="90"/>
                </a:cxn>
                <a:cxn ang="0">
                  <a:pos x="182" y="101"/>
                </a:cxn>
                <a:cxn ang="0">
                  <a:pos x="188" y="108"/>
                </a:cxn>
                <a:cxn ang="0">
                  <a:pos x="196" y="117"/>
                </a:cxn>
                <a:cxn ang="0">
                  <a:pos x="203" y="124"/>
                </a:cxn>
                <a:cxn ang="0">
                  <a:pos x="209" y="132"/>
                </a:cxn>
                <a:cxn ang="0">
                  <a:pos x="217" y="144"/>
                </a:cxn>
                <a:cxn ang="0">
                  <a:pos x="221" y="154"/>
                </a:cxn>
                <a:cxn ang="0">
                  <a:pos x="247" y="151"/>
                </a:cxn>
                <a:cxn ang="0">
                  <a:pos x="238" y="135"/>
                </a:cxn>
                <a:cxn ang="0">
                  <a:pos x="226" y="117"/>
                </a:cxn>
                <a:cxn ang="0">
                  <a:pos x="212" y="102"/>
                </a:cxn>
                <a:cxn ang="0">
                  <a:pos x="196" y="85"/>
                </a:cxn>
                <a:cxn ang="0">
                  <a:pos x="172" y="63"/>
                </a:cxn>
                <a:cxn ang="0">
                  <a:pos x="146" y="44"/>
                </a:cxn>
                <a:cxn ang="0">
                  <a:pos x="120" y="27"/>
                </a:cxn>
                <a:cxn ang="0">
                  <a:pos x="95" y="18"/>
                </a:cxn>
                <a:cxn ang="0">
                  <a:pos x="65" y="8"/>
                </a:cxn>
                <a:cxn ang="0">
                  <a:pos x="40" y="3"/>
                </a:cxn>
                <a:cxn ang="0">
                  <a:pos x="0" y="0"/>
                </a:cxn>
              </a:cxnLst>
              <a:rect l="0" t="0" r="r" b="b"/>
              <a:pathLst>
                <a:path w="248" h="155">
                  <a:moveTo>
                    <a:pt x="0" y="0"/>
                  </a:moveTo>
                  <a:lnTo>
                    <a:pt x="0" y="11"/>
                  </a:lnTo>
                  <a:lnTo>
                    <a:pt x="17" y="14"/>
                  </a:lnTo>
                  <a:lnTo>
                    <a:pt x="34" y="19"/>
                  </a:lnTo>
                  <a:lnTo>
                    <a:pt x="49" y="23"/>
                  </a:lnTo>
                  <a:lnTo>
                    <a:pt x="64" y="27"/>
                  </a:lnTo>
                  <a:lnTo>
                    <a:pt x="77" y="32"/>
                  </a:lnTo>
                  <a:lnTo>
                    <a:pt x="88" y="36"/>
                  </a:lnTo>
                  <a:lnTo>
                    <a:pt x="98" y="41"/>
                  </a:lnTo>
                  <a:lnTo>
                    <a:pt x="110" y="46"/>
                  </a:lnTo>
                  <a:lnTo>
                    <a:pt x="120" y="52"/>
                  </a:lnTo>
                  <a:lnTo>
                    <a:pt x="132" y="59"/>
                  </a:lnTo>
                  <a:lnTo>
                    <a:pt x="141" y="67"/>
                  </a:lnTo>
                  <a:lnTo>
                    <a:pt x="151" y="74"/>
                  </a:lnTo>
                  <a:lnTo>
                    <a:pt x="159" y="81"/>
                  </a:lnTo>
                  <a:lnTo>
                    <a:pt x="170" y="90"/>
                  </a:lnTo>
                  <a:lnTo>
                    <a:pt x="182" y="101"/>
                  </a:lnTo>
                  <a:lnTo>
                    <a:pt x="188" y="108"/>
                  </a:lnTo>
                  <a:lnTo>
                    <a:pt x="196" y="117"/>
                  </a:lnTo>
                  <a:lnTo>
                    <a:pt x="203" y="124"/>
                  </a:lnTo>
                  <a:lnTo>
                    <a:pt x="209" y="132"/>
                  </a:lnTo>
                  <a:lnTo>
                    <a:pt x="217" y="144"/>
                  </a:lnTo>
                  <a:lnTo>
                    <a:pt x="221" y="154"/>
                  </a:lnTo>
                  <a:lnTo>
                    <a:pt x="247" y="151"/>
                  </a:lnTo>
                  <a:lnTo>
                    <a:pt x="238" y="135"/>
                  </a:lnTo>
                  <a:lnTo>
                    <a:pt x="226" y="117"/>
                  </a:lnTo>
                  <a:lnTo>
                    <a:pt x="212" y="102"/>
                  </a:lnTo>
                  <a:lnTo>
                    <a:pt x="196" y="85"/>
                  </a:lnTo>
                  <a:lnTo>
                    <a:pt x="172" y="63"/>
                  </a:lnTo>
                  <a:lnTo>
                    <a:pt x="146" y="44"/>
                  </a:lnTo>
                  <a:lnTo>
                    <a:pt x="120" y="27"/>
                  </a:lnTo>
                  <a:lnTo>
                    <a:pt x="95" y="18"/>
                  </a:lnTo>
                  <a:lnTo>
                    <a:pt x="65" y="8"/>
                  </a:lnTo>
                  <a:lnTo>
                    <a:pt x="40" y="3"/>
                  </a:lnTo>
                  <a:lnTo>
                    <a:pt x="0" y="0"/>
                  </a:lnTo>
                </a:path>
              </a:pathLst>
            </a:custGeom>
            <a:grpFill/>
            <a:ln w="9525" cap="rnd">
              <a:noFill/>
              <a:round/>
              <a:headEnd/>
              <a:tailEnd/>
            </a:ln>
            <a:effectLst/>
          </p:spPr>
          <p:txBody>
            <a:bodyPr/>
            <a:lstStyle/>
            <a:p>
              <a:endParaRPr lang="en-US"/>
            </a:p>
          </p:txBody>
        </p:sp>
        <p:sp>
          <p:nvSpPr>
            <p:cNvPr id="612531" name="Freeform 179"/>
            <p:cNvSpPr>
              <a:spLocks/>
            </p:cNvSpPr>
            <p:nvPr/>
          </p:nvSpPr>
          <p:spPr bwMode="gray">
            <a:xfrm>
              <a:off x="3663" y="1242"/>
              <a:ext cx="126" cy="109"/>
            </a:xfrm>
            <a:custGeom>
              <a:avLst/>
              <a:gdLst/>
              <a:ahLst/>
              <a:cxnLst>
                <a:cxn ang="0">
                  <a:pos x="0" y="83"/>
                </a:cxn>
                <a:cxn ang="0">
                  <a:pos x="0" y="108"/>
                </a:cxn>
                <a:cxn ang="0">
                  <a:pos x="5" y="102"/>
                </a:cxn>
                <a:cxn ang="0">
                  <a:pos x="11" y="96"/>
                </a:cxn>
                <a:cxn ang="0">
                  <a:pos x="18" y="89"/>
                </a:cxn>
                <a:cxn ang="0">
                  <a:pos x="27" y="81"/>
                </a:cxn>
                <a:cxn ang="0">
                  <a:pos x="36" y="72"/>
                </a:cxn>
                <a:cxn ang="0">
                  <a:pos x="45" y="65"/>
                </a:cxn>
                <a:cxn ang="0">
                  <a:pos x="53" y="57"/>
                </a:cxn>
                <a:cxn ang="0">
                  <a:pos x="61" y="52"/>
                </a:cxn>
                <a:cxn ang="0">
                  <a:pos x="69" y="47"/>
                </a:cxn>
                <a:cxn ang="0">
                  <a:pos x="78" y="41"/>
                </a:cxn>
                <a:cxn ang="0">
                  <a:pos x="88" y="35"/>
                </a:cxn>
                <a:cxn ang="0">
                  <a:pos x="97" y="31"/>
                </a:cxn>
                <a:cxn ang="0">
                  <a:pos x="107" y="27"/>
                </a:cxn>
                <a:cxn ang="0">
                  <a:pos x="117" y="22"/>
                </a:cxn>
                <a:cxn ang="0">
                  <a:pos x="125" y="19"/>
                </a:cxn>
                <a:cxn ang="0">
                  <a:pos x="125" y="0"/>
                </a:cxn>
                <a:cxn ang="0">
                  <a:pos x="111" y="3"/>
                </a:cxn>
                <a:cxn ang="0">
                  <a:pos x="91" y="12"/>
                </a:cxn>
                <a:cxn ang="0">
                  <a:pos x="66" y="23"/>
                </a:cxn>
                <a:cxn ang="0">
                  <a:pos x="46" y="34"/>
                </a:cxn>
                <a:cxn ang="0">
                  <a:pos x="30" y="51"/>
                </a:cxn>
                <a:cxn ang="0">
                  <a:pos x="13" y="65"/>
                </a:cxn>
                <a:cxn ang="0">
                  <a:pos x="0" y="77"/>
                </a:cxn>
                <a:cxn ang="0">
                  <a:pos x="0" y="108"/>
                </a:cxn>
                <a:cxn ang="0">
                  <a:pos x="0" y="107"/>
                </a:cxn>
                <a:cxn ang="0">
                  <a:pos x="0" y="83"/>
                </a:cxn>
              </a:cxnLst>
              <a:rect l="0" t="0" r="r" b="b"/>
              <a:pathLst>
                <a:path w="126" h="109">
                  <a:moveTo>
                    <a:pt x="0" y="83"/>
                  </a:moveTo>
                  <a:lnTo>
                    <a:pt x="0" y="108"/>
                  </a:lnTo>
                  <a:lnTo>
                    <a:pt x="5" y="102"/>
                  </a:lnTo>
                  <a:lnTo>
                    <a:pt x="11" y="96"/>
                  </a:lnTo>
                  <a:lnTo>
                    <a:pt x="18" y="89"/>
                  </a:lnTo>
                  <a:lnTo>
                    <a:pt x="27" y="81"/>
                  </a:lnTo>
                  <a:lnTo>
                    <a:pt x="36" y="72"/>
                  </a:lnTo>
                  <a:lnTo>
                    <a:pt x="45" y="65"/>
                  </a:lnTo>
                  <a:lnTo>
                    <a:pt x="53" y="57"/>
                  </a:lnTo>
                  <a:lnTo>
                    <a:pt x="61" y="52"/>
                  </a:lnTo>
                  <a:lnTo>
                    <a:pt x="69" y="47"/>
                  </a:lnTo>
                  <a:lnTo>
                    <a:pt x="78" y="41"/>
                  </a:lnTo>
                  <a:lnTo>
                    <a:pt x="88" y="35"/>
                  </a:lnTo>
                  <a:lnTo>
                    <a:pt x="97" y="31"/>
                  </a:lnTo>
                  <a:lnTo>
                    <a:pt x="107" y="27"/>
                  </a:lnTo>
                  <a:lnTo>
                    <a:pt x="117" y="22"/>
                  </a:lnTo>
                  <a:lnTo>
                    <a:pt x="125" y="19"/>
                  </a:lnTo>
                  <a:lnTo>
                    <a:pt x="125" y="0"/>
                  </a:lnTo>
                  <a:lnTo>
                    <a:pt x="111" y="3"/>
                  </a:lnTo>
                  <a:lnTo>
                    <a:pt x="91" y="12"/>
                  </a:lnTo>
                  <a:lnTo>
                    <a:pt x="66" y="23"/>
                  </a:lnTo>
                  <a:lnTo>
                    <a:pt x="46" y="34"/>
                  </a:lnTo>
                  <a:lnTo>
                    <a:pt x="30" y="51"/>
                  </a:lnTo>
                  <a:lnTo>
                    <a:pt x="13" y="65"/>
                  </a:lnTo>
                  <a:lnTo>
                    <a:pt x="0" y="77"/>
                  </a:lnTo>
                  <a:lnTo>
                    <a:pt x="0" y="108"/>
                  </a:lnTo>
                  <a:lnTo>
                    <a:pt x="0" y="107"/>
                  </a:lnTo>
                  <a:lnTo>
                    <a:pt x="0" y="83"/>
                  </a:lnTo>
                </a:path>
              </a:pathLst>
            </a:custGeom>
            <a:grpFill/>
            <a:ln w="9525" cap="rnd">
              <a:noFill/>
              <a:round/>
              <a:headEnd/>
              <a:tailEnd/>
            </a:ln>
            <a:effectLst/>
          </p:spPr>
          <p:txBody>
            <a:bodyPr/>
            <a:lstStyle/>
            <a:p>
              <a:endParaRPr lang="en-US"/>
            </a:p>
          </p:txBody>
        </p:sp>
        <p:sp>
          <p:nvSpPr>
            <p:cNvPr id="612532" name="Freeform 180"/>
            <p:cNvSpPr>
              <a:spLocks/>
            </p:cNvSpPr>
            <p:nvPr/>
          </p:nvSpPr>
          <p:spPr bwMode="gray">
            <a:xfrm>
              <a:off x="3506" y="1285"/>
              <a:ext cx="150" cy="66"/>
            </a:xfrm>
            <a:custGeom>
              <a:avLst/>
              <a:gdLst/>
              <a:ahLst/>
              <a:cxnLst>
                <a:cxn ang="0">
                  <a:pos x="0" y="0"/>
                </a:cxn>
                <a:cxn ang="0">
                  <a:pos x="0" y="20"/>
                </a:cxn>
                <a:cxn ang="0">
                  <a:pos x="9" y="22"/>
                </a:cxn>
                <a:cxn ang="0">
                  <a:pos x="19" y="23"/>
                </a:cxn>
                <a:cxn ang="0">
                  <a:pos x="29" y="26"/>
                </a:cxn>
                <a:cxn ang="0">
                  <a:pos x="38" y="27"/>
                </a:cxn>
                <a:cxn ang="0">
                  <a:pos x="49" y="30"/>
                </a:cxn>
                <a:cxn ang="0">
                  <a:pos x="62" y="33"/>
                </a:cxn>
                <a:cxn ang="0">
                  <a:pos x="77" y="38"/>
                </a:cxn>
                <a:cxn ang="0">
                  <a:pos x="91" y="41"/>
                </a:cxn>
                <a:cxn ang="0">
                  <a:pos x="102" y="44"/>
                </a:cxn>
                <a:cxn ang="0">
                  <a:pos x="113" y="49"/>
                </a:cxn>
                <a:cxn ang="0">
                  <a:pos x="125" y="54"/>
                </a:cxn>
                <a:cxn ang="0">
                  <a:pos x="136" y="59"/>
                </a:cxn>
                <a:cxn ang="0">
                  <a:pos x="145" y="62"/>
                </a:cxn>
                <a:cxn ang="0">
                  <a:pos x="149" y="65"/>
                </a:cxn>
                <a:cxn ang="0">
                  <a:pos x="149" y="40"/>
                </a:cxn>
                <a:cxn ang="0">
                  <a:pos x="140" y="34"/>
                </a:cxn>
                <a:cxn ang="0">
                  <a:pos x="121" y="25"/>
                </a:cxn>
                <a:cxn ang="0">
                  <a:pos x="99" y="16"/>
                </a:cxn>
                <a:cxn ang="0">
                  <a:pos x="80" y="11"/>
                </a:cxn>
                <a:cxn ang="0">
                  <a:pos x="57" y="6"/>
                </a:cxn>
                <a:cxn ang="0">
                  <a:pos x="35" y="2"/>
                </a:cxn>
                <a:cxn ang="0">
                  <a:pos x="19" y="0"/>
                </a:cxn>
                <a:cxn ang="0">
                  <a:pos x="0" y="0"/>
                </a:cxn>
              </a:cxnLst>
              <a:rect l="0" t="0" r="r" b="b"/>
              <a:pathLst>
                <a:path w="150" h="66">
                  <a:moveTo>
                    <a:pt x="0" y="0"/>
                  </a:moveTo>
                  <a:lnTo>
                    <a:pt x="0" y="20"/>
                  </a:lnTo>
                  <a:lnTo>
                    <a:pt x="9" y="22"/>
                  </a:lnTo>
                  <a:lnTo>
                    <a:pt x="19" y="23"/>
                  </a:lnTo>
                  <a:lnTo>
                    <a:pt x="29" y="26"/>
                  </a:lnTo>
                  <a:lnTo>
                    <a:pt x="38" y="27"/>
                  </a:lnTo>
                  <a:lnTo>
                    <a:pt x="49" y="30"/>
                  </a:lnTo>
                  <a:lnTo>
                    <a:pt x="62" y="33"/>
                  </a:lnTo>
                  <a:lnTo>
                    <a:pt x="77" y="38"/>
                  </a:lnTo>
                  <a:lnTo>
                    <a:pt x="91" y="41"/>
                  </a:lnTo>
                  <a:lnTo>
                    <a:pt x="102" y="44"/>
                  </a:lnTo>
                  <a:lnTo>
                    <a:pt x="113" y="49"/>
                  </a:lnTo>
                  <a:lnTo>
                    <a:pt x="125" y="54"/>
                  </a:lnTo>
                  <a:lnTo>
                    <a:pt x="136" y="59"/>
                  </a:lnTo>
                  <a:lnTo>
                    <a:pt x="145" y="62"/>
                  </a:lnTo>
                  <a:lnTo>
                    <a:pt x="149" y="65"/>
                  </a:lnTo>
                  <a:lnTo>
                    <a:pt x="149" y="40"/>
                  </a:lnTo>
                  <a:lnTo>
                    <a:pt x="140" y="34"/>
                  </a:lnTo>
                  <a:lnTo>
                    <a:pt x="121" y="25"/>
                  </a:lnTo>
                  <a:lnTo>
                    <a:pt x="99" y="16"/>
                  </a:lnTo>
                  <a:lnTo>
                    <a:pt x="80" y="11"/>
                  </a:lnTo>
                  <a:lnTo>
                    <a:pt x="57" y="6"/>
                  </a:lnTo>
                  <a:lnTo>
                    <a:pt x="35" y="2"/>
                  </a:lnTo>
                  <a:lnTo>
                    <a:pt x="19" y="0"/>
                  </a:lnTo>
                  <a:lnTo>
                    <a:pt x="0" y="0"/>
                  </a:lnTo>
                </a:path>
              </a:pathLst>
            </a:custGeom>
            <a:grpFill/>
            <a:ln w="9525" cap="rnd">
              <a:noFill/>
              <a:round/>
              <a:headEnd/>
              <a:tailEnd/>
            </a:ln>
            <a:effectLst/>
          </p:spPr>
          <p:txBody>
            <a:bodyPr/>
            <a:lstStyle/>
            <a:p>
              <a:endParaRPr lang="en-US"/>
            </a:p>
          </p:txBody>
        </p:sp>
        <p:sp>
          <p:nvSpPr>
            <p:cNvPr id="612533" name="Freeform 181"/>
            <p:cNvSpPr>
              <a:spLocks/>
            </p:cNvSpPr>
            <p:nvPr/>
          </p:nvSpPr>
          <p:spPr bwMode="gray">
            <a:xfrm>
              <a:off x="3355" y="1111"/>
              <a:ext cx="434" cy="213"/>
            </a:xfrm>
            <a:custGeom>
              <a:avLst/>
              <a:gdLst/>
              <a:ahLst/>
              <a:cxnLst>
                <a:cxn ang="0">
                  <a:pos x="24" y="0"/>
                </a:cxn>
                <a:cxn ang="0">
                  <a:pos x="50" y="0"/>
                </a:cxn>
                <a:cxn ang="0">
                  <a:pos x="77" y="2"/>
                </a:cxn>
                <a:cxn ang="0">
                  <a:pos x="102" y="5"/>
                </a:cxn>
                <a:cxn ang="0">
                  <a:pos x="131" y="12"/>
                </a:cxn>
                <a:cxn ang="0">
                  <a:pos x="159" y="20"/>
                </a:cxn>
                <a:cxn ang="0">
                  <a:pos x="188" y="32"/>
                </a:cxn>
                <a:cxn ang="0">
                  <a:pos x="214" y="44"/>
                </a:cxn>
                <a:cxn ang="0">
                  <a:pos x="238" y="56"/>
                </a:cxn>
                <a:cxn ang="0">
                  <a:pos x="264" y="70"/>
                </a:cxn>
                <a:cxn ang="0">
                  <a:pos x="287" y="85"/>
                </a:cxn>
                <a:cxn ang="0">
                  <a:pos x="310" y="103"/>
                </a:cxn>
                <a:cxn ang="0">
                  <a:pos x="329" y="121"/>
                </a:cxn>
                <a:cxn ang="0">
                  <a:pos x="341" y="137"/>
                </a:cxn>
                <a:cxn ang="0">
                  <a:pos x="420" y="132"/>
                </a:cxn>
                <a:cxn ang="0">
                  <a:pos x="394" y="143"/>
                </a:cxn>
                <a:cxn ang="0">
                  <a:pos x="374" y="153"/>
                </a:cxn>
                <a:cxn ang="0">
                  <a:pos x="359" y="162"/>
                </a:cxn>
                <a:cxn ang="0">
                  <a:pos x="344" y="174"/>
                </a:cxn>
                <a:cxn ang="0">
                  <a:pos x="326" y="190"/>
                </a:cxn>
                <a:cxn ang="0">
                  <a:pos x="310" y="205"/>
                </a:cxn>
                <a:cxn ang="0">
                  <a:pos x="296" y="209"/>
                </a:cxn>
                <a:cxn ang="0">
                  <a:pos x="281" y="202"/>
                </a:cxn>
                <a:cxn ang="0">
                  <a:pos x="263" y="194"/>
                </a:cxn>
                <a:cxn ang="0">
                  <a:pos x="246" y="189"/>
                </a:cxn>
                <a:cxn ang="0">
                  <a:pos x="228" y="184"/>
                </a:cxn>
                <a:cxn ang="0">
                  <a:pos x="209" y="179"/>
                </a:cxn>
                <a:cxn ang="0">
                  <a:pos x="189" y="175"/>
                </a:cxn>
                <a:cxn ang="0">
                  <a:pos x="172" y="172"/>
                </a:cxn>
                <a:cxn ang="0">
                  <a:pos x="147" y="168"/>
                </a:cxn>
                <a:cxn ang="0">
                  <a:pos x="236" y="140"/>
                </a:cxn>
                <a:cxn ang="0">
                  <a:pos x="215" y="113"/>
                </a:cxn>
                <a:cxn ang="0">
                  <a:pos x="199" y="98"/>
                </a:cxn>
                <a:cxn ang="0">
                  <a:pos x="176" y="76"/>
                </a:cxn>
                <a:cxn ang="0">
                  <a:pos x="157" y="61"/>
                </a:cxn>
                <a:cxn ang="0">
                  <a:pos x="141" y="48"/>
                </a:cxn>
                <a:cxn ang="0">
                  <a:pos x="121" y="36"/>
                </a:cxn>
                <a:cxn ang="0">
                  <a:pos x="101" y="27"/>
                </a:cxn>
                <a:cxn ang="0">
                  <a:pos x="77" y="18"/>
                </a:cxn>
                <a:cxn ang="0">
                  <a:pos x="51" y="12"/>
                </a:cxn>
                <a:cxn ang="0">
                  <a:pos x="23" y="6"/>
                </a:cxn>
              </a:cxnLst>
              <a:rect l="0" t="0" r="r" b="b"/>
              <a:pathLst>
                <a:path w="434" h="213">
                  <a:moveTo>
                    <a:pt x="0" y="2"/>
                  </a:moveTo>
                  <a:lnTo>
                    <a:pt x="24" y="0"/>
                  </a:lnTo>
                  <a:lnTo>
                    <a:pt x="36" y="0"/>
                  </a:lnTo>
                  <a:lnTo>
                    <a:pt x="50" y="0"/>
                  </a:lnTo>
                  <a:lnTo>
                    <a:pt x="63" y="1"/>
                  </a:lnTo>
                  <a:lnTo>
                    <a:pt x="77" y="2"/>
                  </a:lnTo>
                  <a:lnTo>
                    <a:pt x="90" y="3"/>
                  </a:lnTo>
                  <a:lnTo>
                    <a:pt x="102" y="5"/>
                  </a:lnTo>
                  <a:lnTo>
                    <a:pt x="115" y="8"/>
                  </a:lnTo>
                  <a:lnTo>
                    <a:pt x="131" y="12"/>
                  </a:lnTo>
                  <a:lnTo>
                    <a:pt x="145" y="16"/>
                  </a:lnTo>
                  <a:lnTo>
                    <a:pt x="159" y="20"/>
                  </a:lnTo>
                  <a:lnTo>
                    <a:pt x="174" y="26"/>
                  </a:lnTo>
                  <a:lnTo>
                    <a:pt x="188" y="32"/>
                  </a:lnTo>
                  <a:lnTo>
                    <a:pt x="202" y="38"/>
                  </a:lnTo>
                  <a:lnTo>
                    <a:pt x="214" y="44"/>
                  </a:lnTo>
                  <a:lnTo>
                    <a:pt x="227" y="50"/>
                  </a:lnTo>
                  <a:lnTo>
                    <a:pt x="238" y="56"/>
                  </a:lnTo>
                  <a:lnTo>
                    <a:pt x="251" y="63"/>
                  </a:lnTo>
                  <a:lnTo>
                    <a:pt x="264" y="70"/>
                  </a:lnTo>
                  <a:lnTo>
                    <a:pt x="276" y="78"/>
                  </a:lnTo>
                  <a:lnTo>
                    <a:pt x="287" y="85"/>
                  </a:lnTo>
                  <a:lnTo>
                    <a:pt x="299" y="94"/>
                  </a:lnTo>
                  <a:lnTo>
                    <a:pt x="310" y="103"/>
                  </a:lnTo>
                  <a:lnTo>
                    <a:pt x="320" y="112"/>
                  </a:lnTo>
                  <a:lnTo>
                    <a:pt x="329" y="121"/>
                  </a:lnTo>
                  <a:lnTo>
                    <a:pt x="336" y="129"/>
                  </a:lnTo>
                  <a:lnTo>
                    <a:pt x="341" y="137"/>
                  </a:lnTo>
                  <a:lnTo>
                    <a:pt x="433" y="126"/>
                  </a:lnTo>
                  <a:lnTo>
                    <a:pt x="420" y="132"/>
                  </a:lnTo>
                  <a:lnTo>
                    <a:pt x="405" y="138"/>
                  </a:lnTo>
                  <a:lnTo>
                    <a:pt x="394" y="143"/>
                  </a:lnTo>
                  <a:lnTo>
                    <a:pt x="384" y="148"/>
                  </a:lnTo>
                  <a:lnTo>
                    <a:pt x="374" y="153"/>
                  </a:lnTo>
                  <a:lnTo>
                    <a:pt x="366" y="157"/>
                  </a:lnTo>
                  <a:lnTo>
                    <a:pt x="359" y="162"/>
                  </a:lnTo>
                  <a:lnTo>
                    <a:pt x="351" y="168"/>
                  </a:lnTo>
                  <a:lnTo>
                    <a:pt x="344" y="174"/>
                  </a:lnTo>
                  <a:lnTo>
                    <a:pt x="335" y="181"/>
                  </a:lnTo>
                  <a:lnTo>
                    <a:pt x="326" y="190"/>
                  </a:lnTo>
                  <a:lnTo>
                    <a:pt x="319" y="196"/>
                  </a:lnTo>
                  <a:lnTo>
                    <a:pt x="310" y="205"/>
                  </a:lnTo>
                  <a:lnTo>
                    <a:pt x="303" y="212"/>
                  </a:lnTo>
                  <a:lnTo>
                    <a:pt x="296" y="209"/>
                  </a:lnTo>
                  <a:lnTo>
                    <a:pt x="288" y="205"/>
                  </a:lnTo>
                  <a:lnTo>
                    <a:pt x="281" y="202"/>
                  </a:lnTo>
                  <a:lnTo>
                    <a:pt x="273" y="198"/>
                  </a:lnTo>
                  <a:lnTo>
                    <a:pt x="263" y="194"/>
                  </a:lnTo>
                  <a:lnTo>
                    <a:pt x="254" y="191"/>
                  </a:lnTo>
                  <a:lnTo>
                    <a:pt x="246" y="189"/>
                  </a:lnTo>
                  <a:lnTo>
                    <a:pt x="238" y="186"/>
                  </a:lnTo>
                  <a:lnTo>
                    <a:pt x="228" y="184"/>
                  </a:lnTo>
                  <a:lnTo>
                    <a:pt x="217" y="181"/>
                  </a:lnTo>
                  <a:lnTo>
                    <a:pt x="209" y="179"/>
                  </a:lnTo>
                  <a:lnTo>
                    <a:pt x="199" y="177"/>
                  </a:lnTo>
                  <a:lnTo>
                    <a:pt x="189" y="175"/>
                  </a:lnTo>
                  <a:lnTo>
                    <a:pt x="181" y="173"/>
                  </a:lnTo>
                  <a:lnTo>
                    <a:pt x="172" y="172"/>
                  </a:lnTo>
                  <a:lnTo>
                    <a:pt x="161" y="169"/>
                  </a:lnTo>
                  <a:lnTo>
                    <a:pt x="147" y="168"/>
                  </a:lnTo>
                  <a:lnTo>
                    <a:pt x="242" y="152"/>
                  </a:lnTo>
                  <a:lnTo>
                    <a:pt x="236" y="140"/>
                  </a:lnTo>
                  <a:lnTo>
                    <a:pt x="229" y="130"/>
                  </a:lnTo>
                  <a:lnTo>
                    <a:pt x="215" y="113"/>
                  </a:lnTo>
                  <a:lnTo>
                    <a:pt x="207" y="106"/>
                  </a:lnTo>
                  <a:lnTo>
                    <a:pt x="199" y="98"/>
                  </a:lnTo>
                  <a:lnTo>
                    <a:pt x="185" y="84"/>
                  </a:lnTo>
                  <a:lnTo>
                    <a:pt x="176" y="76"/>
                  </a:lnTo>
                  <a:lnTo>
                    <a:pt x="167" y="68"/>
                  </a:lnTo>
                  <a:lnTo>
                    <a:pt x="157" y="61"/>
                  </a:lnTo>
                  <a:lnTo>
                    <a:pt x="149" y="54"/>
                  </a:lnTo>
                  <a:lnTo>
                    <a:pt x="141" y="48"/>
                  </a:lnTo>
                  <a:lnTo>
                    <a:pt x="131" y="42"/>
                  </a:lnTo>
                  <a:lnTo>
                    <a:pt x="121" y="36"/>
                  </a:lnTo>
                  <a:lnTo>
                    <a:pt x="111" y="32"/>
                  </a:lnTo>
                  <a:lnTo>
                    <a:pt x="101" y="27"/>
                  </a:lnTo>
                  <a:lnTo>
                    <a:pt x="89" y="21"/>
                  </a:lnTo>
                  <a:lnTo>
                    <a:pt x="77" y="18"/>
                  </a:lnTo>
                  <a:lnTo>
                    <a:pt x="63" y="15"/>
                  </a:lnTo>
                  <a:lnTo>
                    <a:pt x="51" y="12"/>
                  </a:lnTo>
                  <a:lnTo>
                    <a:pt x="38" y="9"/>
                  </a:lnTo>
                  <a:lnTo>
                    <a:pt x="23" y="6"/>
                  </a:lnTo>
                  <a:lnTo>
                    <a:pt x="0" y="2"/>
                  </a:lnTo>
                </a:path>
              </a:pathLst>
            </a:custGeom>
            <a:grpFill/>
            <a:ln w="9525" cap="rnd">
              <a:noFill/>
              <a:round/>
              <a:headEnd/>
              <a:tailEnd/>
            </a:ln>
            <a:effectLst/>
          </p:spPr>
          <p:txBody>
            <a:bodyPr/>
            <a:lstStyle/>
            <a:p>
              <a:endParaRPr lang="en-US"/>
            </a:p>
          </p:txBody>
        </p:sp>
      </p:grpSp>
      <p:grpSp>
        <p:nvGrpSpPr>
          <p:cNvPr id="12" name="Group 182"/>
          <p:cNvGrpSpPr>
            <a:grpSpLocks/>
          </p:cNvGrpSpPr>
          <p:nvPr/>
        </p:nvGrpSpPr>
        <p:grpSpPr bwMode="auto">
          <a:xfrm>
            <a:off x="5199062" y="2992125"/>
            <a:ext cx="638175" cy="379413"/>
            <a:chOff x="3356" y="1844"/>
            <a:chExt cx="434" cy="239"/>
          </a:xfrm>
        </p:grpSpPr>
        <p:sp>
          <p:nvSpPr>
            <p:cNvPr id="612535" name="Freeform 183"/>
            <p:cNvSpPr>
              <a:spLocks/>
            </p:cNvSpPr>
            <p:nvPr/>
          </p:nvSpPr>
          <p:spPr bwMode="gray">
            <a:xfrm>
              <a:off x="3507" y="1891"/>
              <a:ext cx="90" cy="31"/>
            </a:xfrm>
            <a:custGeom>
              <a:avLst/>
              <a:gdLst/>
              <a:ahLst/>
              <a:cxnLst>
                <a:cxn ang="0">
                  <a:pos x="0" y="18"/>
                </a:cxn>
                <a:cxn ang="0">
                  <a:pos x="0" y="0"/>
                </a:cxn>
                <a:cxn ang="0">
                  <a:pos x="89" y="14"/>
                </a:cxn>
                <a:cxn ang="0">
                  <a:pos x="87" y="22"/>
                </a:cxn>
                <a:cxn ang="0">
                  <a:pos x="82" y="30"/>
                </a:cxn>
                <a:cxn ang="0">
                  <a:pos x="0" y="18"/>
                </a:cxn>
              </a:cxnLst>
              <a:rect l="0" t="0" r="r" b="b"/>
              <a:pathLst>
                <a:path w="90" h="31">
                  <a:moveTo>
                    <a:pt x="0" y="18"/>
                  </a:moveTo>
                  <a:lnTo>
                    <a:pt x="0" y="0"/>
                  </a:lnTo>
                  <a:lnTo>
                    <a:pt x="89" y="14"/>
                  </a:lnTo>
                  <a:lnTo>
                    <a:pt x="87" y="22"/>
                  </a:lnTo>
                  <a:lnTo>
                    <a:pt x="82" y="30"/>
                  </a:lnTo>
                  <a:lnTo>
                    <a:pt x="0" y="18"/>
                  </a:lnTo>
                </a:path>
              </a:pathLst>
            </a:custGeom>
            <a:solidFill>
              <a:srgbClr val="D60093"/>
            </a:solidFill>
            <a:ln w="9525" cap="rnd">
              <a:noFill/>
              <a:round/>
              <a:headEnd/>
              <a:tailEnd/>
            </a:ln>
            <a:effectLst/>
          </p:spPr>
          <p:txBody>
            <a:bodyPr/>
            <a:lstStyle/>
            <a:p>
              <a:endParaRPr lang="en-US"/>
            </a:p>
          </p:txBody>
        </p:sp>
        <p:sp>
          <p:nvSpPr>
            <p:cNvPr id="612536" name="Freeform 184"/>
            <p:cNvSpPr>
              <a:spLocks/>
            </p:cNvSpPr>
            <p:nvPr/>
          </p:nvSpPr>
          <p:spPr bwMode="gray">
            <a:xfrm>
              <a:off x="3704" y="1921"/>
              <a:ext cx="86" cy="29"/>
            </a:xfrm>
            <a:custGeom>
              <a:avLst/>
              <a:gdLst/>
              <a:ahLst/>
              <a:cxnLst>
                <a:cxn ang="0">
                  <a:pos x="85" y="28"/>
                </a:cxn>
                <a:cxn ang="0">
                  <a:pos x="85" y="13"/>
                </a:cxn>
                <a:cxn ang="0">
                  <a:pos x="0" y="0"/>
                </a:cxn>
                <a:cxn ang="0">
                  <a:pos x="0" y="20"/>
                </a:cxn>
                <a:cxn ang="0">
                  <a:pos x="85" y="28"/>
                </a:cxn>
              </a:cxnLst>
              <a:rect l="0" t="0" r="r" b="b"/>
              <a:pathLst>
                <a:path w="86" h="29">
                  <a:moveTo>
                    <a:pt x="85" y="28"/>
                  </a:moveTo>
                  <a:lnTo>
                    <a:pt x="85" y="13"/>
                  </a:lnTo>
                  <a:lnTo>
                    <a:pt x="0" y="0"/>
                  </a:lnTo>
                  <a:lnTo>
                    <a:pt x="0" y="20"/>
                  </a:lnTo>
                  <a:lnTo>
                    <a:pt x="85" y="28"/>
                  </a:lnTo>
                </a:path>
              </a:pathLst>
            </a:custGeom>
            <a:solidFill>
              <a:srgbClr val="D60093"/>
            </a:solidFill>
            <a:ln w="9525" cap="rnd">
              <a:noFill/>
              <a:round/>
              <a:headEnd/>
              <a:tailEnd/>
            </a:ln>
            <a:effectLst/>
          </p:spPr>
          <p:txBody>
            <a:bodyPr/>
            <a:lstStyle/>
            <a:p>
              <a:endParaRPr lang="en-US"/>
            </a:p>
          </p:txBody>
        </p:sp>
        <p:grpSp>
          <p:nvGrpSpPr>
            <p:cNvPr id="13" name="Group 185"/>
            <p:cNvGrpSpPr>
              <a:grpSpLocks/>
            </p:cNvGrpSpPr>
            <p:nvPr/>
          </p:nvGrpSpPr>
          <p:grpSpPr bwMode="auto">
            <a:xfrm>
              <a:off x="3356" y="1844"/>
              <a:ext cx="434" cy="239"/>
              <a:chOff x="3356" y="1844"/>
              <a:chExt cx="434" cy="239"/>
            </a:xfrm>
          </p:grpSpPr>
          <p:sp>
            <p:nvSpPr>
              <p:cNvPr id="612538" name="Freeform 186"/>
              <p:cNvSpPr>
                <a:spLocks/>
              </p:cNvSpPr>
              <p:nvPr/>
            </p:nvSpPr>
            <p:spPr bwMode="gray">
              <a:xfrm>
                <a:off x="3356" y="1867"/>
                <a:ext cx="434" cy="216"/>
              </a:xfrm>
              <a:custGeom>
                <a:avLst/>
                <a:gdLst/>
                <a:ahLst/>
                <a:cxnLst>
                  <a:cxn ang="0">
                    <a:pos x="25" y="215"/>
                  </a:cxn>
                  <a:cxn ang="0">
                    <a:pos x="51" y="215"/>
                  </a:cxn>
                  <a:cxn ang="0">
                    <a:pos x="77" y="213"/>
                  </a:cxn>
                  <a:cxn ang="0">
                    <a:pos x="103" y="210"/>
                  </a:cxn>
                  <a:cxn ang="0">
                    <a:pos x="131" y="204"/>
                  </a:cxn>
                  <a:cxn ang="0">
                    <a:pos x="159" y="195"/>
                  </a:cxn>
                  <a:cxn ang="0">
                    <a:pos x="188" y="183"/>
                  </a:cxn>
                  <a:cxn ang="0">
                    <a:pos x="214" y="170"/>
                  </a:cxn>
                  <a:cxn ang="0">
                    <a:pos x="239" y="158"/>
                  </a:cxn>
                  <a:cxn ang="0">
                    <a:pos x="264" y="144"/>
                  </a:cxn>
                  <a:cxn ang="0">
                    <a:pos x="287" y="129"/>
                  </a:cxn>
                  <a:cxn ang="0">
                    <a:pos x="311" y="111"/>
                  </a:cxn>
                  <a:cxn ang="0">
                    <a:pos x="330" y="92"/>
                  </a:cxn>
                  <a:cxn ang="0">
                    <a:pos x="342" y="75"/>
                  </a:cxn>
                  <a:cxn ang="0">
                    <a:pos x="419" y="80"/>
                  </a:cxn>
                  <a:cxn ang="0">
                    <a:pos x="394" y="70"/>
                  </a:cxn>
                  <a:cxn ang="0">
                    <a:pos x="376" y="59"/>
                  </a:cxn>
                  <a:cxn ang="0">
                    <a:pos x="360" y="49"/>
                  </a:cxn>
                  <a:cxn ang="0">
                    <a:pos x="344" y="38"/>
                  </a:cxn>
                  <a:cxn ang="0">
                    <a:pos x="326" y="22"/>
                  </a:cxn>
                  <a:cxn ang="0">
                    <a:pos x="310" y="7"/>
                  </a:cxn>
                  <a:cxn ang="0">
                    <a:pos x="296" y="3"/>
                  </a:cxn>
                  <a:cxn ang="0">
                    <a:pos x="282" y="9"/>
                  </a:cxn>
                  <a:cxn ang="0">
                    <a:pos x="264" y="17"/>
                  </a:cxn>
                  <a:cxn ang="0">
                    <a:pos x="247" y="22"/>
                  </a:cxn>
                  <a:cxn ang="0">
                    <a:pos x="229" y="28"/>
                  </a:cxn>
                  <a:cxn ang="0">
                    <a:pos x="209" y="33"/>
                  </a:cxn>
                  <a:cxn ang="0">
                    <a:pos x="190" y="36"/>
                  </a:cxn>
                  <a:cxn ang="0">
                    <a:pos x="173" y="41"/>
                  </a:cxn>
                  <a:cxn ang="0">
                    <a:pos x="148" y="44"/>
                  </a:cxn>
                  <a:cxn ang="0">
                    <a:pos x="237" y="73"/>
                  </a:cxn>
                  <a:cxn ang="0">
                    <a:pos x="216" y="100"/>
                  </a:cxn>
                  <a:cxn ang="0">
                    <a:pos x="200" y="116"/>
                  </a:cxn>
                  <a:cxn ang="0">
                    <a:pos x="177" y="136"/>
                  </a:cxn>
                  <a:cxn ang="0">
                    <a:pos x="150" y="155"/>
                  </a:cxn>
                  <a:cxn ang="0">
                    <a:pos x="124" y="169"/>
                  </a:cxn>
                  <a:cxn ang="0">
                    <a:pos x="105" y="178"/>
                  </a:cxn>
                  <a:cxn ang="0">
                    <a:pos x="78" y="186"/>
                  </a:cxn>
                  <a:cxn ang="0">
                    <a:pos x="45" y="193"/>
                  </a:cxn>
                  <a:cxn ang="0">
                    <a:pos x="0" y="197"/>
                  </a:cxn>
                </a:cxnLst>
                <a:rect l="0" t="0" r="r" b="b"/>
                <a:pathLst>
                  <a:path w="434" h="216">
                    <a:moveTo>
                      <a:pt x="1" y="213"/>
                    </a:moveTo>
                    <a:lnTo>
                      <a:pt x="25" y="215"/>
                    </a:lnTo>
                    <a:lnTo>
                      <a:pt x="37" y="215"/>
                    </a:lnTo>
                    <a:lnTo>
                      <a:pt x="51" y="215"/>
                    </a:lnTo>
                    <a:lnTo>
                      <a:pt x="64" y="214"/>
                    </a:lnTo>
                    <a:lnTo>
                      <a:pt x="77" y="213"/>
                    </a:lnTo>
                    <a:lnTo>
                      <a:pt x="90" y="212"/>
                    </a:lnTo>
                    <a:lnTo>
                      <a:pt x="103" y="210"/>
                    </a:lnTo>
                    <a:lnTo>
                      <a:pt x="116" y="207"/>
                    </a:lnTo>
                    <a:lnTo>
                      <a:pt x="131" y="204"/>
                    </a:lnTo>
                    <a:lnTo>
                      <a:pt x="146" y="199"/>
                    </a:lnTo>
                    <a:lnTo>
                      <a:pt x="159" y="195"/>
                    </a:lnTo>
                    <a:lnTo>
                      <a:pt x="174" y="189"/>
                    </a:lnTo>
                    <a:lnTo>
                      <a:pt x="188" y="183"/>
                    </a:lnTo>
                    <a:lnTo>
                      <a:pt x="202" y="177"/>
                    </a:lnTo>
                    <a:lnTo>
                      <a:pt x="214" y="170"/>
                    </a:lnTo>
                    <a:lnTo>
                      <a:pt x="228" y="164"/>
                    </a:lnTo>
                    <a:lnTo>
                      <a:pt x="239" y="158"/>
                    </a:lnTo>
                    <a:lnTo>
                      <a:pt x="252" y="151"/>
                    </a:lnTo>
                    <a:lnTo>
                      <a:pt x="264" y="144"/>
                    </a:lnTo>
                    <a:lnTo>
                      <a:pt x="277" y="136"/>
                    </a:lnTo>
                    <a:lnTo>
                      <a:pt x="287" y="129"/>
                    </a:lnTo>
                    <a:lnTo>
                      <a:pt x="300" y="119"/>
                    </a:lnTo>
                    <a:lnTo>
                      <a:pt x="311" y="111"/>
                    </a:lnTo>
                    <a:lnTo>
                      <a:pt x="321" y="102"/>
                    </a:lnTo>
                    <a:lnTo>
                      <a:pt x="330" y="92"/>
                    </a:lnTo>
                    <a:lnTo>
                      <a:pt x="337" y="84"/>
                    </a:lnTo>
                    <a:lnTo>
                      <a:pt x="342" y="75"/>
                    </a:lnTo>
                    <a:lnTo>
                      <a:pt x="433" y="87"/>
                    </a:lnTo>
                    <a:lnTo>
                      <a:pt x="419" y="80"/>
                    </a:lnTo>
                    <a:lnTo>
                      <a:pt x="408" y="75"/>
                    </a:lnTo>
                    <a:lnTo>
                      <a:pt x="394" y="70"/>
                    </a:lnTo>
                    <a:lnTo>
                      <a:pt x="385" y="64"/>
                    </a:lnTo>
                    <a:lnTo>
                      <a:pt x="376" y="59"/>
                    </a:lnTo>
                    <a:lnTo>
                      <a:pt x="368" y="54"/>
                    </a:lnTo>
                    <a:lnTo>
                      <a:pt x="360" y="49"/>
                    </a:lnTo>
                    <a:lnTo>
                      <a:pt x="353" y="44"/>
                    </a:lnTo>
                    <a:lnTo>
                      <a:pt x="344" y="38"/>
                    </a:lnTo>
                    <a:lnTo>
                      <a:pt x="336" y="30"/>
                    </a:lnTo>
                    <a:lnTo>
                      <a:pt x="326" y="22"/>
                    </a:lnTo>
                    <a:lnTo>
                      <a:pt x="319" y="16"/>
                    </a:lnTo>
                    <a:lnTo>
                      <a:pt x="310" y="7"/>
                    </a:lnTo>
                    <a:lnTo>
                      <a:pt x="303" y="0"/>
                    </a:lnTo>
                    <a:lnTo>
                      <a:pt x="296" y="3"/>
                    </a:lnTo>
                    <a:lnTo>
                      <a:pt x="289" y="6"/>
                    </a:lnTo>
                    <a:lnTo>
                      <a:pt x="282" y="9"/>
                    </a:lnTo>
                    <a:lnTo>
                      <a:pt x="273" y="14"/>
                    </a:lnTo>
                    <a:lnTo>
                      <a:pt x="264" y="17"/>
                    </a:lnTo>
                    <a:lnTo>
                      <a:pt x="255" y="20"/>
                    </a:lnTo>
                    <a:lnTo>
                      <a:pt x="247" y="22"/>
                    </a:lnTo>
                    <a:lnTo>
                      <a:pt x="238" y="25"/>
                    </a:lnTo>
                    <a:lnTo>
                      <a:pt x="229" y="28"/>
                    </a:lnTo>
                    <a:lnTo>
                      <a:pt x="218" y="30"/>
                    </a:lnTo>
                    <a:lnTo>
                      <a:pt x="209" y="33"/>
                    </a:lnTo>
                    <a:lnTo>
                      <a:pt x="200" y="35"/>
                    </a:lnTo>
                    <a:lnTo>
                      <a:pt x="190" y="36"/>
                    </a:lnTo>
                    <a:lnTo>
                      <a:pt x="181" y="39"/>
                    </a:lnTo>
                    <a:lnTo>
                      <a:pt x="173" y="41"/>
                    </a:lnTo>
                    <a:lnTo>
                      <a:pt x="162" y="42"/>
                    </a:lnTo>
                    <a:lnTo>
                      <a:pt x="148" y="44"/>
                    </a:lnTo>
                    <a:lnTo>
                      <a:pt x="243" y="60"/>
                    </a:lnTo>
                    <a:lnTo>
                      <a:pt x="237" y="73"/>
                    </a:lnTo>
                    <a:lnTo>
                      <a:pt x="230" y="82"/>
                    </a:lnTo>
                    <a:lnTo>
                      <a:pt x="216" y="100"/>
                    </a:lnTo>
                    <a:lnTo>
                      <a:pt x="208" y="108"/>
                    </a:lnTo>
                    <a:lnTo>
                      <a:pt x="200" y="116"/>
                    </a:lnTo>
                    <a:lnTo>
                      <a:pt x="189" y="126"/>
                    </a:lnTo>
                    <a:lnTo>
                      <a:pt x="177" y="136"/>
                    </a:lnTo>
                    <a:lnTo>
                      <a:pt x="166" y="144"/>
                    </a:lnTo>
                    <a:lnTo>
                      <a:pt x="150" y="155"/>
                    </a:lnTo>
                    <a:lnTo>
                      <a:pt x="136" y="162"/>
                    </a:lnTo>
                    <a:lnTo>
                      <a:pt x="124" y="169"/>
                    </a:lnTo>
                    <a:lnTo>
                      <a:pt x="112" y="174"/>
                    </a:lnTo>
                    <a:lnTo>
                      <a:pt x="105" y="178"/>
                    </a:lnTo>
                    <a:lnTo>
                      <a:pt x="90" y="182"/>
                    </a:lnTo>
                    <a:lnTo>
                      <a:pt x="78" y="186"/>
                    </a:lnTo>
                    <a:lnTo>
                      <a:pt x="64" y="191"/>
                    </a:lnTo>
                    <a:lnTo>
                      <a:pt x="45" y="193"/>
                    </a:lnTo>
                    <a:lnTo>
                      <a:pt x="30" y="196"/>
                    </a:lnTo>
                    <a:lnTo>
                      <a:pt x="0" y="197"/>
                    </a:lnTo>
                    <a:lnTo>
                      <a:pt x="1" y="213"/>
                    </a:lnTo>
                  </a:path>
                </a:pathLst>
              </a:custGeom>
              <a:solidFill>
                <a:srgbClr val="D60093"/>
              </a:solidFill>
              <a:ln w="9525" cap="rnd">
                <a:noFill/>
                <a:round/>
                <a:headEnd/>
                <a:tailEnd/>
              </a:ln>
              <a:effectLst/>
            </p:spPr>
            <p:txBody>
              <a:bodyPr/>
              <a:lstStyle/>
              <a:p>
                <a:endParaRPr lang="en-US"/>
              </a:p>
            </p:txBody>
          </p:sp>
          <p:sp>
            <p:nvSpPr>
              <p:cNvPr id="612539" name="Freeform 187"/>
              <p:cNvSpPr>
                <a:spLocks/>
              </p:cNvSpPr>
              <p:nvPr/>
            </p:nvSpPr>
            <p:spPr bwMode="gray">
              <a:xfrm>
                <a:off x="3357" y="1844"/>
                <a:ext cx="433" cy="223"/>
              </a:xfrm>
              <a:custGeom>
                <a:avLst/>
                <a:gdLst/>
                <a:ahLst/>
                <a:cxnLst>
                  <a:cxn ang="0">
                    <a:pos x="24" y="222"/>
                  </a:cxn>
                  <a:cxn ang="0">
                    <a:pos x="50" y="222"/>
                  </a:cxn>
                  <a:cxn ang="0">
                    <a:pos x="76" y="220"/>
                  </a:cxn>
                  <a:cxn ang="0">
                    <a:pos x="102" y="216"/>
                  </a:cxn>
                  <a:cxn ang="0">
                    <a:pos x="131" y="210"/>
                  </a:cxn>
                  <a:cxn ang="0">
                    <a:pos x="158" y="200"/>
                  </a:cxn>
                  <a:cxn ang="0">
                    <a:pos x="187" y="189"/>
                  </a:cxn>
                  <a:cxn ang="0">
                    <a:pos x="213" y="176"/>
                  </a:cxn>
                  <a:cxn ang="0">
                    <a:pos x="237" y="163"/>
                  </a:cxn>
                  <a:cxn ang="0">
                    <a:pos x="263" y="149"/>
                  </a:cxn>
                  <a:cxn ang="0">
                    <a:pos x="287" y="132"/>
                  </a:cxn>
                  <a:cxn ang="0">
                    <a:pos x="309" y="114"/>
                  </a:cxn>
                  <a:cxn ang="0">
                    <a:pos x="329" y="95"/>
                  </a:cxn>
                  <a:cxn ang="0">
                    <a:pos x="341" y="78"/>
                  </a:cxn>
                  <a:cxn ang="0">
                    <a:pos x="418" y="84"/>
                  </a:cxn>
                  <a:cxn ang="0">
                    <a:pos x="393" y="72"/>
                  </a:cxn>
                  <a:cxn ang="0">
                    <a:pos x="375" y="61"/>
                  </a:cxn>
                  <a:cxn ang="0">
                    <a:pos x="359" y="51"/>
                  </a:cxn>
                  <a:cxn ang="0">
                    <a:pos x="343" y="39"/>
                  </a:cxn>
                  <a:cxn ang="0">
                    <a:pos x="325" y="24"/>
                  </a:cxn>
                  <a:cxn ang="0">
                    <a:pos x="309" y="8"/>
                  </a:cxn>
                  <a:cxn ang="0">
                    <a:pos x="295" y="3"/>
                  </a:cxn>
                  <a:cxn ang="0">
                    <a:pos x="280" y="10"/>
                  </a:cxn>
                  <a:cxn ang="0">
                    <a:pos x="263" y="18"/>
                  </a:cxn>
                  <a:cxn ang="0">
                    <a:pos x="246" y="23"/>
                  </a:cxn>
                  <a:cxn ang="0">
                    <a:pos x="227" y="29"/>
                  </a:cxn>
                  <a:cxn ang="0">
                    <a:pos x="208" y="34"/>
                  </a:cxn>
                  <a:cxn ang="0">
                    <a:pos x="189" y="38"/>
                  </a:cxn>
                  <a:cxn ang="0">
                    <a:pos x="171" y="41"/>
                  </a:cxn>
                  <a:cxn ang="0">
                    <a:pos x="147" y="46"/>
                  </a:cxn>
                  <a:cxn ang="0">
                    <a:pos x="236" y="75"/>
                  </a:cxn>
                  <a:cxn ang="0">
                    <a:pos x="215" y="103"/>
                  </a:cxn>
                  <a:cxn ang="0">
                    <a:pos x="199" y="119"/>
                  </a:cxn>
                  <a:cxn ang="0">
                    <a:pos x="176" y="142"/>
                  </a:cxn>
                  <a:cxn ang="0">
                    <a:pos x="156" y="158"/>
                  </a:cxn>
                  <a:cxn ang="0">
                    <a:pos x="140" y="171"/>
                  </a:cxn>
                  <a:cxn ang="0">
                    <a:pos x="121" y="184"/>
                  </a:cxn>
                  <a:cxn ang="0">
                    <a:pos x="101" y="194"/>
                  </a:cxn>
                  <a:cxn ang="0">
                    <a:pos x="76" y="203"/>
                  </a:cxn>
                  <a:cxn ang="0">
                    <a:pos x="50" y="210"/>
                  </a:cxn>
                  <a:cxn ang="0">
                    <a:pos x="22" y="216"/>
                  </a:cxn>
                </a:cxnLst>
                <a:rect l="0" t="0" r="r" b="b"/>
                <a:pathLst>
                  <a:path w="433" h="223">
                    <a:moveTo>
                      <a:pt x="0" y="220"/>
                    </a:moveTo>
                    <a:lnTo>
                      <a:pt x="24" y="222"/>
                    </a:lnTo>
                    <a:lnTo>
                      <a:pt x="35" y="222"/>
                    </a:lnTo>
                    <a:lnTo>
                      <a:pt x="50" y="222"/>
                    </a:lnTo>
                    <a:lnTo>
                      <a:pt x="63" y="221"/>
                    </a:lnTo>
                    <a:lnTo>
                      <a:pt x="76" y="220"/>
                    </a:lnTo>
                    <a:lnTo>
                      <a:pt x="89" y="219"/>
                    </a:lnTo>
                    <a:lnTo>
                      <a:pt x="102" y="216"/>
                    </a:lnTo>
                    <a:lnTo>
                      <a:pt x="115" y="213"/>
                    </a:lnTo>
                    <a:lnTo>
                      <a:pt x="131" y="210"/>
                    </a:lnTo>
                    <a:lnTo>
                      <a:pt x="145" y="205"/>
                    </a:lnTo>
                    <a:lnTo>
                      <a:pt x="158" y="200"/>
                    </a:lnTo>
                    <a:lnTo>
                      <a:pt x="173" y="195"/>
                    </a:lnTo>
                    <a:lnTo>
                      <a:pt x="187" y="189"/>
                    </a:lnTo>
                    <a:lnTo>
                      <a:pt x="202" y="182"/>
                    </a:lnTo>
                    <a:lnTo>
                      <a:pt x="213" y="176"/>
                    </a:lnTo>
                    <a:lnTo>
                      <a:pt x="227" y="169"/>
                    </a:lnTo>
                    <a:lnTo>
                      <a:pt x="237" y="163"/>
                    </a:lnTo>
                    <a:lnTo>
                      <a:pt x="251" y="156"/>
                    </a:lnTo>
                    <a:lnTo>
                      <a:pt x="263" y="149"/>
                    </a:lnTo>
                    <a:lnTo>
                      <a:pt x="276" y="140"/>
                    </a:lnTo>
                    <a:lnTo>
                      <a:pt x="287" y="132"/>
                    </a:lnTo>
                    <a:lnTo>
                      <a:pt x="299" y="123"/>
                    </a:lnTo>
                    <a:lnTo>
                      <a:pt x="309" y="114"/>
                    </a:lnTo>
                    <a:lnTo>
                      <a:pt x="320" y="105"/>
                    </a:lnTo>
                    <a:lnTo>
                      <a:pt x="329" y="95"/>
                    </a:lnTo>
                    <a:lnTo>
                      <a:pt x="336" y="87"/>
                    </a:lnTo>
                    <a:lnTo>
                      <a:pt x="341" y="78"/>
                    </a:lnTo>
                    <a:lnTo>
                      <a:pt x="432" y="90"/>
                    </a:lnTo>
                    <a:lnTo>
                      <a:pt x="418" y="84"/>
                    </a:lnTo>
                    <a:lnTo>
                      <a:pt x="407" y="78"/>
                    </a:lnTo>
                    <a:lnTo>
                      <a:pt x="393" y="72"/>
                    </a:lnTo>
                    <a:lnTo>
                      <a:pt x="384" y="67"/>
                    </a:lnTo>
                    <a:lnTo>
                      <a:pt x="375" y="61"/>
                    </a:lnTo>
                    <a:lnTo>
                      <a:pt x="367" y="57"/>
                    </a:lnTo>
                    <a:lnTo>
                      <a:pt x="359" y="51"/>
                    </a:lnTo>
                    <a:lnTo>
                      <a:pt x="351" y="46"/>
                    </a:lnTo>
                    <a:lnTo>
                      <a:pt x="343" y="39"/>
                    </a:lnTo>
                    <a:lnTo>
                      <a:pt x="335" y="31"/>
                    </a:lnTo>
                    <a:lnTo>
                      <a:pt x="325" y="24"/>
                    </a:lnTo>
                    <a:lnTo>
                      <a:pt x="317" y="16"/>
                    </a:lnTo>
                    <a:lnTo>
                      <a:pt x="309" y="8"/>
                    </a:lnTo>
                    <a:lnTo>
                      <a:pt x="302" y="0"/>
                    </a:lnTo>
                    <a:lnTo>
                      <a:pt x="295" y="3"/>
                    </a:lnTo>
                    <a:lnTo>
                      <a:pt x="288" y="7"/>
                    </a:lnTo>
                    <a:lnTo>
                      <a:pt x="280" y="10"/>
                    </a:lnTo>
                    <a:lnTo>
                      <a:pt x="272" y="15"/>
                    </a:lnTo>
                    <a:lnTo>
                      <a:pt x="263" y="18"/>
                    </a:lnTo>
                    <a:lnTo>
                      <a:pt x="254" y="21"/>
                    </a:lnTo>
                    <a:lnTo>
                      <a:pt x="246" y="23"/>
                    </a:lnTo>
                    <a:lnTo>
                      <a:pt x="237" y="26"/>
                    </a:lnTo>
                    <a:lnTo>
                      <a:pt x="227" y="29"/>
                    </a:lnTo>
                    <a:lnTo>
                      <a:pt x="217" y="31"/>
                    </a:lnTo>
                    <a:lnTo>
                      <a:pt x="208" y="34"/>
                    </a:lnTo>
                    <a:lnTo>
                      <a:pt x="199" y="36"/>
                    </a:lnTo>
                    <a:lnTo>
                      <a:pt x="189" y="38"/>
                    </a:lnTo>
                    <a:lnTo>
                      <a:pt x="180" y="40"/>
                    </a:lnTo>
                    <a:lnTo>
                      <a:pt x="171" y="41"/>
                    </a:lnTo>
                    <a:lnTo>
                      <a:pt x="161" y="44"/>
                    </a:lnTo>
                    <a:lnTo>
                      <a:pt x="147" y="46"/>
                    </a:lnTo>
                    <a:lnTo>
                      <a:pt x="242" y="62"/>
                    </a:lnTo>
                    <a:lnTo>
                      <a:pt x="236" y="75"/>
                    </a:lnTo>
                    <a:lnTo>
                      <a:pt x="229" y="85"/>
                    </a:lnTo>
                    <a:lnTo>
                      <a:pt x="215" y="103"/>
                    </a:lnTo>
                    <a:lnTo>
                      <a:pt x="207" y="111"/>
                    </a:lnTo>
                    <a:lnTo>
                      <a:pt x="199" y="119"/>
                    </a:lnTo>
                    <a:lnTo>
                      <a:pt x="185" y="133"/>
                    </a:lnTo>
                    <a:lnTo>
                      <a:pt x="176" y="142"/>
                    </a:lnTo>
                    <a:lnTo>
                      <a:pt x="166" y="151"/>
                    </a:lnTo>
                    <a:lnTo>
                      <a:pt x="156" y="158"/>
                    </a:lnTo>
                    <a:lnTo>
                      <a:pt x="148" y="165"/>
                    </a:lnTo>
                    <a:lnTo>
                      <a:pt x="140" y="171"/>
                    </a:lnTo>
                    <a:lnTo>
                      <a:pt x="131" y="177"/>
                    </a:lnTo>
                    <a:lnTo>
                      <a:pt x="121" y="184"/>
                    </a:lnTo>
                    <a:lnTo>
                      <a:pt x="110" y="189"/>
                    </a:lnTo>
                    <a:lnTo>
                      <a:pt x="101" y="194"/>
                    </a:lnTo>
                    <a:lnTo>
                      <a:pt x="88" y="200"/>
                    </a:lnTo>
                    <a:lnTo>
                      <a:pt x="76" y="203"/>
                    </a:lnTo>
                    <a:lnTo>
                      <a:pt x="63" y="206"/>
                    </a:lnTo>
                    <a:lnTo>
                      <a:pt x="50" y="210"/>
                    </a:lnTo>
                    <a:lnTo>
                      <a:pt x="37" y="213"/>
                    </a:lnTo>
                    <a:lnTo>
                      <a:pt x="22" y="216"/>
                    </a:lnTo>
                    <a:lnTo>
                      <a:pt x="0" y="220"/>
                    </a:lnTo>
                  </a:path>
                </a:pathLst>
              </a:custGeom>
              <a:solidFill>
                <a:srgbClr val="D60093"/>
              </a:solidFill>
              <a:ln w="9525" cap="rnd">
                <a:noFill/>
                <a:round/>
                <a:headEnd/>
                <a:tailEnd/>
              </a:ln>
              <a:effectLst/>
            </p:spPr>
            <p:txBody>
              <a:bodyPr/>
              <a:lstStyle/>
              <a:p>
                <a:endParaRPr lang="en-US"/>
              </a:p>
            </p:txBody>
          </p:sp>
        </p:grpSp>
      </p:grpSp>
      <p:sp>
        <p:nvSpPr>
          <p:cNvPr id="612541" name="Freeform 189"/>
          <p:cNvSpPr>
            <a:spLocks/>
          </p:cNvSpPr>
          <p:nvPr/>
        </p:nvSpPr>
        <p:spPr bwMode="gray">
          <a:xfrm>
            <a:off x="6508750" y="5099398"/>
            <a:ext cx="371475" cy="325438"/>
          </a:xfrm>
          <a:custGeom>
            <a:avLst/>
            <a:gdLst/>
            <a:ahLst/>
            <a:cxnLst>
              <a:cxn ang="0">
                <a:pos x="24" y="215"/>
              </a:cxn>
              <a:cxn ang="0">
                <a:pos x="49" y="215"/>
              </a:cxn>
              <a:cxn ang="0">
                <a:pos x="75" y="213"/>
              </a:cxn>
              <a:cxn ang="0">
                <a:pos x="99" y="209"/>
              </a:cxn>
              <a:cxn ang="0">
                <a:pos x="127" y="203"/>
              </a:cxn>
              <a:cxn ang="0">
                <a:pos x="154" y="194"/>
              </a:cxn>
              <a:cxn ang="0">
                <a:pos x="183" y="183"/>
              </a:cxn>
              <a:cxn ang="0">
                <a:pos x="207" y="171"/>
              </a:cxn>
              <a:cxn ang="0">
                <a:pos x="232" y="158"/>
              </a:cxn>
              <a:cxn ang="0">
                <a:pos x="256" y="144"/>
              </a:cxn>
              <a:cxn ang="0">
                <a:pos x="279" y="128"/>
              </a:cxn>
              <a:cxn ang="0">
                <a:pos x="301" y="110"/>
              </a:cxn>
              <a:cxn ang="0">
                <a:pos x="319" y="92"/>
              </a:cxn>
              <a:cxn ang="0">
                <a:pos x="332" y="75"/>
              </a:cxn>
              <a:cxn ang="0">
                <a:pos x="406" y="81"/>
              </a:cxn>
              <a:cxn ang="0">
                <a:pos x="383" y="69"/>
              </a:cxn>
              <a:cxn ang="0">
                <a:pos x="364" y="59"/>
              </a:cxn>
              <a:cxn ang="0">
                <a:pos x="349" y="49"/>
              </a:cxn>
              <a:cxn ang="0">
                <a:pos x="334" y="38"/>
              </a:cxn>
              <a:cxn ang="0">
                <a:pos x="316" y="23"/>
              </a:cxn>
              <a:cxn ang="0">
                <a:pos x="300" y="7"/>
              </a:cxn>
              <a:cxn ang="0">
                <a:pos x="288" y="3"/>
              </a:cxn>
              <a:cxn ang="0">
                <a:pos x="273" y="10"/>
              </a:cxn>
              <a:cxn ang="0">
                <a:pos x="255" y="17"/>
              </a:cxn>
              <a:cxn ang="0">
                <a:pos x="239" y="22"/>
              </a:cxn>
              <a:cxn ang="0">
                <a:pos x="221" y="28"/>
              </a:cxn>
              <a:cxn ang="0">
                <a:pos x="202" y="33"/>
              </a:cxn>
              <a:cxn ang="0">
                <a:pos x="184" y="37"/>
              </a:cxn>
              <a:cxn ang="0">
                <a:pos x="167" y="40"/>
              </a:cxn>
              <a:cxn ang="0">
                <a:pos x="144" y="44"/>
              </a:cxn>
              <a:cxn ang="0">
                <a:pos x="229" y="73"/>
              </a:cxn>
              <a:cxn ang="0">
                <a:pos x="209" y="99"/>
              </a:cxn>
              <a:cxn ang="0">
                <a:pos x="193" y="116"/>
              </a:cxn>
              <a:cxn ang="0">
                <a:pos x="172" y="137"/>
              </a:cxn>
              <a:cxn ang="0">
                <a:pos x="152" y="153"/>
              </a:cxn>
              <a:cxn ang="0">
                <a:pos x="137" y="166"/>
              </a:cxn>
              <a:cxn ang="0">
                <a:pos x="118" y="178"/>
              </a:cxn>
              <a:cxn ang="0">
                <a:pos x="98" y="188"/>
              </a:cxn>
              <a:cxn ang="0">
                <a:pos x="75" y="197"/>
              </a:cxn>
              <a:cxn ang="0">
                <a:pos x="49" y="203"/>
              </a:cxn>
              <a:cxn ang="0">
                <a:pos x="23" y="209"/>
              </a:cxn>
            </a:cxnLst>
            <a:rect l="0" t="0" r="r" b="b"/>
            <a:pathLst>
              <a:path w="421" h="216">
                <a:moveTo>
                  <a:pt x="0" y="213"/>
                </a:moveTo>
                <a:lnTo>
                  <a:pt x="24" y="215"/>
                </a:lnTo>
                <a:lnTo>
                  <a:pt x="35" y="215"/>
                </a:lnTo>
                <a:lnTo>
                  <a:pt x="49" y="215"/>
                </a:lnTo>
                <a:lnTo>
                  <a:pt x="62" y="214"/>
                </a:lnTo>
                <a:lnTo>
                  <a:pt x="75" y="213"/>
                </a:lnTo>
                <a:lnTo>
                  <a:pt x="87" y="211"/>
                </a:lnTo>
                <a:lnTo>
                  <a:pt x="99" y="209"/>
                </a:lnTo>
                <a:lnTo>
                  <a:pt x="112" y="206"/>
                </a:lnTo>
                <a:lnTo>
                  <a:pt x="127" y="203"/>
                </a:lnTo>
                <a:lnTo>
                  <a:pt x="140" y="199"/>
                </a:lnTo>
                <a:lnTo>
                  <a:pt x="154" y="194"/>
                </a:lnTo>
                <a:lnTo>
                  <a:pt x="169" y="189"/>
                </a:lnTo>
                <a:lnTo>
                  <a:pt x="183" y="183"/>
                </a:lnTo>
                <a:lnTo>
                  <a:pt x="196" y="176"/>
                </a:lnTo>
                <a:lnTo>
                  <a:pt x="207" y="171"/>
                </a:lnTo>
                <a:lnTo>
                  <a:pt x="221" y="164"/>
                </a:lnTo>
                <a:lnTo>
                  <a:pt x="232" y="158"/>
                </a:lnTo>
                <a:lnTo>
                  <a:pt x="243" y="150"/>
                </a:lnTo>
                <a:lnTo>
                  <a:pt x="256" y="144"/>
                </a:lnTo>
                <a:lnTo>
                  <a:pt x="268" y="135"/>
                </a:lnTo>
                <a:lnTo>
                  <a:pt x="279" y="128"/>
                </a:lnTo>
                <a:lnTo>
                  <a:pt x="290" y="119"/>
                </a:lnTo>
                <a:lnTo>
                  <a:pt x="301" y="110"/>
                </a:lnTo>
                <a:lnTo>
                  <a:pt x="311" y="101"/>
                </a:lnTo>
                <a:lnTo>
                  <a:pt x="319" y="92"/>
                </a:lnTo>
                <a:lnTo>
                  <a:pt x="326" y="84"/>
                </a:lnTo>
                <a:lnTo>
                  <a:pt x="332" y="75"/>
                </a:lnTo>
                <a:lnTo>
                  <a:pt x="420" y="87"/>
                </a:lnTo>
                <a:lnTo>
                  <a:pt x="406" y="81"/>
                </a:lnTo>
                <a:lnTo>
                  <a:pt x="395" y="75"/>
                </a:lnTo>
                <a:lnTo>
                  <a:pt x="383" y="69"/>
                </a:lnTo>
                <a:lnTo>
                  <a:pt x="373" y="65"/>
                </a:lnTo>
                <a:lnTo>
                  <a:pt x="364" y="59"/>
                </a:lnTo>
                <a:lnTo>
                  <a:pt x="356" y="55"/>
                </a:lnTo>
                <a:lnTo>
                  <a:pt x="349" y="49"/>
                </a:lnTo>
                <a:lnTo>
                  <a:pt x="341" y="43"/>
                </a:lnTo>
                <a:lnTo>
                  <a:pt x="334" y="38"/>
                </a:lnTo>
                <a:lnTo>
                  <a:pt x="325" y="30"/>
                </a:lnTo>
                <a:lnTo>
                  <a:pt x="316" y="23"/>
                </a:lnTo>
                <a:lnTo>
                  <a:pt x="308" y="15"/>
                </a:lnTo>
                <a:lnTo>
                  <a:pt x="300" y="7"/>
                </a:lnTo>
                <a:lnTo>
                  <a:pt x="294" y="0"/>
                </a:lnTo>
                <a:lnTo>
                  <a:pt x="288" y="3"/>
                </a:lnTo>
                <a:lnTo>
                  <a:pt x="281" y="7"/>
                </a:lnTo>
                <a:lnTo>
                  <a:pt x="273" y="10"/>
                </a:lnTo>
                <a:lnTo>
                  <a:pt x="264" y="13"/>
                </a:lnTo>
                <a:lnTo>
                  <a:pt x="255" y="17"/>
                </a:lnTo>
                <a:lnTo>
                  <a:pt x="247" y="20"/>
                </a:lnTo>
                <a:lnTo>
                  <a:pt x="239" y="22"/>
                </a:lnTo>
                <a:lnTo>
                  <a:pt x="231" y="25"/>
                </a:lnTo>
                <a:lnTo>
                  <a:pt x="221" y="28"/>
                </a:lnTo>
                <a:lnTo>
                  <a:pt x="211" y="30"/>
                </a:lnTo>
                <a:lnTo>
                  <a:pt x="202" y="33"/>
                </a:lnTo>
                <a:lnTo>
                  <a:pt x="193" y="35"/>
                </a:lnTo>
                <a:lnTo>
                  <a:pt x="184" y="37"/>
                </a:lnTo>
                <a:lnTo>
                  <a:pt x="176" y="39"/>
                </a:lnTo>
                <a:lnTo>
                  <a:pt x="167" y="40"/>
                </a:lnTo>
                <a:lnTo>
                  <a:pt x="157" y="42"/>
                </a:lnTo>
                <a:lnTo>
                  <a:pt x="144" y="44"/>
                </a:lnTo>
                <a:lnTo>
                  <a:pt x="236" y="61"/>
                </a:lnTo>
                <a:lnTo>
                  <a:pt x="229" y="73"/>
                </a:lnTo>
                <a:lnTo>
                  <a:pt x="222" y="82"/>
                </a:lnTo>
                <a:lnTo>
                  <a:pt x="209" y="99"/>
                </a:lnTo>
                <a:lnTo>
                  <a:pt x="201" y="108"/>
                </a:lnTo>
                <a:lnTo>
                  <a:pt x="193" y="116"/>
                </a:lnTo>
                <a:lnTo>
                  <a:pt x="180" y="129"/>
                </a:lnTo>
                <a:lnTo>
                  <a:pt x="172" y="137"/>
                </a:lnTo>
                <a:lnTo>
                  <a:pt x="162" y="147"/>
                </a:lnTo>
                <a:lnTo>
                  <a:pt x="152" y="153"/>
                </a:lnTo>
                <a:lnTo>
                  <a:pt x="144" y="159"/>
                </a:lnTo>
                <a:lnTo>
                  <a:pt x="137" y="166"/>
                </a:lnTo>
                <a:lnTo>
                  <a:pt x="128" y="172"/>
                </a:lnTo>
                <a:lnTo>
                  <a:pt x="118" y="178"/>
                </a:lnTo>
                <a:lnTo>
                  <a:pt x="108" y="183"/>
                </a:lnTo>
                <a:lnTo>
                  <a:pt x="98" y="188"/>
                </a:lnTo>
                <a:lnTo>
                  <a:pt x="86" y="193"/>
                </a:lnTo>
                <a:lnTo>
                  <a:pt x="75" y="197"/>
                </a:lnTo>
                <a:lnTo>
                  <a:pt x="62" y="200"/>
                </a:lnTo>
                <a:lnTo>
                  <a:pt x="49" y="203"/>
                </a:lnTo>
                <a:lnTo>
                  <a:pt x="36" y="206"/>
                </a:lnTo>
                <a:lnTo>
                  <a:pt x="23" y="209"/>
                </a:lnTo>
                <a:lnTo>
                  <a:pt x="0" y="213"/>
                </a:lnTo>
              </a:path>
            </a:pathLst>
          </a:custGeom>
          <a:solidFill>
            <a:srgbClr val="FFCC00"/>
          </a:solidFill>
          <a:ln w="9525" cap="rnd">
            <a:solidFill>
              <a:srgbClr val="C00000"/>
            </a:solidFill>
            <a:round/>
            <a:headEnd/>
            <a:tailEnd/>
          </a:ln>
          <a:effectLst/>
        </p:spPr>
        <p:txBody>
          <a:bodyPr/>
          <a:lstStyle/>
          <a:p>
            <a:endParaRPr lang="en-US"/>
          </a:p>
        </p:txBody>
      </p:sp>
      <p:sp>
        <p:nvSpPr>
          <p:cNvPr id="612542" name="Rectangle 190"/>
          <p:cNvSpPr>
            <a:spLocks noChangeArrowheads="1"/>
          </p:cNvSpPr>
          <p:nvPr/>
        </p:nvSpPr>
        <p:spPr bwMode="gray">
          <a:xfrm>
            <a:off x="1441450" y="4789488"/>
            <a:ext cx="968375" cy="393700"/>
          </a:xfrm>
          <a:prstGeom prst="rect">
            <a:avLst/>
          </a:prstGeom>
          <a:solidFill>
            <a:srgbClr val="0000CC"/>
          </a:solidFill>
          <a:ln w="9525">
            <a:solidFill>
              <a:schemeClr val="tx1"/>
            </a:solidFill>
            <a:miter lim="800000"/>
            <a:headEnd/>
            <a:tailEnd/>
          </a:ln>
          <a:effectLst/>
        </p:spPr>
        <p:txBody>
          <a:bodyPr wrap="none" anchor="ctr"/>
          <a:lstStyle/>
          <a:p>
            <a:r>
              <a:rPr lang="en-US" sz="2000" i="0" dirty="0">
                <a:solidFill>
                  <a:schemeClr val="bg1"/>
                </a:solidFill>
                <a:latin typeface="Arial" charset="0"/>
              </a:rPr>
              <a:t>HAC-D</a:t>
            </a:r>
          </a:p>
        </p:txBody>
      </p:sp>
      <p:sp>
        <p:nvSpPr>
          <p:cNvPr id="612543" name="Rectangle 191"/>
          <p:cNvSpPr>
            <a:spLocks noChangeArrowheads="1"/>
          </p:cNvSpPr>
          <p:nvPr/>
        </p:nvSpPr>
        <p:spPr bwMode="gray">
          <a:xfrm>
            <a:off x="1436687" y="5753100"/>
            <a:ext cx="968375" cy="393700"/>
          </a:xfrm>
          <a:prstGeom prst="rect">
            <a:avLst/>
          </a:prstGeom>
          <a:solidFill>
            <a:srgbClr val="990033"/>
          </a:solidFill>
          <a:ln w="9525">
            <a:solidFill>
              <a:schemeClr val="tx1"/>
            </a:solidFill>
            <a:miter lim="800000"/>
            <a:headEnd/>
            <a:tailEnd/>
          </a:ln>
          <a:effectLst/>
        </p:spPr>
        <p:txBody>
          <a:bodyPr wrap="none" anchor="ctr"/>
          <a:lstStyle/>
          <a:p>
            <a:r>
              <a:rPr lang="en-US" sz="2000" i="0">
                <a:solidFill>
                  <a:schemeClr val="bg1"/>
                </a:solidFill>
                <a:latin typeface="Arial" charset="0"/>
              </a:rPr>
              <a:t>SAC-D</a:t>
            </a:r>
          </a:p>
        </p:txBody>
      </p:sp>
      <p:sp>
        <p:nvSpPr>
          <p:cNvPr id="612544" name="Rectangle 192"/>
          <p:cNvSpPr>
            <a:spLocks noChangeArrowheads="1"/>
          </p:cNvSpPr>
          <p:nvPr/>
        </p:nvSpPr>
        <p:spPr bwMode="gray">
          <a:xfrm>
            <a:off x="6859587" y="1609413"/>
            <a:ext cx="950913" cy="862012"/>
          </a:xfrm>
          <a:prstGeom prst="rect">
            <a:avLst/>
          </a:prstGeom>
          <a:solidFill>
            <a:srgbClr val="009900"/>
          </a:solidFill>
          <a:ln w="9525">
            <a:solidFill>
              <a:schemeClr val="tx1"/>
            </a:solidFill>
            <a:miter lim="800000"/>
            <a:headEnd/>
            <a:tailEnd/>
          </a:ln>
          <a:effectLst/>
        </p:spPr>
        <p:txBody>
          <a:bodyPr wrap="none" anchor="ctr"/>
          <a:lstStyle/>
          <a:p>
            <a:r>
              <a:rPr lang="en-US" sz="2000" i="0">
                <a:solidFill>
                  <a:schemeClr val="bg1"/>
                </a:solidFill>
                <a:latin typeface="Arial" charset="0"/>
              </a:rPr>
              <a:t>House</a:t>
            </a:r>
          </a:p>
        </p:txBody>
      </p:sp>
      <p:sp>
        <p:nvSpPr>
          <p:cNvPr id="612545" name="Rectangle 193"/>
          <p:cNvSpPr>
            <a:spLocks noChangeArrowheads="1"/>
          </p:cNvSpPr>
          <p:nvPr/>
        </p:nvSpPr>
        <p:spPr bwMode="gray">
          <a:xfrm>
            <a:off x="6859587" y="2727013"/>
            <a:ext cx="950913" cy="862012"/>
          </a:xfrm>
          <a:prstGeom prst="rect">
            <a:avLst/>
          </a:prstGeom>
          <a:solidFill>
            <a:srgbClr val="D60093"/>
          </a:solidFill>
          <a:ln w="9525">
            <a:solidFill>
              <a:schemeClr val="tx1"/>
            </a:solidFill>
            <a:miter lim="800000"/>
            <a:headEnd/>
            <a:tailEnd/>
          </a:ln>
          <a:effectLst/>
        </p:spPr>
        <p:txBody>
          <a:bodyPr wrap="none" anchor="ctr"/>
          <a:lstStyle/>
          <a:p>
            <a:r>
              <a:rPr lang="en-US" sz="2000" i="0">
                <a:solidFill>
                  <a:schemeClr val="bg1"/>
                </a:solidFill>
                <a:latin typeface="Arial" charset="0"/>
              </a:rPr>
              <a:t>Senate</a:t>
            </a:r>
          </a:p>
        </p:txBody>
      </p:sp>
      <p:sp>
        <p:nvSpPr>
          <p:cNvPr id="612546" name="Rectangle 194"/>
          <p:cNvSpPr>
            <a:spLocks noChangeArrowheads="1"/>
          </p:cNvSpPr>
          <p:nvPr/>
        </p:nvSpPr>
        <p:spPr bwMode="gray">
          <a:xfrm>
            <a:off x="6859587" y="4556125"/>
            <a:ext cx="950913" cy="862013"/>
          </a:xfrm>
          <a:prstGeom prst="rect">
            <a:avLst/>
          </a:prstGeom>
          <a:solidFill>
            <a:srgbClr val="009900"/>
          </a:solidFill>
          <a:ln w="9525">
            <a:solidFill>
              <a:schemeClr val="tx1"/>
            </a:solidFill>
            <a:miter lim="800000"/>
            <a:headEnd/>
            <a:tailEnd/>
          </a:ln>
          <a:effectLst/>
        </p:spPr>
        <p:txBody>
          <a:bodyPr wrap="none" anchor="ctr"/>
          <a:lstStyle/>
          <a:p>
            <a:r>
              <a:rPr lang="en-US" sz="2000" i="0">
                <a:solidFill>
                  <a:schemeClr val="bg1"/>
                </a:solidFill>
                <a:latin typeface="Arial" charset="0"/>
              </a:rPr>
              <a:t>House</a:t>
            </a:r>
          </a:p>
        </p:txBody>
      </p:sp>
      <p:sp>
        <p:nvSpPr>
          <p:cNvPr id="612547" name="Rectangle 195"/>
          <p:cNvSpPr>
            <a:spLocks noChangeArrowheads="1"/>
          </p:cNvSpPr>
          <p:nvPr/>
        </p:nvSpPr>
        <p:spPr bwMode="gray">
          <a:xfrm>
            <a:off x="6859587" y="5518150"/>
            <a:ext cx="950913" cy="862013"/>
          </a:xfrm>
          <a:prstGeom prst="rect">
            <a:avLst/>
          </a:prstGeom>
          <a:solidFill>
            <a:srgbClr val="D60093"/>
          </a:solidFill>
          <a:ln w="9525">
            <a:solidFill>
              <a:schemeClr val="tx1"/>
            </a:solidFill>
            <a:miter lim="800000"/>
            <a:headEnd/>
            <a:tailEnd/>
          </a:ln>
          <a:effectLst/>
        </p:spPr>
        <p:txBody>
          <a:bodyPr wrap="none" anchor="ctr"/>
          <a:lstStyle/>
          <a:p>
            <a:r>
              <a:rPr lang="en-US" sz="2000" i="0">
                <a:solidFill>
                  <a:schemeClr val="bg1"/>
                </a:solidFill>
                <a:latin typeface="Arial" charset="0"/>
              </a:rPr>
              <a:t>Senate</a:t>
            </a:r>
          </a:p>
        </p:txBody>
      </p:sp>
      <p:sp>
        <p:nvSpPr>
          <p:cNvPr id="612548" name="AutoShape 196"/>
          <p:cNvSpPr>
            <a:spLocks noChangeArrowheads="1"/>
          </p:cNvSpPr>
          <p:nvPr/>
        </p:nvSpPr>
        <p:spPr bwMode="gray">
          <a:xfrm>
            <a:off x="5434012" y="2152338"/>
            <a:ext cx="1089025" cy="852487"/>
          </a:xfrm>
          <a:prstGeom prst="hexagon">
            <a:avLst>
              <a:gd name="adj" fmla="val 31931"/>
              <a:gd name="vf" fmla="val 115470"/>
            </a:avLst>
          </a:prstGeom>
          <a:solidFill>
            <a:srgbClr val="FFCC00"/>
          </a:solidFill>
          <a:ln w="12700">
            <a:solidFill>
              <a:srgbClr val="C00000"/>
            </a:solidFill>
            <a:miter lim="800000"/>
            <a:headEnd/>
            <a:tailEnd/>
          </a:ln>
          <a:effectLst/>
        </p:spPr>
        <p:txBody>
          <a:bodyPr wrap="none" lIns="92075" tIns="46038" rIns="92075" bIns="46038" anchor="ctr"/>
          <a:lstStyle/>
          <a:p>
            <a:pPr algn="ctr"/>
            <a:endParaRPr lang="en-US" sz="1600" b="1" i="0" dirty="0">
              <a:latin typeface="Arial" charset="0"/>
            </a:endParaRPr>
          </a:p>
          <a:p>
            <a:pPr algn="ctr"/>
            <a:endParaRPr lang="en-US" sz="1600" b="1" i="0" dirty="0">
              <a:latin typeface="Arial" charset="0"/>
            </a:endParaRPr>
          </a:p>
          <a:p>
            <a:pPr algn="ctr"/>
            <a:r>
              <a:rPr lang="en-US" sz="1600" b="1" i="0" dirty="0">
                <a:latin typeface="Arial" charset="0"/>
              </a:rPr>
              <a:t>House</a:t>
            </a:r>
          </a:p>
          <a:p>
            <a:pPr algn="ctr"/>
            <a:r>
              <a:rPr lang="en-US" sz="1600" b="1" i="0" dirty="0">
                <a:latin typeface="Arial" charset="0"/>
              </a:rPr>
              <a:t>and</a:t>
            </a:r>
          </a:p>
          <a:p>
            <a:pPr algn="ctr"/>
            <a:r>
              <a:rPr lang="en-US" sz="1600" b="1" i="0" dirty="0">
                <a:latin typeface="Arial" charset="0"/>
              </a:rPr>
              <a:t>Senate</a:t>
            </a:r>
          </a:p>
          <a:p>
            <a:pPr algn="ctr"/>
            <a:endParaRPr lang="en-US" sz="1600" b="1" i="0" dirty="0">
              <a:latin typeface="Arial" charset="0"/>
            </a:endParaRPr>
          </a:p>
          <a:p>
            <a:pPr algn="ctr"/>
            <a:endParaRPr lang="en-US" sz="1600" b="1" i="0" dirty="0">
              <a:latin typeface="Arial" charset="0"/>
            </a:endParaRPr>
          </a:p>
        </p:txBody>
      </p:sp>
      <p:sp>
        <p:nvSpPr>
          <p:cNvPr id="612549" name="Freeform 197"/>
          <p:cNvSpPr>
            <a:spLocks/>
          </p:cNvSpPr>
          <p:nvPr/>
        </p:nvSpPr>
        <p:spPr bwMode="gray">
          <a:xfrm>
            <a:off x="6461125" y="2567023"/>
            <a:ext cx="431800" cy="311150"/>
          </a:xfrm>
          <a:custGeom>
            <a:avLst/>
            <a:gdLst/>
            <a:ahLst/>
            <a:cxnLst>
              <a:cxn ang="0">
                <a:pos x="24" y="0"/>
              </a:cxn>
              <a:cxn ang="0">
                <a:pos x="49" y="0"/>
              </a:cxn>
              <a:cxn ang="0">
                <a:pos x="75" y="1"/>
              </a:cxn>
              <a:cxn ang="0">
                <a:pos x="99" y="5"/>
              </a:cxn>
              <a:cxn ang="0">
                <a:pos x="127" y="12"/>
              </a:cxn>
              <a:cxn ang="0">
                <a:pos x="154" y="19"/>
              </a:cxn>
              <a:cxn ang="0">
                <a:pos x="182" y="31"/>
              </a:cxn>
              <a:cxn ang="0">
                <a:pos x="207" y="42"/>
              </a:cxn>
              <a:cxn ang="0">
                <a:pos x="232" y="54"/>
              </a:cxn>
              <a:cxn ang="0">
                <a:pos x="256" y="67"/>
              </a:cxn>
              <a:cxn ang="0">
                <a:pos x="279" y="83"/>
              </a:cxn>
              <a:cxn ang="0">
                <a:pos x="301" y="100"/>
              </a:cxn>
              <a:cxn ang="0">
                <a:pos x="319" y="117"/>
              </a:cxn>
              <a:cxn ang="0">
                <a:pos x="331" y="133"/>
              </a:cxn>
              <a:cxn ang="0">
                <a:pos x="407" y="128"/>
              </a:cxn>
              <a:cxn ang="0">
                <a:pos x="382" y="140"/>
              </a:cxn>
              <a:cxn ang="0">
                <a:pos x="363" y="148"/>
              </a:cxn>
              <a:cxn ang="0">
                <a:pos x="348" y="158"/>
              </a:cxn>
              <a:cxn ang="0">
                <a:pos x="334" y="169"/>
              </a:cxn>
              <a:cxn ang="0">
                <a:pos x="317" y="184"/>
              </a:cxn>
              <a:cxn ang="0">
                <a:pos x="301" y="199"/>
              </a:cxn>
              <a:cxn ang="0">
                <a:pos x="288" y="203"/>
              </a:cxn>
              <a:cxn ang="0">
                <a:pos x="273" y="195"/>
              </a:cxn>
              <a:cxn ang="0">
                <a:pos x="255" y="189"/>
              </a:cxn>
              <a:cxn ang="0">
                <a:pos x="239" y="184"/>
              </a:cxn>
              <a:cxn ang="0">
                <a:pos x="221" y="179"/>
              </a:cxn>
              <a:cxn ang="0">
                <a:pos x="202" y="174"/>
              </a:cxn>
              <a:cxn ang="0">
                <a:pos x="184" y="170"/>
              </a:cxn>
              <a:cxn ang="0">
                <a:pos x="167" y="167"/>
              </a:cxn>
              <a:cxn ang="0">
                <a:pos x="143" y="163"/>
              </a:cxn>
              <a:cxn ang="0">
                <a:pos x="229" y="136"/>
              </a:cxn>
              <a:cxn ang="0">
                <a:pos x="209" y="110"/>
              </a:cxn>
              <a:cxn ang="0">
                <a:pos x="193" y="94"/>
              </a:cxn>
              <a:cxn ang="0">
                <a:pos x="172" y="74"/>
              </a:cxn>
              <a:cxn ang="0">
                <a:pos x="152" y="59"/>
              </a:cxn>
              <a:cxn ang="0">
                <a:pos x="136" y="47"/>
              </a:cxn>
              <a:cxn ang="0">
                <a:pos x="118" y="35"/>
              </a:cxn>
              <a:cxn ang="0">
                <a:pos x="98" y="25"/>
              </a:cxn>
              <a:cxn ang="0">
                <a:pos x="75" y="17"/>
              </a:cxn>
              <a:cxn ang="0">
                <a:pos x="49" y="12"/>
              </a:cxn>
              <a:cxn ang="0">
                <a:pos x="23" y="6"/>
              </a:cxn>
            </a:cxnLst>
            <a:rect l="0" t="0" r="r" b="b"/>
            <a:pathLst>
              <a:path w="421" h="207">
                <a:moveTo>
                  <a:pt x="0" y="1"/>
                </a:moveTo>
                <a:lnTo>
                  <a:pt x="24" y="0"/>
                </a:lnTo>
                <a:lnTo>
                  <a:pt x="35" y="0"/>
                </a:lnTo>
                <a:lnTo>
                  <a:pt x="49" y="0"/>
                </a:lnTo>
                <a:lnTo>
                  <a:pt x="62" y="1"/>
                </a:lnTo>
                <a:lnTo>
                  <a:pt x="75" y="1"/>
                </a:lnTo>
                <a:lnTo>
                  <a:pt x="87" y="3"/>
                </a:lnTo>
                <a:lnTo>
                  <a:pt x="99" y="5"/>
                </a:lnTo>
                <a:lnTo>
                  <a:pt x="112" y="8"/>
                </a:lnTo>
                <a:lnTo>
                  <a:pt x="127" y="12"/>
                </a:lnTo>
                <a:lnTo>
                  <a:pt x="140" y="15"/>
                </a:lnTo>
                <a:lnTo>
                  <a:pt x="154" y="19"/>
                </a:lnTo>
                <a:lnTo>
                  <a:pt x="168" y="25"/>
                </a:lnTo>
                <a:lnTo>
                  <a:pt x="182" y="31"/>
                </a:lnTo>
                <a:lnTo>
                  <a:pt x="196" y="37"/>
                </a:lnTo>
                <a:lnTo>
                  <a:pt x="207" y="42"/>
                </a:lnTo>
                <a:lnTo>
                  <a:pt x="220" y="48"/>
                </a:lnTo>
                <a:lnTo>
                  <a:pt x="232" y="54"/>
                </a:lnTo>
                <a:lnTo>
                  <a:pt x="243" y="61"/>
                </a:lnTo>
                <a:lnTo>
                  <a:pt x="256" y="67"/>
                </a:lnTo>
                <a:lnTo>
                  <a:pt x="268" y="76"/>
                </a:lnTo>
                <a:lnTo>
                  <a:pt x="279" y="83"/>
                </a:lnTo>
                <a:lnTo>
                  <a:pt x="290" y="91"/>
                </a:lnTo>
                <a:lnTo>
                  <a:pt x="301" y="100"/>
                </a:lnTo>
                <a:lnTo>
                  <a:pt x="311" y="108"/>
                </a:lnTo>
                <a:lnTo>
                  <a:pt x="319" y="117"/>
                </a:lnTo>
                <a:lnTo>
                  <a:pt x="326" y="125"/>
                </a:lnTo>
                <a:lnTo>
                  <a:pt x="331" y="133"/>
                </a:lnTo>
                <a:lnTo>
                  <a:pt x="420" y="122"/>
                </a:lnTo>
                <a:lnTo>
                  <a:pt x="407" y="128"/>
                </a:lnTo>
                <a:lnTo>
                  <a:pt x="393" y="134"/>
                </a:lnTo>
                <a:lnTo>
                  <a:pt x="382" y="140"/>
                </a:lnTo>
                <a:lnTo>
                  <a:pt x="373" y="143"/>
                </a:lnTo>
                <a:lnTo>
                  <a:pt x="363" y="148"/>
                </a:lnTo>
                <a:lnTo>
                  <a:pt x="355" y="153"/>
                </a:lnTo>
                <a:lnTo>
                  <a:pt x="348" y="158"/>
                </a:lnTo>
                <a:lnTo>
                  <a:pt x="341" y="164"/>
                </a:lnTo>
                <a:lnTo>
                  <a:pt x="334" y="169"/>
                </a:lnTo>
                <a:lnTo>
                  <a:pt x="325" y="176"/>
                </a:lnTo>
                <a:lnTo>
                  <a:pt x="317" y="184"/>
                </a:lnTo>
                <a:lnTo>
                  <a:pt x="309" y="191"/>
                </a:lnTo>
                <a:lnTo>
                  <a:pt x="301" y="199"/>
                </a:lnTo>
                <a:lnTo>
                  <a:pt x="294" y="206"/>
                </a:lnTo>
                <a:lnTo>
                  <a:pt x="288" y="203"/>
                </a:lnTo>
                <a:lnTo>
                  <a:pt x="281" y="199"/>
                </a:lnTo>
                <a:lnTo>
                  <a:pt x="273" y="195"/>
                </a:lnTo>
                <a:lnTo>
                  <a:pt x="264" y="193"/>
                </a:lnTo>
                <a:lnTo>
                  <a:pt x="255" y="189"/>
                </a:lnTo>
                <a:lnTo>
                  <a:pt x="247" y="186"/>
                </a:lnTo>
                <a:lnTo>
                  <a:pt x="239" y="184"/>
                </a:lnTo>
                <a:lnTo>
                  <a:pt x="231" y="181"/>
                </a:lnTo>
                <a:lnTo>
                  <a:pt x="221" y="179"/>
                </a:lnTo>
                <a:lnTo>
                  <a:pt x="211" y="176"/>
                </a:lnTo>
                <a:lnTo>
                  <a:pt x="202" y="174"/>
                </a:lnTo>
                <a:lnTo>
                  <a:pt x="193" y="171"/>
                </a:lnTo>
                <a:lnTo>
                  <a:pt x="184" y="170"/>
                </a:lnTo>
                <a:lnTo>
                  <a:pt x="175" y="168"/>
                </a:lnTo>
                <a:lnTo>
                  <a:pt x="167" y="167"/>
                </a:lnTo>
                <a:lnTo>
                  <a:pt x="157" y="165"/>
                </a:lnTo>
                <a:lnTo>
                  <a:pt x="143" y="163"/>
                </a:lnTo>
                <a:lnTo>
                  <a:pt x="236" y="147"/>
                </a:lnTo>
                <a:lnTo>
                  <a:pt x="229" y="136"/>
                </a:lnTo>
                <a:lnTo>
                  <a:pt x="222" y="126"/>
                </a:lnTo>
                <a:lnTo>
                  <a:pt x="209" y="110"/>
                </a:lnTo>
                <a:lnTo>
                  <a:pt x="201" y="102"/>
                </a:lnTo>
                <a:lnTo>
                  <a:pt x="193" y="94"/>
                </a:lnTo>
                <a:lnTo>
                  <a:pt x="180" y="82"/>
                </a:lnTo>
                <a:lnTo>
                  <a:pt x="172" y="74"/>
                </a:lnTo>
                <a:lnTo>
                  <a:pt x="161" y="65"/>
                </a:lnTo>
                <a:lnTo>
                  <a:pt x="152" y="59"/>
                </a:lnTo>
                <a:lnTo>
                  <a:pt x="144" y="53"/>
                </a:lnTo>
                <a:lnTo>
                  <a:pt x="136" y="47"/>
                </a:lnTo>
                <a:lnTo>
                  <a:pt x="128" y="40"/>
                </a:lnTo>
                <a:lnTo>
                  <a:pt x="118" y="35"/>
                </a:lnTo>
                <a:lnTo>
                  <a:pt x="108" y="31"/>
                </a:lnTo>
                <a:lnTo>
                  <a:pt x="98" y="25"/>
                </a:lnTo>
                <a:lnTo>
                  <a:pt x="86" y="21"/>
                </a:lnTo>
                <a:lnTo>
                  <a:pt x="75" y="17"/>
                </a:lnTo>
                <a:lnTo>
                  <a:pt x="62" y="14"/>
                </a:lnTo>
                <a:lnTo>
                  <a:pt x="49" y="12"/>
                </a:lnTo>
                <a:lnTo>
                  <a:pt x="36" y="8"/>
                </a:lnTo>
                <a:lnTo>
                  <a:pt x="23" y="6"/>
                </a:lnTo>
                <a:lnTo>
                  <a:pt x="0" y="1"/>
                </a:lnTo>
              </a:path>
            </a:pathLst>
          </a:custGeom>
          <a:solidFill>
            <a:srgbClr val="FFCC00"/>
          </a:solidFill>
          <a:ln w="9525" cap="rnd">
            <a:solidFill>
              <a:srgbClr val="C00000"/>
            </a:solidFill>
            <a:round/>
            <a:headEnd/>
            <a:tailEnd/>
          </a:ln>
          <a:effectLst/>
        </p:spPr>
        <p:txBody>
          <a:bodyPr/>
          <a:lstStyle/>
          <a:p>
            <a:endParaRPr lang="en-US"/>
          </a:p>
        </p:txBody>
      </p:sp>
      <p:sp>
        <p:nvSpPr>
          <p:cNvPr id="612550" name="Freeform 198"/>
          <p:cNvSpPr>
            <a:spLocks/>
          </p:cNvSpPr>
          <p:nvPr/>
        </p:nvSpPr>
        <p:spPr bwMode="gray">
          <a:xfrm>
            <a:off x="6503987" y="2246348"/>
            <a:ext cx="385763" cy="325438"/>
          </a:xfrm>
          <a:custGeom>
            <a:avLst/>
            <a:gdLst/>
            <a:ahLst/>
            <a:cxnLst>
              <a:cxn ang="0">
                <a:pos x="24" y="215"/>
              </a:cxn>
              <a:cxn ang="0">
                <a:pos x="49" y="215"/>
              </a:cxn>
              <a:cxn ang="0">
                <a:pos x="75" y="213"/>
              </a:cxn>
              <a:cxn ang="0">
                <a:pos x="99" y="209"/>
              </a:cxn>
              <a:cxn ang="0">
                <a:pos x="127" y="203"/>
              </a:cxn>
              <a:cxn ang="0">
                <a:pos x="154" y="194"/>
              </a:cxn>
              <a:cxn ang="0">
                <a:pos x="183" y="183"/>
              </a:cxn>
              <a:cxn ang="0">
                <a:pos x="207" y="171"/>
              </a:cxn>
              <a:cxn ang="0">
                <a:pos x="232" y="158"/>
              </a:cxn>
              <a:cxn ang="0">
                <a:pos x="256" y="144"/>
              </a:cxn>
              <a:cxn ang="0">
                <a:pos x="279" y="128"/>
              </a:cxn>
              <a:cxn ang="0">
                <a:pos x="301" y="110"/>
              </a:cxn>
              <a:cxn ang="0">
                <a:pos x="319" y="92"/>
              </a:cxn>
              <a:cxn ang="0">
                <a:pos x="332" y="75"/>
              </a:cxn>
              <a:cxn ang="0">
                <a:pos x="406" y="81"/>
              </a:cxn>
              <a:cxn ang="0">
                <a:pos x="383" y="69"/>
              </a:cxn>
              <a:cxn ang="0">
                <a:pos x="364" y="59"/>
              </a:cxn>
              <a:cxn ang="0">
                <a:pos x="349" y="49"/>
              </a:cxn>
              <a:cxn ang="0">
                <a:pos x="334" y="38"/>
              </a:cxn>
              <a:cxn ang="0">
                <a:pos x="316" y="23"/>
              </a:cxn>
              <a:cxn ang="0">
                <a:pos x="300" y="7"/>
              </a:cxn>
              <a:cxn ang="0">
                <a:pos x="288" y="3"/>
              </a:cxn>
              <a:cxn ang="0">
                <a:pos x="273" y="10"/>
              </a:cxn>
              <a:cxn ang="0">
                <a:pos x="255" y="17"/>
              </a:cxn>
              <a:cxn ang="0">
                <a:pos x="239" y="22"/>
              </a:cxn>
              <a:cxn ang="0">
                <a:pos x="221" y="28"/>
              </a:cxn>
              <a:cxn ang="0">
                <a:pos x="202" y="33"/>
              </a:cxn>
              <a:cxn ang="0">
                <a:pos x="184" y="37"/>
              </a:cxn>
              <a:cxn ang="0">
                <a:pos x="167" y="40"/>
              </a:cxn>
              <a:cxn ang="0">
                <a:pos x="144" y="44"/>
              </a:cxn>
              <a:cxn ang="0">
                <a:pos x="229" y="73"/>
              </a:cxn>
              <a:cxn ang="0">
                <a:pos x="209" y="99"/>
              </a:cxn>
              <a:cxn ang="0">
                <a:pos x="193" y="116"/>
              </a:cxn>
              <a:cxn ang="0">
                <a:pos x="172" y="137"/>
              </a:cxn>
              <a:cxn ang="0">
                <a:pos x="152" y="153"/>
              </a:cxn>
              <a:cxn ang="0">
                <a:pos x="137" y="166"/>
              </a:cxn>
              <a:cxn ang="0">
                <a:pos x="118" y="178"/>
              </a:cxn>
              <a:cxn ang="0">
                <a:pos x="98" y="188"/>
              </a:cxn>
              <a:cxn ang="0">
                <a:pos x="75" y="197"/>
              </a:cxn>
              <a:cxn ang="0">
                <a:pos x="49" y="203"/>
              </a:cxn>
              <a:cxn ang="0">
                <a:pos x="23" y="209"/>
              </a:cxn>
            </a:cxnLst>
            <a:rect l="0" t="0" r="r" b="b"/>
            <a:pathLst>
              <a:path w="421" h="216">
                <a:moveTo>
                  <a:pt x="0" y="213"/>
                </a:moveTo>
                <a:lnTo>
                  <a:pt x="24" y="215"/>
                </a:lnTo>
                <a:lnTo>
                  <a:pt x="35" y="215"/>
                </a:lnTo>
                <a:lnTo>
                  <a:pt x="49" y="215"/>
                </a:lnTo>
                <a:lnTo>
                  <a:pt x="62" y="214"/>
                </a:lnTo>
                <a:lnTo>
                  <a:pt x="75" y="213"/>
                </a:lnTo>
                <a:lnTo>
                  <a:pt x="87" y="211"/>
                </a:lnTo>
                <a:lnTo>
                  <a:pt x="99" y="209"/>
                </a:lnTo>
                <a:lnTo>
                  <a:pt x="112" y="206"/>
                </a:lnTo>
                <a:lnTo>
                  <a:pt x="127" y="203"/>
                </a:lnTo>
                <a:lnTo>
                  <a:pt x="140" y="199"/>
                </a:lnTo>
                <a:lnTo>
                  <a:pt x="154" y="194"/>
                </a:lnTo>
                <a:lnTo>
                  <a:pt x="169" y="189"/>
                </a:lnTo>
                <a:lnTo>
                  <a:pt x="183" y="183"/>
                </a:lnTo>
                <a:lnTo>
                  <a:pt x="196" y="176"/>
                </a:lnTo>
                <a:lnTo>
                  <a:pt x="207" y="171"/>
                </a:lnTo>
                <a:lnTo>
                  <a:pt x="221" y="164"/>
                </a:lnTo>
                <a:lnTo>
                  <a:pt x="232" y="158"/>
                </a:lnTo>
                <a:lnTo>
                  <a:pt x="243" y="150"/>
                </a:lnTo>
                <a:lnTo>
                  <a:pt x="256" y="144"/>
                </a:lnTo>
                <a:lnTo>
                  <a:pt x="268" y="135"/>
                </a:lnTo>
                <a:lnTo>
                  <a:pt x="279" y="128"/>
                </a:lnTo>
                <a:lnTo>
                  <a:pt x="290" y="119"/>
                </a:lnTo>
                <a:lnTo>
                  <a:pt x="301" y="110"/>
                </a:lnTo>
                <a:lnTo>
                  <a:pt x="311" y="101"/>
                </a:lnTo>
                <a:lnTo>
                  <a:pt x="319" y="92"/>
                </a:lnTo>
                <a:lnTo>
                  <a:pt x="326" y="84"/>
                </a:lnTo>
                <a:lnTo>
                  <a:pt x="332" y="75"/>
                </a:lnTo>
                <a:lnTo>
                  <a:pt x="420" y="87"/>
                </a:lnTo>
                <a:lnTo>
                  <a:pt x="406" y="81"/>
                </a:lnTo>
                <a:lnTo>
                  <a:pt x="395" y="75"/>
                </a:lnTo>
                <a:lnTo>
                  <a:pt x="383" y="69"/>
                </a:lnTo>
                <a:lnTo>
                  <a:pt x="373" y="65"/>
                </a:lnTo>
                <a:lnTo>
                  <a:pt x="364" y="59"/>
                </a:lnTo>
                <a:lnTo>
                  <a:pt x="356" y="55"/>
                </a:lnTo>
                <a:lnTo>
                  <a:pt x="349" y="49"/>
                </a:lnTo>
                <a:lnTo>
                  <a:pt x="341" y="43"/>
                </a:lnTo>
                <a:lnTo>
                  <a:pt x="334" y="38"/>
                </a:lnTo>
                <a:lnTo>
                  <a:pt x="325" y="30"/>
                </a:lnTo>
                <a:lnTo>
                  <a:pt x="316" y="23"/>
                </a:lnTo>
                <a:lnTo>
                  <a:pt x="308" y="15"/>
                </a:lnTo>
                <a:lnTo>
                  <a:pt x="300" y="7"/>
                </a:lnTo>
                <a:lnTo>
                  <a:pt x="294" y="0"/>
                </a:lnTo>
                <a:lnTo>
                  <a:pt x="288" y="3"/>
                </a:lnTo>
                <a:lnTo>
                  <a:pt x="281" y="7"/>
                </a:lnTo>
                <a:lnTo>
                  <a:pt x="273" y="10"/>
                </a:lnTo>
                <a:lnTo>
                  <a:pt x="264" y="13"/>
                </a:lnTo>
                <a:lnTo>
                  <a:pt x="255" y="17"/>
                </a:lnTo>
                <a:lnTo>
                  <a:pt x="247" y="20"/>
                </a:lnTo>
                <a:lnTo>
                  <a:pt x="239" y="22"/>
                </a:lnTo>
                <a:lnTo>
                  <a:pt x="231" y="25"/>
                </a:lnTo>
                <a:lnTo>
                  <a:pt x="221" y="28"/>
                </a:lnTo>
                <a:lnTo>
                  <a:pt x="211" y="30"/>
                </a:lnTo>
                <a:lnTo>
                  <a:pt x="202" y="33"/>
                </a:lnTo>
                <a:lnTo>
                  <a:pt x="193" y="35"/>
                </a:lnTo>
                <a:lnTo>
                  <a:pt x="184" y="37"/>
                </a:lnTo>
                <a:lnTo>
                  <a:pt x="176" y="39"/>
                </a:lnTo>
                <a:lnTo>
                  <a:pt x="167" y="40"/>
                </a:lnTo>
                <a:lnTo>
                  <a:pt x="157" y="42"/>
                </a:lnTo>
                <a:lnTo>
                  <a:pt x="144" y="44"/>
                </a:lnTo>
                <a:lnTo>
                  <a:pt x="236" y="61"/>
                </a:lnTo>
                <a:lnTo>
                  <a:pt x="229" y="73"/>
                </a:lnTo>
                <a:lnTo>
                  <a:pt x="222" y="82"/>
                </a:lnTo>
                <a:lnTo>
                  <a:pt x="209" y="99"/>
                </a:lnTo>
                <a:lnTo>
                  <a:pt x="201" y="108"/>
                </a:lnTo>
                <a:lnTo>
                  <a:pt x="193" y="116"/>
                </a:lnTo>
                <a:lnTo>
                  <a:pt x="180" y="129"/>
                </a:lnTo>
                <a:lnTo>
                  <a:pt x="172" y="137"/>
                </a:lnTo>
                <a:lnTo>
                  <a:pt x="162" y="147"/>
                </a:lnTo>
                <a:lnTo>
                  <a:pt x="152" y="153"/>
                </a:lnTo>
                <a:lnTo>
                  <a:pt x="144" y="159"/>
                </a:lnTo>
                <a:lnTo>
                  <a:pt x="137" y="166"/>
                </a:lnTo>
                <a:lnTo>
                  <a:pt x="128" y="172"/>
                </a:lnTo>
                <a:lnTo>
                  <a:pt x="118" y="178"/>
                </a:lnTo>
                <a:lnTo>
                  <a:pt x="108" y="183"/>
                </a:lnTo>
                <a:lnTo>
                  <a:pt x="98" y="188"/>
                </a:lnTo>
                <a:lnTo>
                  <a:pt x="86" y="193"/>
                </a:lnTo>
                <a:lnTo>
                  <a:pt x="75" y="197"/>
                </a:lnTo>
                <a:lnTo>
                  <a:pt x="62" y="200"/>
                </a:lnTo>
                <a:lnTo>
                  <a:pt x="49" y="203"/>
                </a:lnTo>
                <a:lnTo>
                  <a:pt x="36" y="206"/>
                </a:lnTo>
                <a:lnTo>
                  <a:pt x="23" y="209"/>
                </a:lnTo>
                <a:lnTo>
                  <a:pt x="0" y="213"/>
                </a:lnTo>
              </a:path>
            </a:pathLst>
          </a:custGeom>
          <a:solidFill>
            <a:srgbClr val="FFCC00"/>
          </a:solidFill>
          <a:ln w="9525" cap="rnd">
            <a:solidFill>
              <a:srgbClr val="C00000"/>
            </a:solidFill>
            <a:round/>
            <a:headEnd/>
            <a:tailEnd/>
          </a:ln>
          <a:effectLst/>
        </p:spPr>
        <p:txBody>
          <a:bodyPr/>
          <a:lstStyle/>
          <a:p>
            <a:endParaRPr lang="en-US"/>
          </a:p>
        </p:txBody>
      </p:sp>
      <p:sp>
        <p:nvSpPr>
          <p:cNvPr id="612551" name="AutoShape 199"/>
          <p:cNvSpPr>
            <a:spLocks noChangeArrowheads="1"/>
          </p:cNvSpPr>
          <p:nvPr/>
        </p:nvSpPr>
        <p:spPr bwMode="gray">
          <a:xfrm>
            <a:off x="3684587" y="4814888"/>
            <a:ext cx="447675" cy="376237"/>
          </a:xfrm>
          <a:prstGeom prst="rightArrow">
            <a:avLst>
              <a:gd name="adj1" fmla="val 50000"/>
              <a:gd name="adj2" fmla="val 29747"/>
            </a:avLst>
          </a:prstGeom>
          <a:solidFill>
            <a:srgbClr val="0000CC"/>
          </a:solidFill>
          <a:ln w="9525">
            <a:noFill/>
            <a:miter lim="800000"/>
            <a:headEnd/>
            <a:tailEnd/>
          </a:ln>
          <a:effectLst/>
        </p:spPr>
        <p:txBody>
          <a:bodyPr wrap="none" anchor="ctr"/>
          <a:lstStyle/>
          <a:p>
            <a:endParaRPr lang="en-US"/>
          </a:p>
        </p:txBody>
      </p:sp>
      <p:sp>
        <p:nvSpPr>
          <p:cNvPr id="612552" name="AutoShape 200"/>
          <p:cNvSpPr>
            <a:spLocks noChangeArrowheads="1"/>
          </p:cNvSpPr>
          <p:nvPr/>
        </p:nvSpPr>
        <p:spPr bwMode="gray">
          <a:xfrm>
            <a:off x="3684587" y="5775325"/>
            <a:ext cx="447675" cy="376238"/>
          </a:xfrm>
          <a:prstGeom prst="rightArrow">
            <a:avLst>
              <a:gd name="adj1" fmla="val 50000"/>
              <a:gd name="adj2" fmla="val 29747"/>
            </a:avLst>
          </a:prstGeom>
          <a:solidFill>
            <a:srgbClr val="990033"/>
          </a:solidFill>
          <a:ln w="9525">
            <a:noFill/>
            <a:miter lim="800000"/>
            <a:headEnd/>
            <a:tailEnd/>
          </a:ln>
          <a:effectLst/>
        </p:spPr>
        <p:txBody>
          <a:bodyPr wrap="none" anchor="ctr"/>
          <a:lstStyle/>
          <a:p>
            <a:endParaRPr lang="en-US"/>
          </a:p>
        </p:txBody>
      </p:sp>
      <p:sp>
        <p:nvSpPr>
          <p:cNvPr id="612553" name="AutoShape 201"/>
          <p:cNvSpPr>
            <a:spLocks noChangeArrowheads="1"/>
          </p:cNvSpPr>
          <p:nvPr/>
        </p:nvSpPr>
        <p:spPr bwMode="gray">
          <a:xfrm>
            <a:off x="3684587" y="2965138"/>
            <a:ext cx="447675" cy="376237"/>
          </a:xfrm>
          <a:prstGeom prst="rightArrow">
            <a:avLst>
              <a:gd name="adj1" fmla="val 50000"/>
              <a:gd name="adj2" fmla="val 29747"/>
            </a:avLst>
          </a:prstGeom>
          <a:solidFill>
            <a:srgbClr val="990099"/>
          </a:solidFill>
          <a:ln w="9525">
            <a:noFill/>
            <a:miter lim="800000"/>
            <a:headEnd/>
            <a:tailEnd/>
          </a:ln>
          <a:effectLst/>
        </p:spPr>
        <p:txBody>
          <a:bodyPr wrap="none" anchor="ctr"/>
          <a:lstStyle/>
          <a:p>
            <a:endParaRPr lang="en-US"/>
          </a:p>
        </p:txBody>
      </p:sp>
      <p:sp>
        <p:nvSpPr>
          <p:cNvPr id="612554" name="AutoShape 202"/>
          <p:cNvSpPr>
            <a:spLocks noChangeArrowheads="1"/>
          </p:cNvSpPr>
          <p:nvPr/>
        </p:nvSpPr>
        <p:spPr bwMode="gray">
          <a:xfrm>
            <a:off x="3684587" y="1861825"/>
            <a:ext cx="447675" cy="376238"/>
          </a:xfrm>
          <a:prstGeom prst="rightArrow">
            <a:avLst>
              <a:gd name="adj1" fmla="val 50000"/>
              <a:gd name="adj2" fmla="val 29747"/>
            </a:avLst>
          </a:prstGeom>
          <a:solidFill>
            <a:srgbClr val="002060"/>
          </a:solidFill>
          <a:ln w="9525">
            <a:noFill/>
            <a:miter lim="800000"/>
            <a:headEnd/>
            <a:tailEnd/>
          </a:ln>
          <a:effectLst/>
        </p:spPr>
        <p:txBody>
          <a:bodyPr wrap="none" anchor="ctr"/>
          <a:lstStyle/>
          <a:p>
            <a:endParaRPr lang="en-US"/>
          </a:p>
        </p:txBody>
      </p:sp>
      <p:sp>
        <p:nvSpPr>
          <p:cNvPr id="612555" name="Line 203"/>
          <p:cNvSpPr>
            <a:spLocks noChangeShapeType="1"/>
          </p:cNvSpPr>
          <p:nvPr/>
        </p:nvSpPr>
        <p:spPr bwMode="gray">
          <a:xfrm flipV="1">
            <a:off x="2455862" y="4973638"/>
            <a:ext cx="268288" cy="17462"/>
          </a:xfrm>
          <a:prstGeom prst="line">
            <a:avLst/>
          </a:prstGeom>
          <a:noFill/>
          <a:ln w="38100">
            <a:solidFill>
              <a:srgbClr val="0000CC"/>
            </a:solidFill>
            <a:round/>
            <a:headEnd/>
            <a:tailEnd type="triangle" w="med" len="med"/>
          </a:ln>
          <a:effectLst/>
        </p:spPr>
        <p:txBody>
          <a:bodyPr anchor="ctr" anchorCtr="1"/>
          <a:lstStyle/>
          <a:p>
            <a:endParaRPr lang="en-US"/>
          </a:p>
        </p:txBody>
      </p:sp>
      <p:sp>
        <p:nvSpPr>
          <p:cNvPr id="612556" name="Line 204"/>
          <p:cNvSpPr>
            <a:spLocks noChangeShapeType="1"/>
          </p:cNvSpPr>
          <p:nvPr/>
        </p:nvSpPr>
        <p:spPr bwMode="gray">
          <a:xfrm>
            <a:off x="2455862" y="5934075"/>
            <a:ext cx="268288" cy="0"/>
          </a:xfrm>
          <a:prstGeom prst="line">
            <a:avLst/>
          </a:prstGeom>
          <a:noFill/>
          <a:ln w="38100">
            <a:solidFill>
              <a:srgbClr val="990033"/>
            </a:solidFill>
            <a:round/>
            <a:headEnd/>
            <a:tailEnd type="triangle" w="med" len="med"/>
          </a:ln>
          <a:effectLst/>
        </p:spPr>
        <p:txBody>
          <a:bodyPr anchor="ctr" anchorCtr="1"/>
          <a:lstStyle/>
          <a:p>
            <a:endParaRPr lang="en-US"/>
          </a:p>
        </p:txBody>
      </p:sp>
      <p:sp>
        <p:nvSpPr>
          <p:cNvPr id="612557" name="Line 205"/>
          <p:cNvSpPr>
            <a:spLocks noChangeShapeType="1"/>
          </p:cNvSpPr>
          <p:nvPr/>
        </p:nvSpPr>
        <p:spPr bwMode="gray">
          <a:xfrm rot="833471">
            <a:off x="2373312" y="2792100"/>
            <a:ext cx="304800" cy="1588"/>
          </a:xfrm>
          <a:prstGeom prst="line">
            <a:avLst/>
          </a:prstGeom>
          <a:noFill/>
          <a:ln w="28575">
            <a:solidFill>
              <a:srgbClr val="990099"/>
            </a:solidFill>
            <a:round/>
            <a:headEnd/>
            <a:tailEnd type="triangle" w="med" len="med"/>
          </a:ln>
          <a:effectLst/>
        </p:spPr>
        <p:txBody>
          <a:bodyPr anchor="ctr" anchorCtr="1"/>
          <a:lstStyle/>
          <a:p>
            <a:endParaRPr lang="en-US"/>
          </a:p>
        </p:txBody>
      </p:sp>
      <p:sp>
        <p:nvSpPr>
          <p:cNvPr id="612558" name="Line 206"/>
          <p:cNvSpPr>
            <a:spLocks noChangeShapeType="1"/>
          </p:cNvSpPr>
          <p:nvPr/>
        </p:nvSpPr>
        <p:spPr bwMode="gray">
          <a:xfrm>
            <a:off x="2373312" y="2927038"/>
            <a:ext cx="304800" cy="1587"/>
          </a:xfrm>
          <a:prstGeom prst="line">
            <a:avLst/>
          </a:prstGeom>
          <a:noFill/>
          <a:ln w="28575">
            <a:solidFill>
              <a:srgbClr val="990099"/>
            </a:solidFill>
            <a:round/>
            <a:headEnd/>
            <a:tailEnd type="triangle" w="med" len="med"/>
          </a:ln>
          <a:effectLst/>
        </p:spPr>
        <p:txBody>
          <a:bodyPr anchor="ctr" anchorCtr="1"/>
          <a:lstStyle/>
          <a:p>
            <a:endParaRPr lang="en-US"/>
          </a:p>
        </p:txBody>
      </p:sp>
      <p:sp>
        <p:nvSpPr>
          <p:cNvPr id="612559" name="Line 207"/>
          <p:cNvSpPr>
            <a:spLocks noChangeShapeType="1"/>
          </p:cNvSpPr>
          <p:nvPr/>
        </p:nvSpPr>
        <p:spPr bwMode="gray">
          <a:xfrm>
            <a:off x="2373312" y="3096900"/>
            <a:ext cx="304800" cy="0"/>
          </a:xfrm>
          <a:prstGeom prst="line">
            <a:avLst/>
          </a:prstGeom>
          <a:noFill/>
          <a:ln w="28575">
            <a:solidFill>
              <a:srgbClr val="990099"/>
            </a:solidFill>
            <a:round/>
            <a:headEnd/>
            <a:tailEnd type="triangle" w="med" len="med"/>
          </a:ln>
          <a:effectLst/>
        </p:spPr>
        <p:txBody>
          <a:bodyPr anchor="ctr" anchorCtr="1"/>
          <a:lstStyle/>
          <a:p>
            <a:endParaRPr lang="en-US"/>
          </a:p>
        </p:txBody>
      </p:sp>
      <p:sp>
        <p:nvSpPr>
          <p:cNvPr id="612560" name="Line 208"/>
          <p:cNvSpPr>
            <a:spLocks noChangeShapeType="1"/>
          </p:cNvSpPr>
          <p:nvPr/>
        </p:nvSpPr>
        <p:spPr bwMode="gray">
          <a:xfrm>
            <a:off x="2373312" y="3249300"/>
            <a:ext cx="304800" cy="0"/>
          </a:xfrm>
          <a:prstGeom prst="line">
            <a:avLst/>
          </a:prstGeom>
          <a:noFill/>
          <a:ln w="28575">
            <a:solidFill>
              <a:srgbClr val="990099"/>
            </a:solidFill>
            <a:round/>
            <a:headEnd/>
            <a:tailEnd type="triangle" w="med" len="med"/>
          </a:ln>
          <a:effectLst/>
        </p:spPr>
        <p:txBody>
          <a:bodyPr anchor="ctr" anchorCtr="1"/>
          <a:lstStyle/>
          <a:p>
            <a:endParaRPr lang="en-US"/>
          </a:p>
        </p:txBody>
      </p:sp>
      <p:sp>
        <p:nvSpPr>
          <p:cNvPr id="612561" name="Line 209"/>
          <p:cNvSpPr>
            <a:spLocks noChangeShapeType="1"/>
          </p:cNvSpPr>
          <p:nvPr/>
        </p:nvSpPr>
        <p:spPr bwMode="gray">
          <a:xfrm>
            <a:off x="2373312" y="3401700"/>
            <a:ext cx="304800" cy="1588"/>
          </a:xfrm>
          <a:prstGeom prst="line">
            <a:avLst/>
          </a:prstGeom>
          <a:noFill/>
          <a:ln w="28575">
            <a:solidFill>
              <a:srgbClr val="990099"/>
            </a:solidFill>
            <a:round/>
            <a:headEnd/>
            <a:tailEnd type="triangle" w="med" len="med"/>
          </a:ln>
          <a:effectLst/>
        </p:spPr>
        <p:txBody>
          <a:bodyPr anchor="ctr" anchorCtr="1"/>
          <a:lstStyle/>
          <a:p>
            <a:endParaRPr lang="en-US"/>
          </a:p>
        </p:txBody>
      </p:sp>
      <p:sp>
        <p:nvSpPr>
          <p:cNvPr id="612562" name="Line 210"/>
          <p:cNvSpPr>
            <a:spLocks noChangeShapeType="1"/>
          </p:cNvSpPr>
          <p:nvPr/>
        </p:nvSpPr>
        <p:spPr bwMode="gray">
          <a:xfrm rot="-854616">
            <a:off x="2373312" y="3554100"/>
            <a:ext cx="304800" cy="1588"/>
          </a:xfrm>
          <a:prstGeom prst="line">
            <a:avLst/>
          </a:prstGeom>
          <a:noFill/>
          <a:ln w="28575">
            <a:solidFill>
              <a:srgbClr val="990099"/>
            </a:solidFill>
            <a:round/>
            <a:headEnd/>
            <a:tailEnd type="triangle" w="med" len="med"/>
          </a:ln>
          <a:effectLst/>
        </p:spPr>
        <p:txBody>
          <a:bodyPr anchor="ctr" anchorCtr="1"/>
          <a:lstStyle/>
          <a:p>
            <a:endParaRPr lang="en-US"/>
          </a:p>
        </p:txBody>
      </p:sp>
      <p:sp>
        <p:nvSpPr>
          <p:cNvPr id="612563" name="Line 211"/>
          <p:cNvSpPr>
            <a:spLocks noChangeShapeType="1"/>
          </p:cNvSpPr>
          <p:nvPr/>
        </p:nvSpPr>
        <p:spPr bwMode="gray">
          <a:xfrm rot="833471">
            <a:off x="2382837" y="1655450"/>
            <a:ext cx="304800" cy="1588"/>
          </a:xfrm>
          <a:prstGeom prst="line">
            <a:avLst/>
          </a:prstGeom>
          <a:noFill/>
          <a:ln w="28575">
            <a:solidFill>
              <a:srgbClr val="002060"/>
            </a:solidFill>
            <a:round/>
            <a:headEnd/>
            <a:tailEnd type="triangle" w="med" len="med"/>
          </a:ln>
          <a:effectLst/>
        </p:spPr>
        <p:txBody>
          <a:bodyPr anchor="ctr" anchorCtr="1"/>
          <a:lstStyle/>
          <a:p>
            <a:endParaRPr lang="en-US"/>
          </a:p>
        </p:txBody>
      </p:sp>
      <p:sp>
        <p:nvSpPr>
          <p:cNvPr id="612564" name="Line 212"/>
          <p:cNvSpPr>
            <a:spLocks noChangeShapeType="1"/>
          </p:cNvSpPr>
          <p:nvPr/>
        </p:nvSpPr>
        <p:spPr bwMode="gray">
          <a:xfrm>
            <a:off x="2382837" y="1790388"/>
            <a:ext cx="304800" cy="1587"/>
          </a:xfrm>
          <a:prstGeom prst="line">
            <a:avLst/>
          </a:prstGeom>
          <a:noFill/>
          <a:ln w="28575">
            <a:solidFill>
              <a:srgbClr val="002060"/>
            </a:solidFill>
            <a:round/>
            <a:headEnd/>
            <a:tailEnd type="triangle" w="med" len="med"/>
          </a:ln>
          <a:effectLst/>
        </p:spPr>
        <p:txBody>
          <a:bodyPr anchor="ctr" anchorCtr="1"/>
          <a:lstStyle/>
          <a:p>
            <a:endParaRPr lang="en-US"/>
          </a:p>
        </p:txBody>
      </p:sp>
      <p:sp>
        <p:nvSpPr>
          <p:cNvPr id="612565" name="Line 213"/>
          <p:cNvSpPr>
            <a:spLocks noChangeShapeType="1"/>
          </p:cNvSpPr>
          <p:nvPr/>
        </p:nvSpPr>
        <p:spPr bwMode="gray">
          <a:xfrm>
            <a:off x="2382837" y="1960250"/>
            <a:ext cx="304800" cy="0"/>
          </a:xfrm>
          <a:prstGeom prst="line">
            <a:avLst/>
          </a:prstGeom>
          <a:noFill/>
          <a:ln w="28575">
            <a:solidFill>
              <a:srgbClr val="002060"/>
            </a:solidFill>
            <a:round/>
            <a:headEnd/>
            <a:tailEnd type="triangle" w="med" len="med"/>
          </a:ln>
          <a:effectLst/>
        </p:spPr>
        <p:txBody>
          <a:bodyPr anchor="ctr" anchorCtr="1"/>
          <a:lstStyle/>
          <a:p>
            <a:endParaRPr lang="en-US"/>
          </a:p>
        </p:txBody>
      </p:sp>
      <p:sp>
        <p:nvSpPr>
          <p:cNvPr id="612566" name="Line 214"/>
          <p:cNvSpPr>
            <a:spLocks noChangeShapeType="1"/>
          </p:cNvSpPr>
          <p:nvPr/>
        </p:nvSpPr>
        <p:spPr bwMode="gray">
          <a:xfrm>
            <a:off x="2382837" y="2112650"/>
            <a:ext cx="304800" cy="0"/>
          </a:xfrm>
          <a:prstGeom prst="line">
            <a:avLst/>
          </a:prstGeom>
          <a:noFill/>
          <a:ln w="28575">
            <a:solidFill>
              <a:srgbClr val="002060"/>
            </a:solidFill>
            <a:round/>
            <a:headEnd/>
            <a:tailEnd type="triangle" w="med" len="med"/>
          </a:ln>
          <a:effectLst/>
        </p:spPr>
        <p:txBody>
          <a:bodyPr anchor="ctr" anchorCtr="1"/>
          <a:lstStyle/>
          <a:p>
            <a:endParaRPr lang="en-US"/>
          </a:p>
        </p:txBody>
      </p:sp>
      <p:sp>
        <p:nvSpPr>
          <p:cNvPr id="612567" name="Line 215"/>
          <p:cNvSpPr>
            <a:spLocks noChangeShapeType="1"/>
          </p:cNvSpPr>
          <p:nvPr/>
        </p:nvSpPr>
        <p:spPr bwMode="gray">
          <a:xfrm>
            <a:off x="2382837" y="2265050"/>
            <a:ext cx="304800" cy="1588"/>
          </a:xfrm>
          <a:prstGeom prst="line">
            <a:avLst/>
          </a:prstGeom>
          <a:noFill/>
          <a:ln w="28575">
            <a:solidFill>
              <a:srgbClr val="002060"/>
            </a:solidFill>
            <a:round/>
            <a:headEnd/>
            <a:tailEnd type="triangle" w="med" len="med"/>
          </a:ln>
          <a:effectLst/>
        </p:spPr>
        <p:txBody>
          <a:bodyPr anchor="ctr" anchorCtr="1"/>
          <a:lstStyle/>
          <a:p>
            <a:endParaRPr lang="en-US"/>
          </a:p>
        </p:txBody>
      </p:sp>
      <p:sp>
        <p:nvSpPr>
          <p:cNvPr id="612568" name="Line 216"/>
          <p:cNvSpPr>
            <a:spLocks noChangeShapeType="1"/>
          </p:cNvSpPr>
          <p:nvPr/>
        </p:nvSpPr>
        <p:spPr bwMode="gray">
          <a:xfrm rot="-854616">
            <a:off x="2382837" y="2417450"/>
            <a:ext cx="304800" cy="1588"/>
          </a:xfrm>
          <a:prstGeom prst="line">
            <a:avLst/>
          </a:prstGeom>
          <a:noFill/>
          <a:ln w="28575">
            <a:solidFill>
              <a:srgbClr val="002060"/>
            </a:solidFill>
            <a:round/>
            <a:headEnd/>
            <a:tailEnd type="triangle" w="med" len="med"/>
          </a:ln>
          <a:effectLst/>
        </p:spPr>
        <p:txBody>
          <a:bodyPr anchor="ctr" anchorCtr="1"/>
          <a:lstStyle/>
          <a:p>
            <a:endParaRPr lang="en-US"/>
          </a:p>
        </p:txBody>
      </p:sp>
      <p:sp>
        <p:nvSpPr>
          <p:cNvPr id="612569" name="Rectangle 217"/>
          <p:cNvSpPr>
            <a:spLocks noChangeArrowheads="1"/>
          </p:cNvSpPr>
          <p:nvPr/>
        </p:nvSpPr>
        <p:spPr bwMode="gray">
          <a:xfrm rot="18120000">
            <a:off x="-173536" y="2145007"/>
            <a:ext cx="1465263" cy="427038"/>
          </a:xfrm>
          <a:prstGeom prst="rect">
            <a:avLst/>
          </a:prstGeom>
          <a:noFill/>
          <a:ln w="9525">
            <a:noFill/>
            <a:miter lim="800000"/>
            <a:headEnd/>
            <a:tailEnd/>
          </a:ln>
          <a:effectLst/>
        </p:spPr>
        <p:txBody>
          <a:bodyPr wrap="none" lIns="92075" tIns="46038" rIns="92075" bIns="46038" anchor="ctr"/>
          <a:lstStyle/>
          <a:p>
            <a:r>
              <a:rPr lang="en-US" sz="1800" b="1" i="0" dirty="0">
                <a:latin typeface="Arial" charset="0"/>
              </a:rPr>
              <a:t>Authorization</a:t>
            </a:r>
          </a:p>
        </p:txBody>
      </p:sp>
      <p:sp>
        <p:nvSpPr>
          <p:cNvPr id="612570" name="Rectangle 218"/>
          <p:cNvSpPr>
            <a:spLocks noChangeArrowheads="1"/>
          </p:cNvSpPr>
          <p:nvPr/>
        </p:nvSpPr>
        <p:spPr bwMode="gray">
          <a:xfrm rot="3720000">
            <a:off x="-360231" y="5555854"/>
            <a:ext cx="2228850" cy="366713"/>
          </a:xfrm>
          <a:prstGeom prst="rect">
            <a:avLst/>
          </a:prstGeom>
          <a:noFill/>
          <a:ln w="9525">
            <a:noFill/>
            <a:miter lim="800000"/>
            <a:headEnd/>
            <a:tailEnd/>
          </a:ln>
          <a:effectLst/>
        </p:spPr>
        <p:txBody>
          <a:bodyPr lIns="92075" tIns="46038" rIns="92075" bIns="46038">
            <a:spAutoFit/>
          </a:bodyPr>
          <a:lstStyle/>
          <a:p>
            <a:r>
              <a:rPr lang="en-US" sz="1800" b="1" i="0" dirty="0">
                <a:latin typeface="Arial" charset="0"/>
              </a:rPr>
              <a:t>Appropriations</a:t>
            </a:r>
          </a:p>
        </p:txBody>
      </p:sp>
      <p:sp>
        <p:nvSpPr>
          <p:cNvPr id="612571" name="Freeform 219"/>
          <p:cNvSpPr>
            <a:spLocks/>
          </p:cNvSpPr>
          <p:nvPr/>
        </p:nvSpPr>
        <p:spPr bwMode="gray">
          <a:xfrm>
            <a:off x="681037" y="1912625"/>
            <a:ext cx="715963" cy="1014413"/>
          </a:xfrm>
          <a:custGeom>
            <a:avLst/>
            <a:gdLst/>
            <a:ahLst/>
            <a:cxnLst>
              <a:cxn ang="0">
                <a:pos x="0" y="778"/>
              </a:cxn>
              <a:cxn ang="0">
                <a:pos x="0" y="730"/>
              </a:cxn>
              <a:cxn ang="0">
                <a:pos x="4" y="678"/>
              </a:cxn>
              <a:cxn ang="0">
                <a:pos x="12" y="631"/>
              </a:cxn>
              <a:cxn ang="0">
                <a:pos x="24" y="575"/>
              </a:cxn>
              <a:cxn ang="0">
                <a:pos x="43" y="522"/>
              </a:cxn>
              <a:cxn ang="0">
                <a:pos x="67" y="466"/>
              </a:cxn>
              <a:cxn ang="0">
                <a:pos x="93" y="418"/>
              </a:cxn>
              <a:cxn ang="0">
                <a:pos x="118" y="370"/>
              </a:cxn>
              <a:cxn ang="0">
                <a:pos x="148" y="322"/>
              </a:cxn>
              <a:cxn ang="0">
                <a:pos x="181" y="277"/>
              </a:cxn>
              <a:cxn ang="0">
                <a:pos x="218" y="233"/>
              </a:cxn>
              <a:cxn ang="0">
                <a:pos x="258" y="198"/>
              </a:cxn>
              <a:cxn ang="0">
                <a:pos x="292" y="174"/>
              </a:cxn>
              <a:cxn ang="0">
                <a:pos x="281" y="24"/>
              </a:cxn>
              <a:cxn ang="0">
                <a:pos x="304" y="75"/>
              </a:cxn>
              <a:cxn ang="0">
                <a:pos x="324" y="111"/>
              </a:cxn>
              <a:cxn ang="0">
                <a:pos x="345" y="140"/>
              </a:cxn>
              <a:cxn ang="0">
                <a:pos x="370" y="168"/>
              </a:cxn>
              <a:cxn ang="0">
                <a:pos x="402" y="203"/>
              </a:cxn>
              <a:cxn ang="0">
                <a:pos x="435" y="233"/>
              </a:cxn>
              <a:cxn ang="0">
                <a:pos x="443" y="259"/>
              </a:cxn>
              <a:cxn ang="0">
                <a:pos x="428" y="289"/>
              </a:cxn>
              <a:cxn ang="0">
                <a:pos x="414" y="323"/>
              </a:cxn>
              <a:cxn ang="0">
                <a:pos x="402" y="355"/>
              </a:cxn>
              <a:cxn ang="0">
                <a:pos x="392" y="390"/>
              </a:cxn>
              <a:cxn ang="0">
                <a:pos x="381" y="428"/>
              </a:cxn>
              <a:cxn ang="0">
                <a:pos x="373" y="464"/>
              </a:cxn>
              <a:cxn ang="0">
                <a:pos x="363" y="496"/>
              </a:cxn>
              <a:cxn ang="0">
                <a:pos x="357" y="544"/>
              </a:cxn>
              <a:cxn ang="0">
                <a:pos x="297" y="374"/>
              </a:cxn>
              <a:cxn ang="0">
                <a:pos x="240" y="415"/>
              </a:cxn>
              <a:cxn ang="0">
                <a:pos x="207" y="445"/>
              </a:cxn>
              <a:cxn ang="0">
                <a:pos x="164" y="488"/>
              </a:cxn>
              <a:cxn ang="0">
                <a:pos x="129" y="525"/>
              </a:cxn>
              <a:cxn ang="0">
                <a:pos x="103" y="556"/>
              </a:cxn>
              <a:cxn ang="0">
                <a:pos x="77" y="594"/>
              </a:cxn>
              <a:cxn ang="0">
                <a:pos x="56" y="633"/>
              </a:cxn>
              <a:cxn ang="0">
                <a:pos x="38" y="678"/>
              </a:cxn>
              <a:cxn ang="0">
                <a:pos x="24" y="727"/>
              </a:cxn>
              <a:cxn ang="0">
                <a:pos x="14" y="779"/>
              </a:cxn>
            </a:cxnLst>
            <a:rect l="0" t="0" r="r" b="b"/>
            <a:pathLst>
              <a:path w="451" h="826">
                <a:moveTo>
                  <a:pt x="4" y="825"/>
                </a:moveTo>
                <a:lnTo>
                  <a:pt x="0" y="778"/>
                </a:lnTo>
                <a:lnTo>
                  <a:pt x="0" y="756"/>
                </a:lnTo>
                <a:lnTo>
                  <a:pt x="0" y="730"/>
                </a:lnTo>
                <a:lnTo>
                  <a:pt x="1" y="704"/>
                </a:lnTo>
                <a:lnTo>
                  <a:pt x="4" y="678"/>
                </a:lnTo>
                <a:lnTo>
                  <a:pt x="8" y="653"/>
                </a:lnTo>
                <a:lnTo>
                  <a:pt x="12" y="631"/>
                </a:lnTo>
                <a:lnTo>
                  <a:pt x="17" y="605"/>
                </a:lnTo>
                <a:lnTo>
                  <a:pt x="24" y="575"/>
                </a:lnTo>
                <a:lnTo>
                  <a:pt x="34" y="549"/>
                </a:lnTo>
                <a:lnTo>
                  <a:pt x="43" y="522"/>
                </a:lnTo>
                <a:lnTo>
                  <a:pt x="54" y="493"/>
                </a:lnTo>
                <a:lnTo>
                  <a:pt x="67" y="466"/>
                </a:lnTo>
                <a:lnTo>
                  <a:pt x="81" y="441"/>
                </a:lnTo>
                <a:lnTo>
                  <a:pt x="93" y="418"/>
                </a:lnTo>
                <a:lnTo>
                  <a:pt x="106" y="392"/>
                </a:lnTo>
                <a:lnTo>
                  <a:pt x="118" y="370"/>
                </a:lnTo>
                <a:lnTo>
                  <a:pt x="134" y="347"/>
                </a:lnTo>
                <a:lnTo>
                  <a:pt x="148" y="322"/>
                </a:lnTo>
                <a:lnTo>
                  <a:pt x="167" y="299"/>
                </a:lnTo>
                <a:lnTo>
                  <a:pt x="181" y="277"/>
                </a:lnTo>
                <a:lnTo>
                  <a:pt x="201" y="255"/>
                </a:lnTo>
                <a:lnTo>
                  <a:pt x="218" y="233"/>
                </a:lnTo>
                <a:lnTo>
                  <a:pt x="237" y="214"/>
                </a:lnTo>
                <a:lnTo>
                  <a:pt x="258" y="198"/>
                </a:lnTo>
                <a:lnTo>
                  <a:pt x="273" y="184"/>
                </a:lnTo>
                <a:lnTo>
                  <a:pt x="292" y="174"/>
                </a:lnTo>
                <a:lnTo>
                  <a:pt x="268" y="0"/>
                </a:lnTo>
                <a:lnTo>
                  <a:pt x="281" y="24"/>
                </a:lnTo>
                <a:lnTo>
                  <a:pt x="294" y="52"/>
                </a:lnTo>
                <a:lnTo>
                  <a:pt x="304" y="75"/>
                </a:lnTo>
                <a:lnTo>
                  <a:pt x="313" y="92"/>
                </a:lnTo>
                <a:lnTo>
                  <a:pt x="324" y="111"/>
                </a:lnTo>
                <a:lnTo>
                  <a:pt x="334" y="126"/>
                </a:lnTo>
                <a:lnTo>
                  <a:pt x="345" y="140"/>
                </a:lnTo>
                <a:lnTo>
                  <a:pt x="357" y="155"/>
                </a:lnTo>
                <a:lnTo>
                  <a:pt x="370" y="168"/>
                </a:lnTo>
                <a:lnTo>
                  <a:pt x="386" y="185"/>
                </a:lnTo>
                <a:lnTo>
                  <a:pt x="402" y="203"/>
                </a:lnTo>
                <a:lnTo>
                  <a:pt x="417" y="217"/>
                </a:lnTo>
                <a:lnTo>
                  <a:pt x="435" y="233"/>
                </a:lnTo>
                <a:lnTo>
                  <a:pt x="450" y="248"/>
                </a:lnTo>
                <a:lnTo>
                  <a:pt x="443" y="259"/>
                </a:lnTo>
                <a:lnTo>
                  <a:pt x="435" y="274"/>
                </a:lnTo>
                <a:lnTo>
                  <a:pt x="428" y="289"/>
                </a:lnTo>
                <a:lnTo>
                  <a:pt x="422" y="306"/>
                </a:lnTo>
                <a:lnTo>
                  <a:pt x="414" y="323"/>
                </a:lnTo>
                <a:lnTo>
                  <a:pt x="407" y="339"/>
                </a:lnTo>
                <a:lnTo>
                  <a:pt x="402" y="355"/>
                </a:lnTo>
                <a:lnTo>
                  <a:pt x="396" y="371"/>
                </a:lnTo>
                <a:lnTo>
                  <a:pt x="392" y="390"/>
                </a:lnTo>
                <a:lnTo>
                  <a:pt x="386" y="411"/>
                </a:lnTo>
                <a:lnTo>
                  <a:pt x="381" y="428"/>
                </a:lnTo>
                <a:lnTo>
                  <a:pt x="376" y="445"/>
                </a:lnTo>
                <a:lnTo>
                  <a:pt x="373" y="464"/>
                </a:lnTo>
                <a:lnTo>
                  <a:pt x="368" y="480"/>
                </a:lnTo>
                <a:lnTo>
                  <a:pt x="363" y="496"/>
                </a:lnTo>
                <a:lnTo>
                  <a:pt x="360" y="517"/>
                </a:lnTo>
                <a:lnTo>
                  <a:pt x="357" y="544"/>
                </a:lnTo>
                <a:lnTo>
                  <a:pt x="323" y="363"/>
                </a:lnTo>
                <a:lnTo>
                  <a:pt x="297" y="374"/>
                </a:lnTo>
                <a:lnTo>
                  <a:pt x="276" y="389"/>
                </a:lnTo>
                <a:lnTo>
                  <a:pt x="240" y="415"/>
                </a:lnTo>
                <a:lnTo>
                  <a:pt x="225" y="429"/>
                </a:lnTo>
                <a:lnTo>
                  <a:pt x="207" y="445"/>
                </a:lnTo>
                <a:lnTo>
                  <a:pt x="179" y="472"/>
                </a:lnTo>
                <a:lnTo>
                  <a:pt x="164" y="488"/>
                </a:lnTo>
                <a:lnTo>
                  <a:pt x="143" y="508"/>
                </a:lnTo>
                <a:lnTo>
                  <a:pt x="129" y="525"/>
                </a:lnTo>
                <a:lnTo>
                  <a:pt x="115" y="541"/>
                </a:lnTo>
                <a:lnTo>
                  <a:pt x="103" y="556"/>
                </a:lnTo>
                <a:lnTo>
                  <a:pt x="90" y="573"/>
                </a:lnTo>
                <a:lnTo>
                  <a:pt x="77" y="594"/>
                </a:lnTo>
                <a:lnTo>
                  <a:pt x="67" y="612"/>
                </a:lnTo>
                <a:lnTo>
                  <a:pt x="56" y="633"/>
                </a:lnTo>
                <a:lnTo>
                  <a:pt x="47" y="656"/>
                </a:lnTo>
                <a:lnTo>
                  <a:pt x="38" y="678"/>
                </a:lnTo>
                <a:lnTo>
                  <a:pt x="30" y="704"/>
                </a:lnTo>
                <a:lnTo>
                  <a:pt x="24" y="727"/>
                </a:lnTo>
                <a:lnTo>
                  <a:pt x="18" y="753"/>
                </a:lnTo>
                <a:lnTo>
                  <a:pt x="14" y="779"/>
                </a:lnTo>
                <a:lnTo>
                  <a:pt x="4" y="825"/>
                </a:lnTo>
              </a:path>
            </a:pathLst>
          </a:custGeom>
          <a:solidFill>
            <a:srgbClr val="00CC00"/>
          </a:solidFill>
          <a:ln w="9525" cap="rnd">
            <a:noFill/>
            <a:round/>
            <a:headEnd/>
            <a:tailEnd/>
          </a:ln>
          <a:effectLst/>
        </p:spPr>
        <p:txBody>
          <a:bodyPr/>
          <a:lstStyle/>
          <a:p>
            <a:endParaRPr lang="en-US"/>
          </a:p>
        </p:txBody>
      </p:sp>
      <p:sp>
        <p:nvSpPr>
          <p:cNvPr id="612575" name="Freeform 223"/>
          <p:cNvSpPr>
            <a:spLocks/>
          </p:cNvSpPr>
          <p:nvPr/>
        </p:nvSpPr>
        <p:spPr bwMode="gray">
          <a:xfrm>
            <a:off x="681037" y="2593663"/>
            <a:ext cx="715963" cy="1014412"/>
          </a:xfrm>
          <a:custGeom>
            <a:avLst/>
            <a:gdLst/>
            <a:ahLst/>
            <a:cxnLst>
              <a:cxn ang="0">
                <a:pos x="0" y="778"/>
              </a:cxn>
              <a:cxn ang="0">
                <a:pos x="0" y="730"/>
              </a:cxn>
              <a:cxn ang="0">
                <a:pos x="4" y="678"/>
              </a:cxn>
              <a:cxn ang="0">
                <a:pos x="12" y="631"/>
              </a:cxn>
              <a:cxn ang="0">
                <a:pos x="24" y="575"/>
              </a:cxn>
              <a:cxn ang="0">
                <a:pos x="43" y="522"/>
              </a:cxn>
              <a:cxn ang="0">
                <a:pos x="67" y="466"/>
              </a:cxn>
              <a:cxn ang="0">
                <a:pos x="93" y="418"/>
              </a:cxn>
              <a:cxn ang="0">
                <a:pos x="118" y="370"/>
              </a:cxn>
              <a:cxn ang="0">
                <a:pos x="148" y="322"/>
              </a:cxn>
              <a:cxn ang="0">
                <a:pos x="181" y="277"/>
              </a:cxn>
              <a:cxn ang="0">
                <a:pos x="218" y="233"/>
              </a:cxn>
              <a:cxn ang="0">
                <a:pos x="258" y="198"/>
              </a:cxn>
              <a:cxn ang="0">
                <a:pos x="292" y="174"/>
              </a:cxn>
              <a:cxn ang="0">
                <a:pos x="281" y="24"/>
              </a:cxn>
              <a:cxn ang="0">
                <a:pos x="304" y="75"/>
              </a:cxn>
              <a:cxn ang="0">
                <a:pos x="324" y="111"/>
              </a:cxn>
              <a:cxn ang="0">
                <a:pos x="345" y="140"/>
              </a:cxn>
              <a:cxn ang="0">
                <a:pos x="370" y="168"/>
              </a:cxn>
              <a:cxn ang="0">
                <a:pos x="402" y="203"/>
              </a:cxn>
              <a:cxn ang="0">
                <a:pos x="435" y="233"/>
              </a:cxn>
              <a:cxn ang="0">
                <a:pos x="443" y="259"/>
              </a:cxn>
              <a:cxn ang="0">
                <a:pos x="428" y="289"/>
              </a:cxn>
              <a:cxn ang="0">
                <a:pos x="414" y="323"/>
              </a:cxn>
              <a:cxn ang="0">
                <a:pos x="402" y="355"/>
              </a:cxn>
              <a:cxn ang="0">
                <a:pos x="392" y="390"/>
              </a:cxn>
              <a:cxn ang="0">
                <a:pos x="381" y="428"/>
              </a:cxn>
              <a:cxn ang="0">
                <a:pos x="373" y="464"/>
              </a:cxn>
              <a:cxn ang="0">
                <a:pos x="363" y="496"/>
              </a:cxn>
              <a:cxn ang="0">
                <a:pos x="357" y="544"/>
              </a:cxn>
              <a:cxn ang="0">
                <a:pos x="297" y="374"/>
              </a:cxn>
              <a:cxn ang="0">
                <a:pos x="240" y="415"/>
              </a:cxn>
              <a:cxn ang="0">
                <a:pos x="207" y="445"/>
              </a:cxn>
              <a:cxn ang="0">
                <a:pos x="164" y="488"/>
              </a:cxn>
              <a:cxn ang="0">
                <a:pos x="129" y="525"/>
              </a:cxn>
              <a:cxn ang="0">
                <a:pos x="103" y="556"/>
              </a:cxn>
              <a:cxn ang="0">
                <a:pos x="77" y="594"/>
              </a:cxn>
              <a:cxn ang="0">
                <a:pos x="56" y="633"/>
              </a:cxn>
              <a:cxn ang="0">
                <a:pos x="38" y="678"/>
              </a:cxn>
              <a:cxn ang="0">
                <a:pos x="24" y="727"/>
              </a:cxn>
              <a:cxn ang="0">
                <a:pos x="14" y="779"/>
              </a:cxn>
            </a:cxnLst>
            <a:rect l="0" t="0" r="r" b="b"/>
            <a:pathLst>
              <a:path w="451" h="826">
                <a:moveTo>
                  <a:pt x="4" y="825"/>
                </a:moveTo>
                <a:lnTo>
                  <a:pt x="0" y="778"/>
                </a:lnTo>
                <a:lnTo>
                  <a:pt x="0" y="756"/>
                </a:lnTo>
                <a:lnTo>
                  <a:pt x="0" y="730"/>
                </a:lnTo>
                <a:lnTo>
                  <a:pt x="1" y="704"/>
                </a:lnTo>
                <a:lnTo>
                  <a:pt x="4" y="678"/>
                </a:lnTo>
                <a:lnTo>
                  <a:pt x="8" y="653"/>
                </a:lnTo>
                <a:lnTo>
                  <a:pt x="12" y="631"/>
                </a:lnTo>
                <a:lnTo>
                  <a:pt x="17" y="605"/>
                </a:lnTo>
                <a:lnTo>
                  <a:pt x="24" y="575"/>
                </a:lnTo>
                <a:lnTo>
                  <a:pt x="34" y="549"/>
                </a:lnTo>
                <a:lnTo>
                  <a:pt x="43" y="522"/>
                </a:lnTo>
                <a:lnTo>
                  <a:pt x="54" y="493"/>
                </a:lnTo>
                <a:lnTo>
                  <a:pt x="67" y="466"/>
                </a:lnTo>
                <a:lnTo>
                  <a:pt x="81" y="441"/>
                </a:lnTo>
                <a:lnTo>
                  <a:pt x="93" y="418"/>
                </a:lnTo>
                <a:lnTo>
                  <a:pt x="106" y="392"/>
                </a:lnTo>
                <a:lnTo>
                  <a:pt x="118" y="370"/>
                </a:lnTo>
                <a:lnTo>
                  <a:pt x="134" y="347"/>
                </a:lnTo>
                <a:lnTo>
                  <a:pt x="148" y="322"/>
                </a:lnTo>
                <a:lnTo>
                  <a:pt x="167" y="299"/>
                </a:lnTo>
                <a:lnTo>
                  <a:pt x="181" y="277"/>
                </a:lnTo>
                <a:lnTo>
                  <a:pt x="201" y="255"/>
                </a:lnTo>
                <a:lnTo>
                  <a:pt x="218" y="233"/>
                </a:lnTo>
                <a:lnTo>
                  <a:pt x="237" y="214"/>
                </a:lnTo>
                <a:lnTo>
                  <a:pt x="258" y="198"/>
                </a:lnTo>
                <a:lnTo>
                  <a:pt x="273" y="184"/>
                </a:lnTo>
                <a:lnTo>
                  <a:pt x="292" y="174"/>
                </a:lnTo>
                <a:lnTo>
                  <a:pt x="268" y="0"/>
                </a:lnTo>
                <a:lnTo>
                  <a:pt x="281" y="24"/>
                </a:lnTo>
                <a:lnTo>
                  <a:pt x="294" y="52"/>
                </a:lnTo>
                <a:lnTo>
                  <a:pt x="304" y="75"/>
                </a:lnTo>
                <a:lnTo>
                  <a:pt x="313" y="92"/>
                </a:lnTo>
                <a:lnTo>
                  <a:pt x="324" y="111"/>
                </a:lnTo>
                <a:lnTo>
                  <a:pt x="334" y="126"/>
                </a:lnTo>
                <a:lnTo>
                  <a:pt x="345" y="140"/>
                </a:lnTo>
                <a:lnTo>
                  <a:pt x="357" y="155"/>
                </a:lnTo>
                <a:lnTo>
                  <a:pt x="370" y="168"/>
                </a:lnTo>
                <a:lnTo>
                  <a:pt x="386" y="185"/>
                </a:lnTo>
                <a:lnTo>
                  <a:pt x="402" y="203"/>
                </a:lnTo>
                <a:lnTo>
                  <a:pt x="417" y="217"/>
                </a:lnTo>
                <a:lnTo>
                  <a:pt x="435" y="233"/>
                </a:lnTo>
                <a:lnTo>
                  <a:pt x="450" y="248"/>
                </a:lnTo>
                <a:lnTo>
                  <a:pt x="443" y="259"/>
                </a:lnTo>
                <a:lnTo>
                  <a:pt x="435" y="274"/>
                </a:lnTo>
                <a:lnTo>
                  <a:pt x="428" y="289"/>
                </a:lnTo>
                <a:lnTo>
                  <a:pt x="422" y="306"/>
                </a:lnTo>
                <a:lnTo>
                  <a:pt x="414" y="323"/>
                </a:lnTo>
                <a:lnTo>
                  <a:pt x="407" y="339"/>
                </a:lnTo>
                <a:lnTo>
                  <a:pt x="402" y="355"/>
                </a:lnTo>
                <a:lnTo>
                  <a:pt x="396" y="371"/>
                </a:lnTo>
                <a:lnTo>
                  <a:pt x="392" y="390"/>
                </a:lnTo>
                <a:lnTo>
                  <a:pt x="386" y="411"/>
                </a:lnTo>
                <a:lnTo>
                  <a:pt x="381" y="428"/>
                </a:lnTo>
                <a:lnTo>
                  <a:pt x="376" y="445"/>
                </a:lnTo>
                <a:lnTo>
                  <a:pt x="373" y="464"/>
                </a:lnTo>
                <a:lnTo>
                  <a:pt x="368" y="480"/>
                </a:lnTo>
                <a:lnTo>
                  <a:pt x="363" y="496"/>
                </a:lnTo>
                <a:lnTo>
                  <a:pt x="360" y="517"/>
                </a:lnTo>
                <a:lnTo>
                  <a:pt x="357" y="544"/>
                </a:lnTo>
                <a:lnTo>
                  <a:pt x="323" y="363"/>
                </a:lnTo>
                <a:lnTo>
                  <a:pt x="297" y="374"/>
                </a:lnTo>
                <a:lnTo>
                  <a:pt x="276" y="389"/>
                </a:lnTo>
                <a:lnTo>
                  <a:pt x="240" y="415"/>
                </a:lnTo>
                <a:lnTo>
                  <a:pt x="225" y="429"/>
                </a:lnTo>
                <a:lnTo>
                  <a:pt x="207" y="445"/>
                </a:lnTo>
                <a:lnTo>
                  <a:pt x="179" y="472"/>
                </a:lnTo>
                <a:lnTo>
                  <a:pt x="164" y="488"/>
                </a:lnTo>
                <a:lnTo>
                  <a:pt x="143" y="508"/>
                </a:lnTo>
                <a:lnTo>
                  <a:pt x="129" y="525"/>
                </a:lnTo>
                <a:lnTo>
                  <a:pt x="115" y="541"/>
                </a:lnTo>
                <a:lnTo>
                  <a:pt x="103" y="556"/>
                </a:lnTo>
                <a:lnTo>
                  <a:pt x="90" y="573"/>
                </a:lnTo>
                <a:lnTo>
                  <a:pt x="77" y="594"/>
                </a:lnTo>
                <a:lnTo>
                  <a:pt x="67" y="612"/>
                </a:lnTo>
                <a:lnTo>
                  <a:pt x="56" y="633"/>
                </a:lnTo>
                <a:lnTo>
                  <a:pt x="47" y="656"/>
                </a:lnTo>
                <a:lnTo>
                  <a:pt x="38" y="678"/>
                </a:lnTo>
                <a:lnTo>
                  <a:pt x="30" y="704"/>
                </a:lnTo>
                <a:lnTo>
                  <a:pt x="24" y="727"/>
                </a:lnTo>
                <a:lnTo>
                  <a:pt x="18" y="753"/>
                </a:lnTo>
                <a:lnTo>
                  <a:pt x="14" y="779"/>
                </a:lnTo>
                <a:lnTo>
                  <a:pt x="4" y="825"/>
                </a:lnTo>
              </a:path>
            </a:pathLst>
          </a:custGeom>
          <a:solidFill>
            <a:srgbClr val="00CC00"/>
          </a:solidFill>
          <a:ln w="9525" cap="rnd">
            <a:noFill/>
            <a:round/>
            <a:headEnd/>
            <a:tailEnd/>
          </a:ln>
          <a:effectLst/>
        </p:spPr>
        <p:txBody>
          <a:bodyPr/>
          <a:lstStyle/>
          <a:p>
            <a:endParaRPr lang="en-US"/>
          </a:p>
        </p:txBody>
      </p:sp>
      <p:sp>
        <p:nvSpPr>
          <p:cNvPr id="612576" name="Freeform 224"/>
          <p:cNvSpPr>
            <a:spLocks/>
          </p:cNvSpPr>
          <p:nvPr/>
        </p:nvSpPr>
        <p:spPr bwMode="gray">
          <a:xfrm flipV="1">
            <a:off x="766762" y="4441142"/>
            <a:ext cx="630238" cy="840470"/>
          </a:xfrm>
          <a:custGeom>
            <a:avLst/>
            <a:gdLst/>
            <a:ahLst/>
            <a:cxnLst>
              <a:cxn ang="0">
                <a:pos x="0" y="778"/>
              </a:cxn>
              <a:cxn ang="0">
                <a:pos x="0" y="730"/>
              </a:cxn>
              <a:cxn ang="0">
                <a:pos x="4" y="678"/>
              </a:cxn>
              <a:cxn ang="0">
                <a:pos x="12" y="631"/>
              </a:cxn>
              <a:cxn ang="0">
                <a:pos x="24" y="575"/>
              </a:cxn>
              <a:cxn ang="0">
                <a:pos x="43" y="522"/>
              </a:cxn>
              <a:cxn ang="0">
                <a:pos x="67" y="466"/>
              </a:cxn>
              <a:cxn ang="0">
                <a:pos x="93" y="418"/>
              </a:cxn>
              <a:cxn ang="0">
                <a:pos x="118" y="370"/>
              </a:cxn>
              <a:cxn ang="0">
                <a:pos x="148" y="322"/>
              </a:cxn>
              <a:cxn ang="0">
                <a:pos x="181" y="277"/>
              </a:cxn>
              <a:cxn ang="0">
                <a:pos x="218" y="233"/>
              </a:cxn>
              <a:cxn ang="0">
                <a:pos x="258" y="198"/>
              </a:cxn>
              <a:cxn ang="0">
                <a:pos x="292" y="174"/>
              </a:cxn>
              <a:cxn ang="0">
                <a:pos x="281" y="24"/>
              </a:cxn>
              <a:cxn ang="0">
                <a:pos x="304" y="75"/>
              </a:cxn>
              <a:cxn ang="0">
                <a:pos x="324" y="111"/>
              </a:cxn>
              <a:cxn ang="0">
                <a:pos x="345" y="140"/>
              </a:cxn>
              <a:cxn ang="0">
                <a:pos x="370" y="168"/>
              </a:cxn>
              <a:cxn ang="0">
                <a:pos x="402" y="203"/>
              </a:cxn>
              <a:cxn ang="0">
                <a:pos x="435" y="233"/>
              </a:cxn>
              <a:cxn ang="0">
                <a:pos x="443" y="259"/>
              </a:cxn>
              <a:cxn ang="0">
                <a:pos x="428" y="289"/>
              </a:cxn>
              <a:cxn ang="0">
                <a:pos x="414" y="323"/>
              </a:cxn>
              <a:cxn ang="0">
                <a:pos x="402" y="355"/>
              </a:cxn>
              <a:cxn ang="0">
                <a:pos x="392" y="390"/>
              </a:cxn>
              <a:cxn ang="0">
                <a:pos x="381" y="428"/>
              </a:cxn>
              <a:cxn ang="0">
                <a:pos x="373" y="464"/>
              </a:cxn>
              <a:cxn ang="0">
                <a:pos x="363" y="496"/>
              </a:cxn>
              <a:cxn ang="0">
                <a:pos x="357" y="544"/>
              </a:cxn>
              <a:cxn ang="0">
                <a:pos x="297" y="374"/>
              </a:cxn>
              <a:cxn ang="0">
                <a:pos x="240" y="415"/>
              </a:cxn>
              <a:cxn ang="0">
                <a:pos x="207" y="445"/>
              </a:cxn>
              <a:cxn ang="0">
                <a:pos x="164" y="488"/>
              </a:cxn>
              <a:cxn ang="0">
                <a:pos x="129" y="525"/>
              </a:cxn>
              <a:cxn ang="0">
                <a:pos x="103" y="556"/>
              </a:cxn>
              <a:cxn ang="0">
                <a:pos x="77" y="594"/>
              </a:cxn>
              <a:cxn ang="0">
                <a:pos x="56" y="633"/>
              </a:cxn>
              <a:cxn ang="0">
                <a:pos x="38" y="678"/>
              </a:cxn>
              <a:cxn ang="0">
                <a:pos x="24" y="727"/>
              </a:cxn>
              <a:cxn ang="0">
                <a:pos x="14" y="779"/>
              </a:cxn>
            </a:cxnLst>
            <a:rect l="0" t="0" r="r" b="b"/>
            <a:pathLst>
              <a:path w="451" h="826">
                <a:moveTo>
                  <a:pt x="4" y="825"/>
                </a:moveTo>
                <a:lnTo>
                  <a:pt x="0" y="778"/>
                </a:lnTo>
                <a:lnTo>
                  <a:pt x="0" y="756"/>
                </a:lnTo>
                <a:lnTo>
                  <a:pt x="0" y="730"/>
                </a:lnTo>
                <a:lnTo>
                  <a:pt x="1" y="704"/>
                </a:lnTo>
                <a:lnTo>
                  <a:pt x="4" y="678"/>
                </a:lnTo>
                <a:lnTo>
                  <a:pt x="8" y="653"/>
                </a:lnTo>
                <a:lnTo>
                  <a:pt x="12" y="631"/>
                </a:lnTo>
                <a:lnTo>
                  <a:pt x="17" y="605"/>
                </a:lnTo>
                <a:lnTo>
                  <a:pt x="24" y="575"/>
                </a:lnTo>
                <a:lnTo>
                  <a:pt x="34" y="549"/>
                </a:lnTo>
                <a:lnTo>
                  <a:pt x="43" y="522"/>
                </a:lnTo>
                <a:lnTo>
                  <a:pt x="54" y="493"/>
                </a:lnTo>
                <a:lnTo>
                  <a:pt x="67" y="466"/>
                </a:lnTo>
                <a:lnTo>
                  <a:pt x="81" y="441"/>
                </a:lnTo>
                <a:lnTo>
                  <a:pt x="93" y="418"/>
                </a:lnTo>
                <a:lnTo>
                  <a:pt x="106" y="392"/>
                </a:lnTo>
                <a:lnTo>
                  <a:pt x="118" y="370"/>
                </a:lnTo>
                <a:lnTo>
                  <a:pt x="134" y="347"/>
                </a:lnTo>
                <a:lnTo>
                  <a:pt x="148" y="322"/>
                </a:lnTo>
                <a:lnTo>
                  <a:pt x="167" y="299"/>
                </a:lnTo>
                <a:lnTo>
                  <a:pt x="181" y="277"/>
                </a:lnTo>
                <a:lnTo>
                  <a:pt x="201" y="255"/>
                </a:lnTo>
                <a:lnTo>
                  <a:pt x="218" y="233"/>
                </a:lnTo>
                <a:lnTo>
                  <a:pt x="237" y="214"/>
                </a:lnTo>
                <a:lnTo>
                  <a:pt x="258" y="198"/>
                </a:lnTo>
                <a:lnTo>
                  <a:pt x="273" y="184"/>
                </a:lnTo>
                <a:lnTo>
                  <a:pt x="292" y="174"/>
                </a:lnTo>
                <a:lnTo>
                  <a:pt x="268" y="0"/>
                </a:lnTo>
                <a:lnTo>
                  <a:pt x="281" y="24"/>
                </a:lnTo>
                <a:lnTo>
                  <a:pt x="294" y="52"/>
                </a:lnTo>
                <a:lnTo>
                  <a:pt x="304" y="75"/>
                </a:lnTo>
                <a:lnTo>
                  <a:pt x="313" y="92"/>
                </a:lnTo>
                <a:lnTo>
                  <a:pt x="324" y="111"/>
                </a:lnTo>
                <a:lnTo>
                  <a:pt x="334" y="126"/>
                </a:lnTo>
                <a:lnTo>
                  <a:pt x="345" y="140"/>
                </a:lnTo>
                <a:lnTo>
                  <a:pt x="357" y="155"/>
                </a:lnTo>
                <a:lnTo>
                  <a:pt x="370" y="168"/>
                </a:lnTo>
                <a:lnTo>
                  <a:pt x="386" y="185"/>
                </a:lnTo>
                <a:lnTo>
                  <a:pt x="402" y="203"/>
                </a:lnTo>
                <a:lnTo>
                  <a:pt x="417" y="217"/>
                </a:lnTo>
                <a:lnTo>
                  <a:pt x="435" y="233"/>
                </a:lnTo>
                <a:lnTo>
                  <a:pt x="450" y="248"/>
                </a:lnTo>
                <a:lnTo>
                  <a:pt x="443" y="259"/>
                </a:lnTo>
                <a:lnTo>
                  <a:pt x="435" y="274"/>
                </a:lnTo>
                <a:lnTo>
                  <a:pt x="428" y="289"/>
                </a:lnTo>
                <a:lnTo>
                  <a:pt x="422" y="306"/>
                </a:lnTo>
                <a:lnTo>
                  <a:pt x="414" y="323"/>
                </a:lnTo>
                <a:lnTo>
                  <a:pt x="407" y="339"/>
                </a:lnTo>
                <a:lnTo>
                  <a:pt x="402" y="355"/>
                </a:lnTo>
                <a:lnTo>
                  <a:pt x="396" y="371"/>
                </a:lnTo>
                <a:lnTo>
                  <a:pt x="392" y="390"/>
                </a:lnTo>
                <a:lnTo>
                  <a:pt x="386" y="411"/>
                </a:lnTo>
                <a:lnTo>
                  <a:pt x="381" y="428"/>
                </a:lnTo>
                <a:lnTo>
                  <a:pt x="376" y="445"/>
                </a:lnTo>
                <a:lnTo>
                  <a:pt x="373" y="464"/>
                </a:lnTo>
                <a:lnTo>
                  <a:pt x="368" y="480"/>
                </a:lnTo>
                <a:lnTo>
                  <a:pt x="363" y="496"/>
                </a:lnTo>
                <a:lnTo>
                  <a:pt x="360" y="517"/>
                </a:lnTo>
                <a:lnTo>
                  <a:pt x="357" y="544"/>
                </a:lnTo>
                <a:lnTo>
                  <a:pt x="323" y="363"/>
                </a:lnTo>
                <a:lnTo>
                  <a:pt x="297" y="374"/>
                </a:lnTo>
                <a:lnTo>
                  <a:pt x="276" y="389"/>
                </a:lnTo>
                <a:lnTo>
                  <a:pt x="240" y="415"/>
                </a:lnTo>
                <a:lnTo>
                  <a:pt x="225" y="429"/>
                </a:lnTo>
                <a:lnTo>
                  <a:pt x="207" y="445"/>
                </a:lnTo>
                <a:lnTo>
                  <a:pt x="179" y="472"/>
                </a:lnTo>
                <a:lnTo>
                  <a:pt x="164" y="488"/>
                </a:lnTo>
                <a:lnTo>
                  <a:pt x="143" y="508"/>
                </a:lnTo>
                <a:lnTo>
                  <a:pt x="129" y="525"/>
                </a:lnTo>
                <a:lnTo>
                  <a:pt x="115" y="541"/>
                </a:lnTo>
                <a:lnTo>
                  <a:pt x="103" y="556"/>
                </a:lnTo>
                <a:lnTo>
                  <a:pt x="90" y="573"/>
                </a:lnTo>
                <a:lnTo>
                  <a:pt x="77" y="594"/>
                </a:lnTo>
                <a:lnTo>
                  <a:pt x="67" y="612"/>
                </a:lnTo>
                <a:lnTo>
                  <a:pt x="56" y="633"/>
                </a:lnTo>
                <a:lnTo>
                  <a:pt x="47" y="656"/>
                </a:lnTo>
                <a:lnTo>
                  <a:pt x="38" y="678"/>
                </a:lnTo>
                <a:lnTo>
                  <a:pt x="30" y="704"/>
                </a:lnTo>
                <a:lnTo>
                  <a:pt x="24" y="727"/>
                </a:lnTo>
                <a:lnTo>
                  <a:pt x="18" y="753"/>
                </a:lnTo>
                <a:lnTo>
                  <a:pt x="14" y="779"/>
                </a:lnTo>
                <a:lnTo>
                  <a:pt x="4" y="825"/>
                </a:lnTo>
              </a:path>
            </a:pathLst>
          </a:custGeom>
          <a:solidFill>
            <a:srgbClr val="00CC00"/>
          </a:solidFill>
          <a:ln w="9525" cap="rnd">
            <a:noFill/>
            <a:round/>
            <a:headEnd/>
            <a:tailEnd/>
          </a:ln>
          <a:effectLst/>
        </p:spPr>
        <p:txBody>
          <a:bodyPr/>
          <a:lstStyle/>
          <a:p>
            <a:endParaRPr lang="en-US"/>
          </a:p>
        </p:txBody>
      </p:sp>
      <p:sp>
        <p:nvSpPr>
          <p:cNvPr id="612577" name="Freeform 225"/>
          <p:cNvSpPr>
            <a:spLocks/>
          </p:cNvSpPr>
          <p:nvPr/>
        </p:nvSpPr>
        <p:spPr bwMode="gray">
          <a:xfrm rot="265088" flipV="1">
            <a:off x="681037" y="5046663"/>
            <a:ext cx="715963" cy="1014412"/>
          </a:xfrm>
          <a:custGeom>
            <a:avLst/>
            <a:gdLst/>
            <a:ahLst/>
            <a:cxnLst>
              <a:cxn ang="0">
                <a:pos x="0" y="778"/>
              </a:cxn>
              <a:cxn ang="0">
                <a:pos x="0" y="730"/>
              </a:cxn>
              <a:cxn ang="0">
                <a:pos x="4" y="678"/>
              </a:cxn>
              <a:cxn ang="0">
                <a:pos x="12" y="631"/>
              </a:cxn>
              <a:cxn ang="0">
                <a:pos x="24" y="575"/>
              </a:cxn>
              <a:cxn ang="0">
                <a:pos x="43" y="522"/>
              </a:cxn>
              <a:cxn ang="0">
                <a:pos x="67" y="466"/>
              </a:cxn>
              <a:cxn ang="0">
                <a:pos x="93" y="418"/>
              </a:cxn>
              <a:cxn ang="0">
                <a:pos x="118" y="370"/>
              </a:cxn>
              <a:cxn ang="0">
                <a:pos x="148" y="322"/>
              </a:cxn>
              <a:cxn ang="0">
                <a:pos x="181" y="277"/>
              </a:cxn>
              <a:cxn ang="0">
                <a:pos x="218" y="233"/>
              </a:cxn>
              <a:cxn ang="0">
                <a:pos x="258" y="198"/>
              </a:cxn>
              <a:cxn ang="0">
                <a:pos x="292" y="174"/>
              </a:cxn>
              <a:cxn ang="0">
                <a:pos x="281" y="24"/>
              </a:cxn>
              <a:cxn ang="0">
                <a:pos x="304" y="75"/>
              </a:cxn>
              <a:cxn ang="0">
                <a:pos x="324" y="111"/>
              </a:cxn>
              <a:cxn ang="0">
                <a:pos x="345" y="140"/>
              </a:cxn>
              <a:cxn ang="0">
                <a:pos x="370" y="168"/>
              </a:cxn>
              <a:cxn ang="0">
                <a:pos x="402" y="203"/>
              </a:cxn>
              <a:cxn ang="0">
                <a:pos x="435" y="233"/>
              </a:cxn>
              <a:cxn ang="0">
                <a:pos x="443" y="259"/>
              </a:cxn>
              <a:cxn ang="0">
                <a:pos x="428" y="289"/>
              </a:cxn>
              <a:cxn ang="0">
                <a:pos x="414" y="323"/>
              </a:cxn>
              <a:cxn ang="0">
                <a:pos x="402" y="355"/>
              </a:cxn>
              <a:cxn ang="0">
                <a:pos x="392" y="390"/>
              </a:cxn>
              <a:cxn ang="0">
                <a:pos x="381" y="428"/>
              </a:cxn>
              <a:cxn ang="0">
                <a:pos x="373" y="464"/>
              </a:cxn>
              <a:cxn ang="0">
                <a:pos x="363" y="496"/>
              </a:cxn>
              <a:cxn ang="0">
                <a:pos x="357" y="544"/>
              </a:cxn>
              <a:cxn ang="0">
                <a:pos x="297" y="374"/>
              </a:cxn>
              <a:cxn ang="0">
                <a:pos x="240" y="415"/>
              </a:cxn>
              <a:cxn ang="0">
                <a:pos x="207" y="445"/>
              </a:cxn>
              <a:cxn ang="0">
                <a:pos x="164" y="488"/>
              </a:cxn>
              <a:cxn ang="0">
                <a:pos x="129" y="525"/>
              </a:cxn>
              <a:cxn ang="0">
                <a:pos x="103" y="556"/>
              </a:cxn>
              <a:cxn ang="0">
                <a:pos x="77" y="594"/>
              </a:cxn>
              <a:cxn ang="0">
                <a:pos x="56" y="633"/>
              </a:cxn>
              <a:cxn ang="0">
                <a:pos x="38" y="678"/>
              </a:cxn>
              <a:cxn ang="0">
                <a:pos x="24" y="727"/>
              </a:cxn>
              <a:cxn ang="0">
                <a:pos x="14" y="779"/>
              </a:cxn>
            </a:cxnLst>
            <a:rect l="0" t="0" r="r" b="b"/>
            <a:pathLst>
              <a:path w="451" h="826">
                <a:moveTo>
                  <a:pt x="4" y="825"/>
                </a:moveTo>
                <a:lnTo>
                  <a:pt x="0" y="778"/>
                </a:lnTo>
                <a:lnTo>
                  <a:pt x="0" y="756"/>
                </a:lnTo>
                <a:lnTo>
                  <a:pt x="0" y="730"/>
                </a:lnTo>
                <a:lnTo>
                  <a:pt x="1" y="704"/>
                </a:lnTo>
                <a:lnTo>
                  <a:pt x="4" y="678"/>
                </a:lnTo>
                <a:lnTo>
                  <a:pt x="8" y="653"/>
                </a:lnTo>
                <a:lnTo>
                  <a:pt x="12" y="631"/>
                </a:lnTo>
                <a:lnTo>
                  <a:pt x="17" y="605"/>
                </a:lnTo>
                <a:lnTo>
                  <a:pt x="24" y="575"/>
                </a:lnTo>
                <a:lnTo>
                  <a:pt x="34" y="549"/>
                </a:lnTo>
                <a:lnTo>
                  <a:pt x="43" y="522"/>
                </a:lnTo>
                <a:lnTo>
                  <a:pt x="54" y="493"/>
                </a:lnTo>
                <a:lnTo>
                  <a:pt x="67" y="466"/>
                </a:lnTo>
                <a:lnTo>
                  <a:pt x="81" y="441"/>
                </a:lnTo>
                <a:lnTo>
                  <a:pt x="93" y="418"/>
                </a:lnTo>
                <a:lnTo>
                  <a:pt x="106" y="392"/>
                </a:lnTo>
                <a:lnTo>
                  <a:pt x="118" y="370"/>
                </a:lnTo>
                <a:lnTo>
                  <a:pt x="134" y="347"/>
                </a:lnTo>
                <a:lnTo>
                  <a:pt x="148" y="322"/>
                </a:lnTo>
                <a:lnTo>
                  <a:pt x="167" y="299"/>
                </a:lnTo>
                <a:lnTo>
                  <a:pt x="181" y="277"/>
                </a:lnTo>
                <a:lnTo>
                  <a:pt x="201" y="255"/>
                </a:lnTo>
                <a:lnTo>
                  <a:pt x="218" y="233"/>
                </a:lnTo>
                <a:lnTo>
                  <a:pt x="237" y="214"/>
                </a:lnTo>
                <a:lnTo>
                  <a:pt x="258" y="198"/>
                </a:lnTo>
                <a:lnTo>
                  <a:pt x="273" y="184"/>
                </a:lnTo>
                <a:lnTo>
                  <a:pt x="292" y="174"/>
                </a:lnTo>
                <a:lnTo>
                  <a:pt x="268" y="0"/>
                </a:lnTo>
                <a:lnTo>
                  <a:pt x="281" y="24"/>
                </a:lnTo>
                <a:lnTo>
                  <a:pt x="294" y="52"/>
                </a:lnTo>
                <a:lnTo>
                  <a:pt x="304" y="75"/>
                </a:lnTo>
                <a:lnTo>
                  <a:pt x="313" y="92"/>
                </a:lnTo>
                <a:lnTo>
                  <a:pt x="324" y="111"/>
                </a:lnTo>
                <a:lnTo>
                  <a:pt x="334" y="126"/>
                </a:lnTo>
                <a:lnTo>
                  <a:pt x="345" y="140"/>
                </a:lnTo>
                <a:lnTo>
                  <a:pt x="357" y="155"/>
                </a:lnTo>
                <a:lnTo>
                  <a:pt x="370" y="168"/>
                </a:lnTo>
                <a:lnTo>
                  <a:pt x="386" y="185"/>
                </a:lnTo>
                <a:lnTo>
                  <a:pt x="402" y="203"/>
                </a:lnTo>
                <a:lnTo>
                  <a:pt x="417" y="217"/>
                </a:lnTo>
                <a:lnTo>
                  <a:pt x="435" y="233"/>
                </a:lnTo>
                <a:lnTo>
                  <a:pt x="450" y="248"/>
                </a:lnTo>
                <a:lnTo>
                  <a:pt x="443" y="259"/>
                </a:lnTo>
                <a:lnTo>
                  <a:pt x="435" y="274"/>
                </a:lnTo>
                <a:lnTo>
                  <a:pt x="428" y="289"/>
                </a:lnTo>
                <a:lnTo>
                  <a:pt x="422" y="306"/>
                </a:lnTo>
                <a:lnTo>
                  <a:pt x="414" y="323"/>
                </a:lnTo>
                <a:lnTo>
                  <a:pt x="407" y="339"/>
                </a:lnTo>
                <a:lnTo>
                  <a:pt x="402" y="355"/>
                </a:lnTo>
                <a:lnTo>
                  <a:pt x="396" y="371"/>
                </a:lnTo>
                <a:lnTo>
                  <a:pt x="392" y="390"/>
                </a:lnTo>
                <a:lnTo>
                  <a:pt x="386" y="411"/>
                </a:lnTo>
                <a:lnTo>
                  <a:pt x="381" y="428"/>
                </a:lnTo>
                <a:lnTo>
                  <a:pt x="376" y="445"/>
                </a:lnTo>
                <a:lnTo>
                  <a:pt x="373" y="464"/>
                </a:lnTo>
                <a:lnTo>
                  <a:pt x="368" y="480"/>
                </a:lnTo>
                <a:lnTo>
                  <a:pt x="363" y="496"/>
                </a:lnTo>
                <a:lnTo>
                  <a:pt x="360" y="517"/>
                </a:lnTo>
                <a:lnTo>
                  <a:pt x="357" y="544"/>
                </a:lnTo>
                <a:lnTo>
                  <a:pt x="323" y="363"/>
                </a:lnTo>
                <a:lnTo>
                  <a:pt x="297" y="374"/>
                </a:lnTo>
                <a:lnTo>
                  <a:pt x="276" y="389"/>
                </a:lnTo>
                <a:lnTo>
                  <a:pt x="240" y="415"/>
                </a:lnTo>
                <a:lnTo>
                  <a:pt x="225" y="429"/>
                </a:lnTo>
                <a:lnTo>
                  <a:pt x="207" y="445"/>
                </a:lnTo>
                <a:lnTo>
                  <a:pt x="179" y="472"/>
                </a:lnTo>
                <a:lnTo>
                  <a:pt x="164" y="488"/>
                </a:lnTo>
                <a:lnTo>
                  <a:pt x="143" y="508"/>
                </a:lnTo>
                <a:lnTo>
                  <a:pt x="129" y="525"/>
                </a:lnTo>
                <a:lnTo>
                  <a:pt x="115" y="541"/>
                </a:lnTo>
                <a:lnTo>
                  <a:pt x="103" y="556"/>
                </a:lnTo>
                <a:lnTo>
                  <a:pt x="90" y="573"/>
                </a:lnTo>
                <a:lnTo>
                  <a:pt x="77" y="594"/>
                </a:lnTo>
                <a:lnTo>
                  <a:pt x="67" y="612"/>
                </a:lnTo>
                <a:lnTo>
                  <a:pt x="56" y="633"/>
                </a:lnTo>
                <a:lnTo>
                  <a:pt x="47" y="656"/>
                </a:lnTo>
                <a:lnTo>
                  <a:pt x="38" y="678"/>
                </a:lnTo>
                <a:lnTo>
                  <a:pt x="30" y="704"/>
                </a:lnTo>
                <a:lnTo>
                  <a:pt x="24" y="727"/>
                </a:lnTo>
                <a:lnTo>
                  <a:pt x="18" y="753"/>
                </a:lnTo>
                <a:lnTo>
                  <a:pt x="14" y="779"/>
                </a:lnTo>
                <a:lnTo>
                  <a:pt x="4" y="825"/>
                </a:lnTo>
              </a:path>
            </a:pathLst>
          </a:custGeom>
          <a:solidFill>
            <a:srgbClr val="00CC00"/>
          </a:solidFill>
          <a:ln w="9525" cap="rnd">
            <a:noFill/>
            <a:round/>
            <a:headEnd/>
            <a:tailEnd/>
          </a:ln>
          <a:effectLst/>
        </p:spPr>
        <p:txBody>
          <a:bodyPr/>
          <a:lstStyle/>
          <a:p>
            <a:endParaRPr lang="en-US"/>
          </a:p>
        </p:txBody>
      </p:sp>
      <p:sp>
        <p:nvSpPr>
          <p:cNvPr id="14" name="TextBox 13"/>
          <p:cNvSpPr txBox="1"/>
          <p:nvPr/>
        </p:nvSpPr>
        <p:spPr>
          <a:xfrm>
            <a:off x="152400" y="6400800"/>
            <a:ext cx="8860439" cy="461665"/>
          </a:xfrm>
          <a:prstGeom prst="rect">
            <a:avLst/>
          </a:prstGeom>
          <a:noFill/>
        </p:spPr>
        <p:txBody>
          <a:bodyPr wrap="none" rtlCol="0">
            <a:spAutoFit/>
          </a:bodyPr>
          <a:lstStyle/>
          <a:p>
            <a:r>
              <a:rPr lang="en-US" sz="1200" dirty="0"/>
              <a:t>HASC: House Armed Services Committee	SASC: Senate Armed Services Committee	HAC-D: House Appropriations Committee-Defense</a:t>
            </a:r>
          </a:p>
          <a:p>
            <a:r>
              <a:rPr lang="en-US" sz="1200" dirty="0"/>
              <a:t>SAC-D: Senate Appropriations Committee- Defense	PB: President's Budget</a:t>
            </a:r>
          </a:p>
        </p:txBody>
      </p:sp>
    </p:spTree>
    <p:extLst>
      <p:ext uri="{BB962C8B-B14F-4D97-AF65-F5344CB8AC3E}">
        <p14:creationId xmlns:p14="http://schemas.microsoft.com/office/powerpoint/2010/main" val="301450045"/>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663700" y="0"/>
            <a:ext cx="7143750" cy="1143000"/>
          </a:xfrm>
        </p:spPr>
        <p:txBody>
          <a:bodyPr/>
          <a:lstStyle/>
          <a:p>
            <a:r>
              <a:rPr lang="en-US" sz="3600" dirty="0"/>
              <a:t>Congressional Staff</a:t>
            </a:r>
            <a:br>
              <a:rPr lang="en-US" dirty="0"/>
            </a:br>
            <a:r>
              <a:rPr lang="en-US" sz="3200" i="0" dirty="0"/>
              <a:t>Committee Staffer Responsibilities</a:t>
            </a:r>
            <a:endParaRPr lang="en-US" sz="2400" i="0" dirty="0"/>
          </a:p>
        </p:txBody>
      </p:sp>
      <p:sp>
        <p:nvSpPr>
          <p:cNvPr id="13316" name="Rectangle 3"/>
          <p:cNvSpPr>
            <a:spLocks noGrp="1" noChangeArrowheads="1"/>
          </p:cNvSpPr>
          <p:nvPr>
            <p:ph idx="4294967295"/>
          </p:nvPr>
        </p:nvSpPr>
        <p:spPr>
          <a:xfrm>
            <a:off x="457200" y="1524000"/>
            <a:ext cx="7891072" cy="4743450"/>
          </a:xfrm>
          <a:prstGeom prst="rect">
            <a:avLst/>
          </a:prstGeom>
        </p:spPr>
        <p:txBody>
          <a:bodyPr>
            <a:normAutofit/>
          </a:bodyPr>
          <a:lstStyle/>
          <a:p>
            <a:pPr marL="338138" indent="-338138"/>
            <a:r>
              <a:rPr lang="en-US" sz="2800" dirty="0"/>
              <a:t>Draft committee marks</a:t>
            </a:r>
          </a:p>
          <a:p>
            <a:pPr marL="338138" indent="-338138"/>
            <a:r>
              <a:rPr lang="en-US" sz="2800" dirty="0"/>
              <a:t>Draft bill language</a:t>
            </a:r>
          </a:p>
          <a:p>
            <a:pPr marL="338138" indent="-338138"/>
            <a:r>
              <a:rPr lang="en-US" sz="2800" dirty="0"/>
              <a:t>Write committee reports</a:t>
            </a:r>
          </a:p>
          <a:p>
            <a:pPr marL="338138" indent="-338138"/>
            <a:r>
              <a:rPr lang="en-US" sz="2800" dirty="0"/>
              <a:t>Write hearing questions</a:t>
            </a:r>
          </a:p>
          <a:p>
            <a:pPr marL="338138" indent="-338138"/>
            <a:r>
              <a:rPr lang="en-US" sz="2800" dirty="0"/>
              <a:t>Advise committee members</a:t>
            </a:r>
          </a:p>
          <a:p>
            <a:pPr marL="338138" indent="-338138"/>
            <a:r>
              <a:rPr lang="en-US" sz="2800" dirty="0"/>
              <a:t>Look out for committee member interests</a:t>
            </a:r>
          </a:p>
          <a:p>
            <a:pPr marL="688975" lvl="1" indent="-350838">
              <a:buSzPct val="70000"/>
              <a:buFont typeface="Wingdings" pitchFamily="2" charset="2"/>
              <a:buChar char="t"/>
            </a:pPr>
            <a:r>
              <a:rPr lang="en-US" sz="2400" dirty="0"/>
              <a:t>Primary focus: chairman and ranking minority member priorities and concerns</a:t>
            </a:r>
          </a:p>
          <a:p>
            <a:pPr marL="338138" indent="-338138"/>
            <a:r>
              <a:rPr lang="en-US" sz="2800" dirty="0"/>
              <a:t>Recommend committee actions on reprogramming requests, bills, and other items</a:t>
            </a:r>
          </a:p>
        </p:txBody>
      </p:sp>
      <p:sp>
        <p:nvSpPr>
          <p:cNvPr id="13317" name="Rectangle 4"/>
          <p:cNvSpPr>
            <a:spLocks noChangeArrowheads="1"/>
          </p:cNvSpPr>
          <p:nvPr/>
        </p:nvSpPr>
        <p:spPr bwMode="gray">
          <a:xfrm>
            <a:off x="0" y="6248400"/>
            <a:ext cx="9144000" cy="457200"/>
          </a:xfrm>
          <a:prstGeom prst="rect">
            <a:avLst/>
          </a:prstGeom>
          <a:solidFill>
            <a:srgbClr val="0C2D83"/>
          </a:solidFill>
          <a:ln w="12700" cap="sq">
            <a:noFill/>
            <a:miter lim="800000"/>
            <a:headEnd type="none" w="sm" len="sm"/>
            <a:tailEnd type="none" w="sm" len="sm"/>
          </a:ln>
        </p:spPr>
        <p:txBody>
          <a:bodyPr anchor="ctr" anchorCtr="1"/>
          <a:lstStyle/>
          <a:p>
            <a:pPr algn="ctr"/>
            <a:r>
              <a:rPr lang="en-US" sz="2400" b="1" dirty="0">
                <a:solidFill>
                  <a:schemeClr val="bg1"/>
                </a:solidFill>
                <a:latin typeface="Arial" pitchFamily="34" charset="0"/>
                <a:cs typeface="Arial" pitchFamily="34" charset="0"/>
              </a:rPr>
              <a:t>Staffers determine many marks with little member oversight</a:t>
            </a:r>
          </a:p>
        </p:txBody>
      </p:sp>
    </p:spTree>
    <p:extLst>
      <p:ext uri="{BB962C8B-B14F-4D97-AF65-F5344CB8AC3E}">
        <p14:creationId xmlns:p14="http://schemas.microsoft.com/office/powerpoint/2010/main" val="27069795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143000" y="0"/>
            <a:ext cx="7467600" cy="1143000"/>
          </a:xfrm>
        </p:spPr>
        <p:txBody>
          <a:bodyPr/>
          <a:lstStyle/>
          <a:p>
            <a:r>
              <a:rPr lang="en-US" sz="3600" dirty="0"/>
              <a:t>Staffer Days</a:t>
            </a:r>
            <a:br>
              <a:rPr lang="en-US" sz="3600" dirty="0"/>
            </a:br>
            <a:r>
              <a:rPr lang="en-US" sz="3200" i="0" dirty="0"/>
              <a:t>General Information</a:t>
            </a:r>
            <a:endParaRPr lang="en-US" sz="2400" i="0" dirty="0"/>
          </a:p>
        </p:txBody>
      </p:sp>
      <p:sp>
        <p:nvSpPr>
          <p:cNvPr id="16388" name="Rectangle 3"/>
          <p:cNvSpPr>
            <a:spLocks noGrp="1" noChangeArrowheads="1"/>
          </p:cNvSpPr>
          <p:nvPr>
            <p:ph idx="4294967295"/>
          </p:nvPr>
        </p:nvSpPr>
        <p:spPr>
          <a:xfrm>
            <a:off x="533400" y="1600200"/>
            <a:ext cx="8226425" cy="4743450"/>
          </a:xfrm>
          <a:prstGeom prst="rect">
            <a:avLst/>
          </a:prstGeom>
        </p:spPr>
        <p:txBody>
          <a:bodyPr>
            <a:normAutofit/>
          </a:bodyPr>
          <a:lstStyle/>
          <a:p>
            <a:pPr marL="338138" indent="-338138"/>
            <a:r>
              <a:rPr lang="en-US" sz="2400" dirty="0"/>
              <a:t>Committee staffers request “staffer briefings” to:</a:t>
            </a:r>
          </a:p>
          <a:p>
            <a:pPr marL="688975" lvl="1" indent="-350838"/>
            <a:r>
              <a:rPr lang="en-US" sz="2200" dirty="0"/>
              <a:t>Obtain info beyond that in the budget documentation</a:t>
            </a:r>
          </a:p>
          <a:p>
            <a:pPr marL="688975" lvl="1" indent="-350838"/>
            <a:r>
              <a:rPr lang="en-US" sz="2200" dirty="0"/>
              <a:t>Get answers to their questions and concerns</a:t>
            </a:r>
          </a:p>
          <a:p>
            <a:pPr marL="688975" lvl="1" indent="-350838"/>
            <a:r>
              <a:rPr lang="en-US" sz="2200" dirty="0"/>
              <a:t>Find material to write congressional hearing questions</a:t>
            </a:r>
          </a:p>
          <a:p>
            <a:pPr marL="688975" lvl="1" indent="-350838"/>
            <a:r>
              <a:rPr lang="en-US" sz="2200" dirty="0"/>
              <a:t>Help determine marks and find money for reallocation</a:t>
            </a:r>
          </a:p>
          <a:p>
            <a:pPr marL="338138" indent="-338138"/>
            <a:r>
              <a:rPr lang="en-US" sz="2400" dirty="0"/>
              <a:t>Staffer day mechanics:</a:t>
            </a:r>
          </a:p>
          <a:p>
            <a:pPr marL="688975" lvl="1" indent="-350838">
              <a:buClr>
                <a:schemeClr val="tx1"/>
              </a:buClr>
              <a:buSzTx/>
              <a:buFont typeface="Wingdings" pitchFamily="2" charset="2"/>
              <a:buAutoNum type="arabicPeriod"/>
            </a:pPr>
            <a:r>
              <a:rPr lang="en-US" sz="2200" dirty="0"/>
              <a:t>Staffer requests meeting through legislative liaisons</a:t>
            </a:r>
          </a:p>
          <a:p>
            <a:pPr marL="1027113" lvl="2" indent="-338138"/>
            <a:r>
              <a:rPr lang="en-US" sz="1800" dirty="0">
                <a:latin typeface="Arial" pitchFamily="34" charset="0"/>
                <a:cs typeface="Arial" pitchFamily="34" charset="0"/>
              </a:rPr>
              <a:t>SAF/LLW for authorizers</a:t>
            </a:r>
          </a:p>
          <a:p>
            <a:pPr marL="1027113" lvl="2" indent="-338138"/>
            <a:r>
              <a:rPr lang="en-US" sz="1800" dirty="0">
                <a:latin typeface="Arial" pitchFamily="34" charset="0"/>
                <a:cs typeface="Arial" pitchFamily="34" charset="0"/>
              </a:rPr>
              <a:t>SAF/FML for appropriators </a:t>
            </a:r>
          </a:p>
          <a:p>
            <a:pPr marL="688975" lvl="1" indent="-350838">
              <a:buClr>
                <a:schemeClr val="tx1"/>
              </a:buClr>
              <a:buSzTx/>
              <a:buFont typeface="Wingdings" pitchFamily="2" charset="2"/>
              <a:buAutoNum type="arabicPeriod"/>
            </a:pPr>
            <a:r>
              <a:rPr lang="en-US" sz="2200" dirty="0"/>
              <a:t>Liaisons set up staffer briefing dates</a:t>
            </a:r>
          </a:p>
          <a:p>
            <a:pPr marL="688975" lvl="1" indent="-350838">
              <a:buClr>
                <a:schemeClr val="tx1"/>
              </a:buClr>
              <a:buSzTx/>
              <a:buFont typeface="Wingdings" pitchFamily="2" charset="2"/>
              <a:buAutoNum type="arabicPeriod"/>
            </a:pPr>
            <a:r>
              <a:rPr lang="en-US" sz="2200" dirty="0"/>
              <a:t>Program Element Monitors (PEMs) brief the staffer </a:t>
            </a:r>
          </a:p>
          <a:p>
            <a:pPr marL="1027113" lvl="2" indent="-338138"/>
            <a:r>
              <a:rPr lang="en-US" sz="1800" dirty="0">
                <a:latin typeface="Arial" pitchFamily="34" charset="0"/>
                <a:cs typeface="Arial" pitchFamily="34" charset="0"/>
              </a:rPr>
              <a:t>SAF/AQ or deputy provides “top cover” </a:t>
            </a:r>
          </a:p>
        </p:txBody>
      </p:sp>
      <p:sp>
        <p:nvSpPr>
          <p:cNvPr id="16389" name="Rectangle 4"/>
          <p:cNvSpPr>
            <a:spLocks noChangeArrowheads="1"/>
          </p:cNvSpPr>
          <p:nvPr/>
        </p:nvSpPr>
        <p:spPr bwMode="gray">
          <a:xfrm>
            <a:off x="377825" y="5943600"/>
            <a:ext cx="8382000" cy="457200"/>
          </a:xfrm>
          <a:prstGeom prst="rect">
            <a:avLst/>
          </a:prstGeom>
          <a:solidFill>
            <a:srgbClr val="0C2D83"/>
          </a:solidFill>
          <a:ln w="12700" cap="sq">
            <a:noFill/>
            <a:miter lim="800000"/>
            <a:headEnd type="none" w="sm" len="sm"/>
            <a:tailEnd type="none" w="sm" len="sm"/>
          </a:ln>
        </p:spPr>
        <p:txBody>
          <a:bodyPr anchor="ctr" anchorCtr="1"/>
          <a:lstStyle/>
          <a:p>
            <a:pPr algn="ctr"/>
            <a:r>
              <a:rPr lang="en-US" sz="2800" b="1">
                <a:solidFill>
                  <a:schemeClr val="bg1"/>
                </a:solidFill>
                <a:latin typeface="Arial" pitchFamily="34" charset="0"/>
                <a:cs typeface="Arial" pitchFamily="34" charset="0"/>
              </a:rPr>
              <a:t>PEM’s job: Justify the budget request</a:t>
            </a:r>
          </a:p>
        </p:txBody>
      </p:sp>
      <p:sp>
        <p:nvSpPr>
          <p:cNvPr id="2" name="TextBox 1"/>
          <p:cNvSpPr txBox="1"/>
          <p:nvPr/>
        </p:nvSpPr>
        <p:spPr>
          <a:xfrm>
            <a:off x="228600" y="6629400"/>
            <a:ext cx="4028154" cy="276999"/>
          </a:xfrm>
          <a:prstGeom prst="rect">
            <a:avLst/>
          </a:prstGeom>
          <a:noFill/>
        </p:spPr>
        <p:txBody>
          <a:bodyPr wrap="none" rtlCol="0">
            <a:spAutoFit/>
          </a:bodyPr>
          <a:lstStyle/>
          <a:p>
            <a:r>
              <a:rPr lang="en-US" sz="1200" dirty="0"/>
              <a:t>SAF: Air Force Secretariat	PEM: program Element Monitor</a:t>
            </a:r>
          </a:p>
        </p:txBody>
      </p:sp>
    </p:spTree>
    <p:extLst>
      <p:ext uri="{BB962C8B-B14F-4D97-AF65-F5344CB8AC3E}">
        <p14:creationId xmlns:p14="http://schemas.microsoft.com/office/powerpoint/2010/main" val="8495435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a:xfrm>
            <a:off x="1143000" y="0"/>
            <a:ext cx="7772400" cy="1143000"/>
          </a:xfrm>
        </p:spPr>
        <p:txBody>
          <a:bodyPr/>
          <a:lstStyle/>
          <a:p>
            <a:r>
              <a:rPr lang="en-US" sz="3600" dirty="0"/>
              <a:t>Staffer Day Charts</a:t>
            </a:r>
            <a:br>
              <a:rPr lang="en-US" sz="3600" dirty="0"/>
            </a:br>
            <a:r>
              <a:rPr lang="en-US" sz="3200" i="0" dirty="0"/>
              <a:t>Preparation Guidelines</a:t>
            </a:r>
            <a:endParaRPr lang="en-US" sz="2400" i="0" dirty="0"/>
          </a:p>
        </p:txBody>
      </p:sp>
      <p:graphicFrame>
        <p:nvGraphicFramePr>
          <p:cNvPr id="1026" name="Object 2"/>
          <p:cNvGraphicFramePr>
            <a:graphicFrameLocks noChangeAspect="1"/>
          </p:cNvGraphicFramePr>
          <p:nvPr>
            <p:extLst>
              <p:ext uri="{D42A27DB-BD31-4B8C-83A1-F6EECF244321}">
                <p14:modId xmlns:p14="http://schemas.microsoft.com/office/powerpoint/2010/main" val="429569410"/>
              </p:ext>
            </p:extLst>
          </p:nvPr>
        </p:nvGraphicFramePr>
        <p:xfrm>
          <a:off x="398463" y="3121025"/>
          <a:ext cx="8345487" cy="2840037"/>
        </p:xfrm>
        <a:graphic>
          <a:graphicData uri="http://schemas.openxmlformats.org/presentationml/2006/ole">
            <mc:AlternateContent xmlns:mc="http://schemas.openxmlformats.org/markup-compatibility/2006">
              <mc:Choice xmlns:v="urn:schemas-microsoft-com:vml" Requires="v">
                <p:oleObj spid="_x0000_s5222" name="Worksheet" r:id="rId4" imgW="5153152" imgH="1628851" progId="Excel.Sheet.8">
                  <p:embed/>
                </p:oleObj>
              </mc:Choice>
              <mc:Fallback>
                <p:oleObj name="Worksheet" r:id="rId4" imgW="5153152" imgH="1628851"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98463" y="3121025"/>
                        <a:ext cx="8345487" cy="2840037"/>
                      </a:xfrm>
                      <a:prstGeom prst="rect">
                        <a:avLst/>
                      </a:prstGeom>
                      <a:noFill/>
                      <a:ln w="28575">
                        <a:solidFill>
                          <a:srgbClr val="006600"/>
                        </a:solidFill>
                        <a:miter lim="800000"/>
                        <a:headEnd/>
                        <a:tailEnd/>
                      </a:ln>
                      <a:effectLst/>
                      <a:extLst/>
                    </p:spPr>
                  </p:pic>
                </p:oleObj>
              </mc:Fallback>
            </mc:AlternateContent>
          </a:graphicData>
        </a:graphic>
      </p:graphicFrame>
      <p:graphicFrame>
        <p:nvGraphicFramePr>
          <p:cNvPr id="1027" name="Object 4"/>
          <p:cNvGraphicFramePr>
            <a:graphicFrameLocks noChangeAspect="1"/>
          </p:cNvGraphicFramePr>
          <p:nvPr>
            <p:extLst>
              <p:ext uri="{D42A27DB-BD31-4B8C-83A1-F6EECF244321}">
                <p14:modId xmlns:p14="http://schemas.microsoft.com/office/powerpoint/2010/main" val="2965114263"/>
              </p:ext>
            </p:extLst>
          </p:nvPr>
        </p:nvGraphicFramePr>
        <p:xfrm>
          <a:off x="398463" y="1585912"/>
          <a:ext cx="8345487" cy="1149350"/>
        </p:xfrm>
        <a:graphic>
          <a:graphicData uri="http://schemas.openxmlformats.org/presentationml/2006/ole">
            <mc:AlternateContent xmlns:mc="http://schemas.openxmlformats.org/markup-compatibility/2006">
              <mc:Choice xmlns:v="urn:schemas-microsoft-com:vml" Requires="v">
                <p:oleObj spid="_x0000_s5223" name="Worksheet" r:id="rId6" imgW="5153152" imgH="657284" progId="Excel.Sheet.8">
                  <p:embed/>
                </p:oleObj>
              </mc:Choice>
              <mc:Fallback>
                <p:oleObj name="Worksheet" r:id="rId6" imgW="5153152" imgH="657284"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98463" y="1585912"/>
                        <a:ext cx="8345487" cy="1149350"/>
                      </a:xfrm>
                      <a:prstGeom prst="rect">
                        <a:avLst/>
                      </a:prstGeom>
                      <a:noFill/>
                      <a:ln w="28575">
                        <a:solidFill>
                          <a:srgbClr val="FF3300"/>
                        </a:solidFill>
                        <a:miter lim="800000"/>
                        <a:headEnd/>
                        <a:tailEnd/>
                      </a:ln>
                      <a:effectLst/>
                      <a:extLst/>
                    </p:spPr>
                  </p:pic>
                </p:oleObj>
              </mc:Fallback>
            </mc:AlternateContent>
          </a:graphicData>
        </a:graphic>
      </p:graphicFrame>
      <p:sp>
        <p:nvSpPr>
          <p:cNvPr id="1030" name="Rectangle 5"/>
          <p:cNvSpPr>
            <a:spLocks noChangeArrowheads="1"/>
          </p:cNvSpPr>
          <p:nvPr/>
        </p:nvSpPr>
        <p:spPr bwMode="gray">
          <a:xfrm>
            <a:off x="377825" y="6096000"/>
            <a:ext cx="8382000" cy="457200"/>
          </a:xfrm>
          <a:prstGeom prst="rect">
            <a:avLst/>
          </a:prstGeom>
          <a:solidFill>
            <a:srgbClr val="0C2D83"/>
          </a:solidFill>
          <a:ln w="12700" cap="sq">
            <a:noFill/>
            <a:miter lim="800000"/>
            <a:headEnd type="none" w="sm" len="sm"/>
            <a:tailEnd type="none" w="sm" len="sm"/>
          </a:ln>
        </p:spPr>
        <p:txBody>
          <a:bodyPr anchor="ctr" anchorCtr="1"/>
          <a:lstStyle/>
          <a:p>
            <a:pPr algn="ctr"/>
            <a:r>
              <a:rPr lang="en-US" sz="2200" b="1">
                <a:solidFill>
                  <a:schemeClr val="bg1"/>
                </a:solidFill>
                <a:latin typeface="Arial" pitchFamily="34" charset="0"/>
                <a:cs typeface="Arial" pitchFamily="34" charset="0"/>
              </a:rPr>
              <a:t>Exceed R-/P-doc level of detail on detailed breakout slides </a:t>
            </a:r>
          </a:p>
        </p:txBody>
      </p:sp>
      <p:sp>
        <p:nvSpPr>
          <p:cNvPr id="1031" name="Text Box 6"/>
          <p:cNvSpPr txBox="1">
            <a:spLocks noChangeArrowheads="1"/>
          </p:cNvSpPr>
          <p:nvPr/>
        </p:nvSpPr>
        <p:spPr bwMode="gray">
          <a:xfrm>
            <a:off x="3363913" y="1941512"/>
            <a:ext cx="2419350" cy="823913"/>
          </a:xfrm>
          <a:prstGeom prst="rect">
            <a:avLst/>
          </a:prstGeom>
          <a:noFill/>
          <a:ln w="9525">
            <a:noFill/>
            <a:miter lim="800000"/>
            <a:headEnd/>
            <a:tailEnd/>
          </a:ln>
        </p:spPr>
        <p:txBody>
          <a:bodyPr>
            <a:spAutoFit/>
          </a:bodyPr>
          <a:lstStyle/>
          <a:p>
            <a:pPr algn="ctr">
              <a:spcBef>
                <a:spcPct val="50000"/>
              </a:spcBef>
              <a:buClr>
                <a:srgbClr val="151C77"/>
              </a:buClr>
              <a:buSzPct val="80000"/>
              <a:buFont typeface="Wingdings" pitchFamily="2" charset="2"/>
              <a:buNone/>
            </a:pPr>
            <a:r>
              <a:rPr lang="en-US" sz="4800" b="1">
                <a:solidFill>
                  <a:srgbClr val="FF3300"/>
                </a:solidFill>
              </a:rPr>
              <a:t>BAD</a:t>
            </a:r>
          </a:p>
        </p:txBody>
      </p:sp>
      <p:sp>
        <p:nvSpPr>
          <p:cNvPr id="1032" name="Text Box 7"/>
          <p:cNvSpPr txBox="1">
            <a:spLocks noChangeArrowheads="1"/>
          </p:cNvSpPr>
          <p:nvPr/>
        </p:nvSpPr>
        <p:spPr bwMode="gray">
          <a:xfrm>
            <a:off x="3205163" y="3957637"/>
            <a:ext cx="2759075" cy="823913"/>
          </a:xfrm>
          <a:prstGeom prst="rect">
            <a:avLst/>
          </a:prstGeom>
          <a:noFill/>
          <a:ln w="9525">
            <a:noFill/>
            <a:miter lim="800000"/>
            <a:headEnd/>
            <a:tailEnd/>
          </a:ln>
        </p:spPr>
        <p:txBody>
          <a:bodyPr>
            <a:spAutoFit/>
          </a:bodyPr>
          <a:lstStyle/>
          <a:p>
            <a:pPr algn="ctr">
              <a:spcBef>
                <a:spcPct val="50000"/>
              </a:spcBef>
              <a:buClr>
                <a:srgbClr val="151C77"/>
              </a:buClr>
              <a:buSzPct val="80000"/>
              <a:buFont typeface="Wingdings" pitchFamily="2" charset="2"/>
              <a:buNone/>
            </a:pPr>
            <a:r>
              <a:rPr lang="en-US" sz="4800" b="1">
                <a:solidFill>
                  <a:srgbClr val="00CC00"/>
                </a:solidFill>
              </a:rPr>
              <a:t>BETTER</a:t>
            </a:r>
          </a:p>
        </p:txBody>
      </p:sp>
    </p:spTree>
    <p:extLst>
      <p:ext uri="{BB962C8B-B14F-4D97-AF65-F5344CB8AC3E}">
        <p14:creationId xmlns:p14="http://schemas.microsoft.com/office/powerpoint/2010/main" val="8183483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1361768" y="0"/>
            <a:ext cx="7772400" cy="1143000"/>
          </a:xfrm>
        </p:spPr>
        <p:txBody>
          <a:bodyPr/>
          <a:lstStyle/>
          <a:p>
            <a:r>
              <a:rPr lang="en-US" sz="3600" dirty="0"/>
              <a:t>Congressional Marks</a:t>
            </a:r>
            <a:br>
              <a:rPr lang="en-US" dirty="0"/>
            </a:br>
            <a:r>
              <a:rPr lang="en-US" sz="3200" i="0" dirty="0"/>
              <a:t>Official Documents</a:t>
            </a:r>
            <a:endParaRPr lang="en-US" sz="2400" i="0" dirty="0"/>
          </a:p>
        </p:txBody>
      </p:sp>
      <p:sp>
        <p:nvSpPr>
          <p:cNvPr id="1029" name="Rectangle 3"/>
          <p:cNvSpPr>
            <a:spLocks noGrp="1" noChangeArrowheads="1"/>
          </p:cNvSpPr>
          <p:nvPr>
            <p:ph idx="4294967295"/>
          </p:nvPr>
        </p:nvSpPr>
        <p:spPr>
          <a:xfrm>
            <a:off x="457200" y="1676400"/>
            <a:ext cx="7967272" cy="4894602"/>
          </a:xfrm>
          <a:prstGeom prst="rect">
            <a:avLst/>
          </a:prstGeom>
        </p:spPr>
        <p:txBody>
          <a:bodyPr/>
          <a:lstStyle/>
          <a:p>
            <a:pPr marL="338138" indent="-338138"/>
            <a:r>
              <a:rPr lang="en-US" sz="2600" dirty="0"/>
              <a:t>Bill: Actual language proposed for law</a:t>
            </a:r>
          </a:p>
          <a:p>
            <a:pPr marL="688975" lvl="1" indent="-350838"/>
            <a:r>
              <a:rPr lang="en-US" sz="2000" dirty="0"/>
              <a:t>Top-level information</a:t>
            </a:r>
          </a:p>
          <a:p>
            <a:pPr marL="688975" lvl="1" indent="-350838">
              <a:spcAft>
                <a:spcPts val="1200"/>
              </a:spcAft>
            </a:pPr>
            <a:r>
              <a:rPr lang="en-US" sz="2000" dirty="0"/>
              <a:t>Generally few mentions of specific programs</a:t>
            </a:r>
          </a:p>
          <a:p>
            <a:pPr marL="338138" indent="-338138"/>
            <a:r>
              <a:rPr lang="en-US" sz="2600" dirty="0"/>
              <a:t>Report: Additional supporting data behind bill</a:t>
            </a:r>
          </a:p>
          <a:p>
            <a:pPr marL="688975" lvl="1" indent="-350838"/>
            <a:r>
              <a:rPr lang="en-US" sz="2000" dirty="0"/>
              <a:t>Includes bill explanations, details, and program marks</a:t>
            </a:r>
          </a:p>
          <a:p>
            <a:pPr marL="688975" lvl="1" indent="-350838"/>
            <a:r>
              <a:rPr lang="en-US" sz="2000" dirty="0"/>
              <a:t>Expression of intent – not legally binding</a:t>
            </a:r>
          </a:p>
          <a:p>
            <a:pPr marL="1027113" lvl="2" indent="-338138">
              <a:buFont typeface="Wingdings" pitchFamily="2" charset="2"/>
              <a:buChar char="ü"/>
            </a:pPr>
            <a:r>
              <a:rPr lang="en-US" dirty="0">
                <a:latin typeface="Arial" pitchFamily="34" charset="0"/>
                <a:cs typeface="Arial" pitchFamily="34" charset="0"/>
              </a:rPr>
              <a:t>DoD wisely follows these directions in any case</a:t>
            </a:r>
          </a:p>
          <a:p>
            <a:pPr marL="688975" lvl="1" indent="-350838">
              <a:spcAft>
                <a:spcPts val="1200"/>
              </a:spcAft>
            </a:pPr>
            <a:r>
              <a:rPr lang="en-US" sz="2000" dirty="0"/>
              <a:t>Often contain proposed bill along with additional info</a:t>
            </a:r>
          </a:p>
          <a:p>
            <a:pPr marL="338138" indent="-338138"/>
            <a:r>
              <a:rPr lang="en-US" sz="2600" dirty="0"/>
              <a:t>Law: Legally binding act signed by the President</a:t>
            </a:r>
          </a:p>
          <a:p>
            <a:pPr marL="688975" lvl="1" indent="-350838"/>
            <a:r>
              <a:rPr lang="en-US" sz="2000" dirty="0"/>
              <a:t>Verbatim language from final conference bill</a:t>
            </a:r>
          </a:p>
        </p:txBody>
      </p:sp>
      <p:sp>
        <p:nvSpPr>
          <p:cNvPr id="1027" name="Slide Number Placeholder 3"/>
          <p:cNvSpPr>
            <a:spLocks noGrp="1"/>
          </p:cNvSpPr>
          <p:nvPr>
            <p:ph type="sldNum" sz="quarter" idx="4294967295"/>
          </p:nvPr>
        </p:nvSpPr>
        <p:spPr>
          <a:xfrm>
            <a:off x="7988300" y="6524625"/>
            <a:ext cx="1143000" cy="304800"/>
          </a:xfrm>
          <a:prstGeom prst="rect">
            <a:avLst/>
          </a:prstGeom>
          <a:noFill/>
        </p:spPr>
        <p:txBody>
          <a:bodyPr/>
          <a:lstStyle/>
          <a:p>
            <a:fld id="{456A2FE0-41D6-4EB1-AC3F-F4AE425D8519}" type="slidenum">
              <a:rPr lang="en-US" smtClean="0">
                <a:latin typeface="Arial" pitchFamily="34" charset="0"/>
              </a:rPr>
              <a:pPr/>
              <a:t>177</a:t>
            </a:fld>
            <a:endParaRPr lang="en-US" dirty="0">
              <a:solidFill>
                <a:schemeClr val="bg2"/>
              </a:solidFill>
              <a:latin typeface="Arial" pitchFamily="34" charset="0"/>
            </a:endParaRPr>
          </a:p>
        </p:txBody>
      </p:sp>
      <p:grpSp>
        <p:nvGrpSpPr>
          <p:cNvPr id="2" name="Group 5"/>
          <p:cNvGrpSpPr>
            <a:grpSpLocks/>
          </p:cNvGrpSpPr>
          <p:nvPr/>
        </p:nvGrpSpPr>
        <p:grpSpPr bwMode="auto">
          <a:xfrm>
            <a:off x="7010400" y="1600200"/>
            <a:ext cx="1741487" cy="1139825"/>
            <a:chOff x="4630" y="3163"/>
            <a:chExt cx="953" cy="574"/>
          </a:xfrm>
        </p:grpSpPr>
        <p:graphicFrame>
          <p:nvGraphicFramePr>
            <p:cNvPr id="1026" name="Object 6"/>
            <p:cNvGraphicFramePr>
              <a:graphicFrameLocks/>
            </p:cNvGraphicFramePr>
            <p:nvPr/>
          </p:nvGraphicFramePr>
          <p:xfrm>
            <a:off x="4630" y="3163"/>
            <a:ext cx="953" cy="574"/>
          </p:xfrm>
          <a:graphic>
            <a:graphicData uri="http://schemas.openxmlformats.org/presentationml/2006/ole">
              <mc:AlternateContent xmlns:mc="http://schemas.openxmlformats.org/markup-compatibility/2006">
                <mc:Choice xmlns:v="urn:schemas-microsoft-com:vml" Requires="v">
                  <p:oleObj spid="_x0000_s6196" name="Clip" r:id="rId4" imgW="5068800" imgH="3066840" progId="MS_ClipArt_Gallery.2">
                    <p:embed/>
                  </p:oleObj>
                </mc:Choice>
                <mc:Fallback>
                  <p:oleObj name="Clip" r:id="rId4" imgW="5068800" imgH="30668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630" y="3163"/>
                          <a:ext cx="953"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2" name="Rectangle 7"/>
            <p:cNvSpPr>
              <a:spLocks noChangeArrowheads="1"/>
            </p:cNvSpPr>
            <p:nvPr/>
          </p:nvSpPr>
          <p:spPr bwMode="gray">
            <a:xfrm rot="1140000">
              <a:off x="4873" y="3266"/>
              <a:ext cx="451" cy="210"/>
            </a:xfrm>
            <a:prstGeom prst="rect">
              <a:avLst/>
            </a:prstGeom>
            <a:noFill/>
            <a:ln w="9525">
              <a:noFill/>
              <a:miter lim="800000"/>
              <a:headEnd/>
              <a:tailEnd/>
            </a:ln>
          </p:spPr>
          <p:txBody>
            <a:bodyPr wrap="none" lIns="92075" tIns="46038" rIns="92075" bIns="46038">
              <a:spAutoFit/>
            </a:bodyPr>
            <a:lstStyle/>
            <a:p>
              <a:pPr algn="ctr"/>
              <a:r>
                <a:rPr lang="en-US" sz="400" dirty="0"/>
                <a:t>Report</a:t>
              </a:r>
            </a:p>
            <a:p>
              <a:pPr algn="ctr"/>
              <a:r>
                <a:rPr lang="en-US" sz="400" dirty="0"/>
                <a:t>on the </a:t>
              </a:r>
            </a:p>
            <a:p>
              <a:pPr algn="ctr"/>
              <a:r>
                <a:rPr lang="en-US" sz="400" dirty="0"/>
                <a:t>AUTHORIZATION ACT</a:t>
              </a:r>
            </a:p>
            <a:p>
              <a:pPr algn="ctr"/>
              <a:r>
                <a:rPr lang="en-US" sz="400" dirty="0"/>
                <a:t>for Fiscal Year 2006</a:t>
              </a:r>
            </a:p>
          </p:txBody>
        </p:sp>
      </p:grpSp>
    </p:spTree>
    <p:extLst>
      <p:ext uri="{BB962C8B-B14F-4D97-AF65-F5344CB8AC3E}">
        <p14:creationId xmlns:p14="http://schemas.microsoft.com/office/powerpoint/2010/main" val="41715219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sz="3600" dirty="0"/>
              <a:t>Congressional Marks</a:t>
            </a:r>
            <a:br>
              <a:rPr lang="en-US" sz="3600" dirty="0"/>
            </a:br>
            <a:r>
              <a:rPr lang="en-US" sz="2800" i="0" dirty="0"/>
              <a:t>Types</a:t>
            </a:r>
          </a:p>
        </p:txBody>
      </p:sp>
      <p:graphicFrame>
        <p:nvGraphicFramePr>
          <p:cNvPr id="587821" name="Group 45"/>
          <p:cNvGraphicFramePr>
            <a:graphicFrameLocks noGrp="1"/>
          </p:cNvGraphicFramePr>
          <p:nvPr>
            <p:ph type="tbl" idx="1"/>
            <p:extLst>
              <p:ext uri="{D42A27DB-BD31-4B8C-83A1-F6EECF244321}">
                <p14:modId xmlns:p14="http://schemas.microsoft.com/office/powerpoint/2010/main" val="4286372389"/>
              </p:ext>
            </p:extLst>
          </p:nvPr>
        </p:nvGraphicFramePr>
        <p:xfrm>
          <a:off x="395288" y="1528762"/>
          <a:ext cx="8361362" cy="4693920"/>
        </p:xfrm>
        <a:graphic>
          <a:graphicData uri="http://schemas.openxmlformats.org/drawingml/2006/table">
            <a:tbl>
              <a:tblPr/>
              <a:tblGrid>
                <a:gridCol w="1825625">
                  <a:extLst>
                    <a:ext uri="{9D8B030D-6E8A-4147-A177-3AD203B41FA5}">
                      <a16:colId xmlns:a16="http://schemas.microsoft.com/office/drawing/2014/main" val="20000"/>
                    </a:ext>
                  </a:extLst>
                </a:gridCol>
                <a:gridCol w="6535737">
                  <a:extLst>
                    <a:ext uri="{9D8B030D-6E8A-4147-A177-3AD203B41FA5}">
                      <a16:colId xmlns:a16="http://schemas.microsoft.com/office/drawing/2014/main" val="20001"/>
                    </a:ext>
                  </a:extLst>
                </a:gridCol>
              </a:tblGrid>
              <a:tr h="180975">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dirty="0">
                          <a:ln>
                            <a:noFill/>
                          </a:ln>
                          <a:solidFill>
                            <a:schemeClr val="bg1"/>
                          </a:solidFill>
                          <a:effectLst/>
                          <a:latin typeface="Arial" charset="0"/>
                        </a:rPr>
                        <a:t>Mark 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dirty="0">
                          <a:ln>
                            <a:noFill/>
                          </a:ln>
                          <a:solidFill>
                            <a:schemeClr val="bg1"/>
                          </a:solidFill>
                          <a:effectLst/>
                          <a:latin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extLst>
                  <a:ext uri="{0D108BD9-81ED-4DB2-BD59-A6C34878D82A}">
                    <a16:rowId xmlns:a16="http://schemas.microsoft.com/office/drawing/2014/main" val="10000"/>
                  </a:ext>
                </a:extLst>
              </a:tr>
              <a:tr h="352425">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Cut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Reduction to the President’s Budget (PB) request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9763">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Plus-up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Funds added in excess of the PB request (may be linked to FY09 URL)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Rescission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Cuts money appropriated in a prior year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275">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Reporting requirement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Mandates preparation of a report on a particular subject for submission to Congress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8175">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Restrictive language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dirty="0">
                          <a:ln>
                            <a:noFill/>
                          </a:ln>
                          <a:solidFill>
                            <a:schemeClr val="tx1"/>
                          </a:solidFill>
                          <a:effectLst/>
                          <a:latin typeface="Arial" charset="0"/>
                        </a:rPr>
                        <a:t>Limits or prohibits particular actions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69925">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“Hook” language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Specifies a task to be completed (usually a report to Congress) before a program can obligate funds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36588">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a:ln>
                            <a:noFill/>
                          </a:ln>
                          <a:solidFill>
                            <a:schemeClr val="tx1"/>
                          </a:solidFill>
                          <a:effectLst/>
                          <a:latin typeface="Arial" charset="0"/>
                        </a:rPr>
                        <a:t>Critical language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2000" b="1" i="0" u="none" strike="noStrike" cap="none" normalizeH="0" baseline="0" dirty="0">
                          <a:ln>
                            <a:noFill/>
                          </a:ln>
                          <a:solidFill>
                            <a:schemeClr val="tx1"/>
                          </a:solidFill>
                          <a:effectLst/>
                          <a:latin typeface="Arial" charset="0"/>
                        </a:rPr>
                        <a:t>Criticizes an organization or program for repeated stupidity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170" name="Slide Number Placeholder 3"/>
          <p:cNvSpPr>
            <a:spLocks noGrp="1"/>
          </p:cNvSpPr>
          <p:nvPr>
            <p:ph type="sldNum" sz="quarter" idx="10"/>
          </p:nvPr>
        </p:nvSpPr>
        <p:spPr>
          <a:noFill/>
        </p:spPr>
        <p:txBody>
          <a:bodyPr/>
          <a:lstStyle/>
          <a:p>
            <a:fld id="{467A83E0-788D-41D1-BB4C-2E3F781EC3C0}" type="slidenum">
              <a:rPr lang="en-US" smtClean="0">
                <a:latin typeface="Arial" pitchFamily="34" charset="0"/>
              </a:rPr>
              <a:pPr/>
              <a:t>178</a:t>
            </a:fld>
            <a:endParaRPr lang="en-US">
              <a:solidFill>
                <a:schemeClr val="bg2"/>
              </a:solidFill>
              <a:latin typeface="Arial" pitchFamily="34" charset="0"/>
            </a:endParaRPr>
          </a:p>
        </p:txBody>
      </p:sp>
      <p:sp>
        <p:nvSpPr>
          <p:cNvPr id="7201" name="Rectangle 29"/>
          <p:cNvSpPr>
            <a:spLocks noChangeArrowheads="1"/>
          </p:cNvSpPr>
          <p:nvPr/>
        </p:nvSpPr>
        <p:spPr bwMode="gray">
          <a:xfrm>
            <a:off x="377825" y="6265862"/>
            <a:ext cx="8382000" cy="363538"/>
          </a:xfrm>
          <a:prstGeom prst="rect">
            <a:avLst/>
          </a:prstGeom>
          <a:solidFill>
            <a:srgbClr val="0C2D83"/>
          </a:solidFill>
          <a:ln w="12700" cap="sq">
            <a:noFill/>
            <a:miter lim="800000"/>
            <a:headEnd type="none" w="sm" len="sm"/>
            <a:tailEnd type="none" w="sm" len="sm"/>
          </a:ln>
        </p:spPr>
        <p:txBody>
          <a:bodyPr anchor="ctr" anchorCtr="1"/>
          <a:lstStyle/>
          <a:p>
            <a:pPr algn="ctr"/>
            <a:r>
              <a:rPr lang="en-US" sz="2200" b="1" i="1">
                <a:solidFill>
                  <a:schemeClr val="bg1"/>
                </a:solidFill>
              </a:rPr>
              <a:t>A committee may issue several marks against a program</a:t>
            </a:r>
          </a:p>
        </p:txBody>
      </p:sp>
    </p:spTree>
    <p:extLst>
      <p:ext uri="{BB962C8B-B14F-4D97-AF65-F5344CB8AC3E}">
        <p14:creationId xmlns:p14="http://schemas.microsoft.com/office/powerpoint/2010/main" val="34600081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sz="3600" dirty="0"/>
              <a:t>Congressional Appeals</a:t>
            </a:r>
            <a:br>
              <a:rPr lang="en-US" dirty="0"/>
            </a:br>
            <a:r>
              <a:rPr lang="en-US" sz="2800" i="0" dirty="0"/>
              <a:t>Types and Use</a:t>
            </a:r>
          </a:p>
        </p:txBody>
      </p:sp>
      <p:graphicFrame>
        <p:nvGraphicFramePr>
          <p:cNvPr id="590863" name="Group 15"/>
          <p:cNvGraphicFramePr>
            <a:graphicFrameLocks noGrp="1"/>
          </p:cNvGraphicFramePr>
          <p:nvPr>
            <p:ph type="tbl" idx="1"/>
            <p:extLst>
              <p:ext uri="{D42A27DB-BD31-4B8C-83A1-F6EECF244321}">
                <p14:modId xmlns:p14="http://schemas.microsoft.com/office/powerpoint/2010/main" val="2085396243"/>
              </p:ext>
            </p:extLst>
          </p:nvPr>
        </p:nvGraphicFramePr>
        <p:xfrm>
          <a:off x="442586" y="1434230"/>
          <a:ext cx="8361362" cy="4838700"/>
        </p:xfrm>
        <a:graphic>
          <a:graphicData uri="http://schemas.openxmlformats.org/drawingml/2006/table">
            <a:tbl>
              <a:tblPr/>
              <a:tblGrid>
                <a:gridCol w="4181475">
                  <a:extLst>
                    <a:ext uri="{9D8B030D-6E8A-4147-A177-3AD203B41FA5}">
                      <a16:colId xmlns:a16="http://schemas.microsoft.com/office/drawing/2014/main" val="20000"/>
                    </a:ext>
                  </a:extLst>
                </a:gridCol>
                <a:gridCol w="4179887">
                  <a:extLst>
                    <a:ext uri="{9D8B030D-6E8A-4147-A177-3AD203B41FA5}">
                      <a16:colId xmlns:a16="http://schemas.microsoft.com/office/drawing/2014/main" val="20001"/>
                    </a:ext>
                  </a:extLst>
                </a:gridCol>
              </a:tblGrid>
              <a:tr h="180975">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1800" b="1" i="0" u="none" strike="noStrike" cap="none" normalizeH="0" baseline="0" dirty="0">
                          <a:ln>
                            <a:noFill/>
                          </a:ln>
                          <a:solidFill>
                            <a:schemeClr val="bg1"/>
                          </a:solidFill>
                          <a:effectLst/>
                          <a:latin typeface="Arial" charset="0"/>
                        </a:rPr>
                        <a:t>Heartburn Appeal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p>
                      <a:pPr marL="0" marR="0" lvl="0" indent="0" algn="ctr"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1800" b="1" i="0" u="none" strike="noStrike" cap="none" normalizeH="0" baseline="0" dirty="0">
                          <a:ln>
                            <a:noFill/>
                          </a:ln>
                          <a:solidFill>
                            <a:schemeClr val="bg1"/>
                          </a:solidFill>
                          <a:effectLst/>
                          <a:latin typeface="Arial" charset="0"/>
                        </a:rPr>
                        <a:t>Budget/Program Fact Paper (BPFP)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extLst>
                  <a:ext uri="{0D108BD9-81ED-4DB2-BD59-A6C34878D82A}">
                    <a16:rowId xmlns:a16="http://schemas.microsoft.com/office/drawing/2014/main" val="10000"/>
                  </a:ext>
                </a:extLst>
              </a:tr>
              <a:tr h="3775075">
                <a:tc>
                  <a:txBody>
                    <a:bodyPr/>
                    <a:lstStyle/>
                    <a:p>
                      <a:pPr marL="338138" marR="0" lvl="0" indent="-338138" algn="l" defTabSz="914400" rtl="0" eaLnBrk="0" fontAlgn="base" latinLnBrk="0" hangingPunct="0">
                        <a:lnSpc>
                          <a:spcPct val="100000"/>
                        </a:lnSpc>
                        <a:spcBef>
                          <a:spcPts val="0"/>
                        </a:spcBef>
                        <a:spcAft>
                          <a:spcPts val="300"/>
                        </a:spcAft>
                        <a:buClr>
                          <a:schemeClr val="tx1"/>
                        </a:buClr>
                        <a:buSzPct val="80000"/>
                        <a:buFont typeface="Wingdings" pitchFamily="2" charset="2"/>
                        <a:buChar char="«"/>
                        <a:tabLst>
                          <a:tab pos="287338" algn="l"/>
                        </a:tabLst>
                      </a:pPr>
                      <a:r>
                        <a:rPr kumimoji="0" lang="en-US" sz="1800" b="1" i="0" u="none" strike="noStrike" cap="none" normalizeH="0" baseline="0" dirty="0">
                          <a:ln>
                            <a:noFill/>
                          </a:ln>
                          <a:solidFill>
                            <a:srgbClr val="FF3300"/>
                          </a:solidFill>
                          <a:effectLst/>
                          <a:latin typeface="Arial" charset="0"/>
                        </a:rPr>
                        <a:t>OSD appeals</a:t>
                      </a:r>
                    </a:p>
                    <a:p>
                      <a:pPr marL="338138" marR="0" lvl="0" indent="-338138" algn="l" defTabSz="914400" rtl="0" eaLnBrk="0" fontAlgn="base" latinLnBrk="0" hangingPunct="0">
                        <a:lnSpc>
                          <a:spcPct val="100000"/>
                        </a:lnSpc>
                        <a:spcBef>
                          <a:spcPts val="0"/>
                        </a:spcBef>
                        <a:spcAft>
                          <a:spcPts val="300"/>
                        </a:spcAft>
                        <a:buClr>
                          <a:schemeClr val="tx1"/>
                        </a:buClr>
                        <a:buSzPct val="80000"/>
                        <a:buFont typeface="Wingdings" pitchFamily="2" charset="2"/>
                        <a:buChar char="«"/>
                        <a:tabLst>
                          <a:tab pos="287338" algn="l"/>
                        </a:tabLst>
                      </a:pPr>
                      <a:r>
                        <a:rPr kumimoji="0" lang="en-US" sz="1800" b="1" i="0" u="none" strike="noStrike" cap="none" normalizeH="0" baseline="0" dirty="0">
                          <a:ln>
                            <a:noFill/>
                          </a:ln>
                          <a:solidFill>
                            <a:schemeClr val="tx1"/>
                          </a:solidFill>
                          <a:effectLst/>
                          <a:latin typeface="Arial" charset="0"/>
                        </a:rPr>
                        <a:t>Address worst cuts/language only (approximately ten per service)</a:t>
                      </a:r>
                    </a:p>
                    <a:p>
                      <a:pPr marL="338138" marR="0" lvl="0" indent="-338138" algn="l" defTabSz="914400" rtl="0" eaLnBrk="0" fontAlgn="base" latinLnBrk="0" hangingPunct="0">
                        <a:lnSpc>
                          <a:spcPct val="100000"/>
                        </a:lnSpc>
                        <a:spcBef>
                          <a:spcPts val="0"/>
                        </a:spcBef>
                        <a:spcAft>
                          <a:spcPts val="300"/>
                        </a:spcAft>
                        <a:buClr>
                          <a:schemeClr val="tx1"/>
                        </a:buClr>
                        <a:buSzPct val="80000"/>
                        <a:buFont typeface="Wingdings" pitchFamily="2" charset="2"/>
                        <a:buChar char="«"/>
                        <a:tabLst>
                          <a:tab pos="287338" algn="l"/>
                        </a:tabLst>
                      </a:pPr>
                      <a:r>
                        <a:rPr kumimoji="0" lang="en-US" sz="1800" b="1" i="0" u="none" strike="noStrike" cap="none" normalizeH="0" baseline="0" dirty="0">
                          <a:ln>
                            <a:noFill/>
                          </a:ln>
                          <a:solidFill>
                            <a:schemeClr val="tx1"/>
                          </a:solidFill>
                          <a:effectLst/>
                          <a:latin typeface="Arial" charset="0"/>
                        </a:rPr>
                        <a:t>Fast turnaround, slow submittal </a:t>
                      </a:r>
                    </a:p>
                    <a:p>
                      <a:pPr marL="576263" marR="0" lvl="1" indent="-238125" algn="l" defTabSz="914400" rtl="0" eaLnBrk="0" fontAlgn="base" latinLnBrk="0" hangingPunct="0">
                        <a:lnSpc>
                          <a:spcPct val="100000"/>
                        </a:lnSpc>
                        <a:spcBef>
                          <a:spcPts val="0"/>
                        </a:spcBef>
                        <a:spcAft>
                          <a:spcPts val="300"/>
                        </a:spcAft>
                        <a:buClr>
                          <a:schemeClr val="tx1"/>
                        </a:buClr>
                        <a:buSzPct val="80000"/>
                        <a:buFont typeface="Wingdings" pitchFamily="2" charset="2"/>
                        <a:buChar char="w"/>
                        <a:tabLst/>
                      </a:pPr>
                      <a:r>
                        <a:rPr kumimoji="0" lang="en-US" sz="1800" b="1" i="0" u="none" strike="noStrike" cap="none" normalizeH="0" baseline="0" dirty="0">
                          <a:ln>
                            <a:noFill/>
                          </a:ln>
                          <a:solidFill>
                            <a:schemeClr val="tx1"/>
                          </a:solidFill>
                          <a:effectLst/>
                          <a:latin typeface="Arial" charset="0"/>
                        </a:rPr>
                        <a:t>Due from Air Force to OSD within about a week of marks</a:t>
                      </a:r>
                    </a:p>
                    <a:p>
                      <a:pPr marL="576263" marR="0" lvl="1" indent="-238125" algn="l" defTabSz="914400" rtl="0" eaLnBrk="0" fontAlgn="base" latinLnBrk="0" hangingPunct="0">
                        <a:lnSpc>
                          <a:spcPct val="100000"/>
                        </a:lnSpc>
                        <a:spcBef>
                          <a:spcPts val="0"/>
                        </a:spcBef>
                        <a:spcAft>
                          <a:spcPts val="300"/>
                        </a:spcAft>
                        <a:buClr>
                          <a:schemeClr val="tx1"/>
                        </a:buClr>
                        <a:buSzPct val="80000"/>
                        <a:buFont typeface="Wingdings" pitchFamily="2" charset="2"/>
                        <a:buChar char="w"/>
                        <a:tabLst/>
                      </a:pPr>
                      <a:r>
                        <a:rPr kumimoji="0" lang="en-US" sz="1800" b="1" i="0" u="none" strike="noStrike" cap="none" normalizeH="0" baseline="0" dirty="0">
                          <a:ln>
                            <a:noFill/>
                          </a:ln>
                          <a:solidFill>
                            <a:schemeClr val="tx1"/>
                          </a:solidFill>
                          <a:effectLst/>
                          <a:latin typeface="Arial" charset="0"/>
                        </a:rPr>
                        <a:t>OSD coordination takes weeks</a:t>
                      </a:r>
                    </a:p>
                    <a:p>
                      <a:pPr marL="338138" marR="0" lvl="0" indent="-338138" algn="l" defTabSz="914400" rtl="0" eaLnBrk="0" fontAlgn="base" latinLnBrk="0" hangingPunct="0">
                        <a:lnSpc>
                          <a:spcPct val="100000"/>
                        </a:lnSpc>
                        <a:spcBef>
                          <a:spcPts val="0"/>
                        </a:spcBef>
                        <a:spcAft>
                          <a:spcPts val="300"/>
                        </a:spcAft>
                        <a:buClr>
                          <a:schemeClr val="tx1"/>
                        </a:buClr>
                        <a:buSzPct val="80000"/>
                        <a:buFont typeface="Wingdings" pitchFamily="2" charset="2"/>
                        <a:buChar char="«"/>
                        <a:tabLst/>
                      </a:pPr>
                      <a:r>
                        <a:rPr kumimoji="0" lang="en-US" sz="1800" b="1" i="0" u="none" strike="noStrike" cap="none" normalizeH="0" baseline="0" dirty="0">
                          <a:ln>
                            <a:noFill/>
                          </a:ln>
                          <a:solidFill>
                            <a:schemeClr val="tx1"/>
                          </a:solidFill>
                          <a:effectLst/>
                          <a:latin typeface="Arial" charset="0"/>
                        </a:rPr>
                        <a:t>OSD(C) submits several large packages over time</a:t>
                      </a:r>
                    </a:p>
                    <a:p>
                      <a:pPr marL="692150" marR="0" lvl="1" indent="-354013" algn="l" defTabSz="914400" rtl="0" eaLnBrk="0" fontAlgn="base" latinLnBrk="0" hangingPunct="0">
                        <a:lnSpc>
                          <a:spcPct val="100000"/>
                        </a:lnSpc>
                        <a:spcBef>
                          <a:spcPts val="0"/>
                        </a:spcBef>
                        <a:spcAft>
                          <a:spcPts val="300"/>
                        </a:spcAft>
                        <a:buClr>
                          <a:schemeClr val="tx1"/>
                        </a:buClr>
                        <a:buSzPct val="80000"/>
                        <a:buFont typeface="Wingdings" pitchFamily="2" charset="2"/>
                        <a:buChar char="w"/>
                        <a:tabLst/>
                      </a:pPr>
                      <a:r>
                        <a:rPr kumimoji="0" lang="en-US" sz="1800" b="1" i="0" u="none" strike="noStrike" cap="none" normalizeH="0" baseline="0" dirty="0">
                          <a:ln>
                            <a:noFill/>
                          </a:ln>
                          <a:solidFill>
                            <a:schemeClr val="tx1"/>
                          </a:solidFill>
                          <a:effectLst/>
                          <a:latin typeface="Arial" charset="0"/>
                        </a:rPr>
                        <a:t>OSD edits/priorities not always coordinated with Air Force</a:t>
                      </a:r>
                    </a:p>
                    <a:p>
                      <a:pPr marL="338138" marR="0" lvl="0" indent="-338138" algn="l" defTabSz="914400" rtl="0" eaLnBrk="0" fontAlgn="base" latinLnBrk="0" hangingPunct="0">
                        <a:lnSpc>
                          <a:spcPct val="100000"/>
                        </a:lnSpc>
                        <a:spcBef>
                          <a:spcPts val="0"/>
                        </a:spcBef>
                        <a:spcAft>
                          <a:spcPts val="300"/>
                        </a:spcAft>
                        <a:buClr>
                          <a:schemeClr val="tx1"/>
                        </a:buClr>
                        <a:buSzPct val="80000"/>
                        <a:buFont typeface="Wingdings" pitchFamily="2" charset="2"/>
                        <a:buChar char="«"/>
                        <a:tabLst/>
                      </a:pPr>
                      <a:r>
                        <a:rPr kumimoji="0" lang="en-US" sz="1800" b="1" i="0" u="none" strike="noStrike" cap="none" normalizeH="0" baseline="0" dirty="0">
                          <a:ln>
                            <a:noFill/>
                          </a:ln>
                          <a:solidFill>
                            <a:schemeClr val="tx1"/>
                          </a:solidFill>
                          <a:effectLst/>
                          <a:latin typeface="Arial" charset="0"/>
                        </a:rPr>
                        <a:t>Theoretically carry more weight …if delivered in 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38138" marR="0" lvl="0" indent="-338138" algn="l" defTabSz="914400" rtl="0" eaLnBrk="0" fontAlgn="base" latinLnBrk="0" hangingPunct="0">
                        <a:lnSpc>
                          <a:spcPct val="100000"/>
                        </a:lnSpc>
                        <a:spcBef>
                          <a:spcPct val="20000"/>
                        </a:spcBef>
                        <a:spcAft>
                          <a:spcPct val="0"/>
                        </a:spcAft>
                        <a:buClr>
                          <a:schemeClr val="tx1"/>
                        </a:buClr>
                        <a:buSzPct val="80000"/>
                        <a:buFont typeface="Wingdings" pitchFamily="2" charset="2"/>
                        <a:buChar char="«"/>
                        <a:tabLst/>
                      </a:pPr>
                      <a:r>
                        <a:rPr kumimoji="0" lang="en-US" sz="1800" b="1" i="0" u="none" strike="noStrike" cap="none" normalizeH="0" baseline="0" dirty="0">
                          <a:ln>
                            <a:noFill/>
                          </a:ln>
                          <a:solidFill>
                            <a:srgbClr val="FF3300"/>
                          </a:solidFill>
                          <a:effectLst/>
                          <a:latin typeface="Arial" charset="0"/>
                        </a:rPr>
                        <a:t>Air Force appeals</a:t>
                      </a:r>
                    </a:p>
                    <a:p>
                      <a:pPr marL="338138" marR="0" lvl="0" indent="-338138" algn="l" defTabSz="914400" rtl="0" eaLnBrk="0" fontAlgn="base" latinLnBrk="0" hangingPunct="0">
                        <a:lnSpc>
                          <a:spcPct val="100000"/>
                        </a:lnSpc>
                        <a:spcBef>
                          <a:spcPct val="20000"/>
                        </a:spcBef>
                        <a:spcAft>
                          <a:spcPct val="0"/>
                        </a:spcAft>
                        <a:buClr>
                          <a:schemeClr val="tx1"/>
                        </a:buClr>
                        <a:buSzPct val="80000"/>
                        <a:buFont typeface="Wingdings" pitchFamily="2" charset="2"/>
                        <a:buChar char="«"/>
                        <a:tabLst/>
                      </a:pPr>
                      <a:r>
                        <a:rPr kumimoji="0" lang="en-US" sz="1800" b="1" i="0" u="none" strike="noStrike" cap="none" normalizeH="0" baseline="0" dirty="0">
                          <a:ln>
                            <a:noFill/>
                          </a:ln>
                          <a:solidFill>
                            <a:schemeClr val="tx1"/>
                          </a:solidFill>
                          <a:effectLst/>
                          <a:latin typeface="Arial" charset="0"/>
                        </a:rPr>
                        <a:t>Address all unfavorable cuts, language, and some plus-ups*</a:t>
                      </a:r>
                    </a:p>
                    <a:p>
                      <a:pPr marL="338138" marR="0" lvl="0" indent="-338138" algn="l" defTabSz="914400" rtl="0" eaLnBrk="0" fontAlgn="base" latinLnBrk="0" hangingPunct="0">
                        <a:lnSpc>
                          <a:spcPct val="100000"/>
                        </a:lnSpc>
                        <a:spcBef>
                          <a:spcPct val="20000"/>
                        </a:spcBef>
                        <a:spcAft>
                          <a:spcPct val="0"/>
                        </a:spcAft>
                        <a:buClr>
                          <a:schemeClr val="tx1"/>
                        </a:buClr>
                        <a:buSzPct val="80000"/>
                        <a:buFont typeface="Wingdings" pitchFamily="2" charset="2"/>
                        <a:buChar char="«"/>
                        <a:tabLst/>
                      </a:pPr>
                      <a:r>
                        <a:rPr kumimoji="0" lang="en-US" sz="1800" b="1" i="0" u="none" strike="noStrike" cap="none" normalizeH="0" baseline="0" dirty="0">
                          <a:ln>
                            <a:noFill/>
                          </a:ln>
                          <a:solidFill>
                            <a:schemeClr val="tx1"/>
                          </a:solidFill>
                          <a:effectLst/>
                          <a:latin typeface="Arial" charset="0"/>
                        </a:rPr>
                        <a:t>Slower turnaround</a:t>
                      </a:r>
                    </a:p>
                    <a:p>
                      <a:pPr marL="692150" marR="0" lvl="1" indent="-354013" algn="l" defTabSz="914400" rtl="0" eaLnBrk="0" fontAlgn="base" latinLnBrk="0" hangingPunct="0">
                        <a:lnSpc>
                          <a:spcPct val="100000"/>
                        </a:lnSpc>
                        <a:spcBef>
                          <a:spcPct val="20000"/>
                        </a:spcBef>
                        <a:spcAft>
                          <a:spcPct val="0"/>
                        </a:spcAft>
                        <a:buClr>
                          <a:schemeClr val="tx1"/>
                        </a:buClr>
                        <a:buSzPct val="80000"/>
                        <a:buFont typeface="Wingdings" pitchFamily="2" charset="2"/>
                        <a:buChar char="w"/>
                        <a:tabLst/>
                      </a:pPr>
                      <a:r>
                        <a:rPr kumimoji="0" lang="en-US" sz="1800" b="1" i="0" u="none" strike="noStrike" cap="none" normalizeH="0" baseline="0" dirty="0">
                          <a:ln>
                            <a:noFill/>
                          </a:ln>
                          <a:solidFill>
                            <a:schemeClr val="tx1"/>
                          </a:solidFill>
                          <a:effectLst/>
                          <a:latin typeface="Arial" charset="0"/>
                        </a:rPr>
                        <a:t>More time to write</a:t>
                      </a:r>
                    </a:p>
                    <a:p>
                      <a:pPr marL="692150" marR="0" lvl="1" indent="-354013" algn="l" defTabSz="914400" rtl="0" eaLnBrk="0" fontAlgn="base" latinLnBrk="0" hangingPunct="0">
                        <a:lnSpc>
                          <a:spcPct val="100000"/>
                        </a:lnSpc>
                        <a:spcBef>
                          <a:spcPct val="20000"/>
                        </a:spcBef>
                        <a:spcAft>
                          <a:spcPct val="0"/>
                        </a:spcAft>
                        <a:buClr>
                          <a:schemeClr val="tx1"/>
                        </a:buClr>
                        <a:buSzPct val="80000"/>
                        <a:buFont typeface="Wingdings" pitchFamily="2" charset="2"/>
                        <a:buChar char="w"/>
                        <a:tabLst/>
                      </a:pPr>
                      <a:r>
                        <a:rPr kumimoji="0" lang="en-US" sz="1800" b="1" i="0" u="none" strike="noStrike" cap="none" normalizeH="0" baseline="0" dirty="0">
                          <a:ln>
                            <a:noFill/>
                          </a:ln>
                          <a:solidFill>
                            <a:schemeClr val="tx1"/>
                          </a:solidFill>
                          <a:effectLst/>
                          <a:latin typeface="Arial" charset="0"/>
                        </a:rPr>
                        <a:t>Reach Congress faster since no OSD coordination</a:t>
                      </a:r>
                    </a:p>
                    <a:p>
                      <a:pPr marL="338138" marR="0" lvl="0" indent="-338138" algn="l" defTabSz="914400" rtl="0" eaLnBrk="0" fontAlgn="base" latinLnBrk="0" hangingPunct="0">
                        <a:lnSpc>
                          <a:spcPct val="100000"/>
                        </a:lnSpc>
                        <a:spcBef>
                          <a:spcPct val="20000"/>
                        </a:spcBef>
                        <a:spcAft>
                          <a:spcPct val="0"/>
                        </a:spcAft>
                        <a:buClr>
                          <a:schemeClr val="tx1"/>
                        </a:buClr>
                        <a:buSzPct val="80000"/>
                        <a:buFont typeface="Wingdings" pitchFamily="2" charset="2"/>
                        <a:buChar char="«"/>
                        <a:tabLst/>
                      </a:pPr>
                      <a:r>
                        <a:rPr kumimoji="0" lang="en-US" sz="1800" b="1" i="0" u="none" strike="noStrike" cap="none" normalizeH="0" baseline="0" dirty="0">
                          <a:ln>
                            <a:noFill/>
                          </a:ln>
                          <a:solidFill>
                            <a:schemeClr val="tx1"/>
                          </a:solidFill>
                          <a:effectLst/>
                          <a:latin typeface="Arial" charset="0"/>
                        </a:rPr>
                        <a:t>SAF/LL or SAF/FML submits one package</a:t>
                      </a:r>
                    </a:p>
                    <a:p>
                      <a:pPr marL="233363" marR="0" lvl="0" indent="-233363" algn="l"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endParaRPr kumimoji="0" lang="en-US" sz="1800" b="1" i="1" u="none" strike="noStrike" cap="none" normalizeH="0" baseline="0" dirty="0">
                        <a:ln>
                          <a:noFill/>
                        </a:ln>
                        <a:solidFill>
                          <a:schemeClr val="tx1"/>
                        </a:solidFill>
                        <a:effectLst/>
                        <a:latin typeface="Arial" charset="0"/>
                      </a:endParaRPr>
                    </a:p>
                    <a:p>
                      <a:pPr marL="233363" marR="0" lvl="0" indent="-233363" algn="l" defTabSz="914400" rtl="0" eaLnBrk="0" fontAlgn="base" latinLnBrk="0" hangingPunct="0">
                        <a:lnSpc>
                          <a:spcPct val="100000"/>
                        </a:lnSpc>
                        <a:spcBef>
                          <a:spcPct val="20000"/>
                        </a:spcBef>
                        <a:spcAft>
                          <a:spcPct val="0"/>
                        </a:spcAft>
                        <a:buClr>
                          <a:srgbClr val="151C77"/>
                        </a:buClr>
                        <a:buSzPct val="80000"/>
                        <a:buFont typeface="Wingdings" pitchFamily="2" charset="2"/>
                        <a:buNone/>
                        <a:tabLst/>
                      </a:pPr>
                      <a:r>
                        <a:rPr kumimoji="0" lang="en-US" sz="1600" b="0" i="1" u="none" strike="noStrike" cap="none" normalizeH="0" baseline="0" dirty="0">
                          <a:ln>
                            <a:noFill/>
                          </a:ln>
                          <a:solidFill>
                            <a:schemeClr val="tx1"/>
                          </a:solidFill>
                          <a:effectLst/>
                          <a:latin typeface="Arial" charset="0"/>
                        </a:rPr>
                        <a:t>*Exceptions: adds where Congressional intent is clear, like Unfunded Requirements List 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266" name="Slide Number Placeholder 3"/>
          <p:cNvSpPr>
            <a:spLocks noGrp="1"/>
          </p:cNvSpPr>
          <p:nvPr>
            <p:ph type="sldNum" sz="quarter" idx="10"/>
          </p:nvPr>
        </p:nvSpPr>
        <p:spPr>
          <a:noFill/>
        </p:spPr>
        <p:txBody>
          <a:bodyPr/>
          <a:lstStyle/>
          <a:p>
            <a:fld id="{1006EFEC-7A7F-4C8F-ADD8-D456E1F60046}" type="slidenum">
              <a:rPr lang="en-US" smtClean="0">
                <a:latin typeface="Arial" pitchFamily="34" charset="0"/>
              </a:rPr>
              <a:pPr/>
              <a:t>179</a:t>
            </a:fld>
            <a:endParaRPr lang="en-US">
              <a:solidFill>
                <a:schemeClr val="bg2"/>
              </a:solidFill>
              <a:latin typeface="Arial" pitchFamily="34" charset="0"/>
            </a:endParaRPr>
          </a:p>
        </p:txBody>
      </p:sp>
      <p:sp>
        <p:nvSpPr>
          <p:cNvPr id="11279" name="Rectangle 14"/>
          <p:cNvSpPr>
            <a:spLocks noChangeArrowheads="1"/>
          </p:cNvSpPr>
          <p:nvPr/>
        </p:nvSpPr>
        <p:spPr bwMode="gray">
          <a:xfrm>
            <a:off x="457200" y="6324600"/>
            <a:ext cx="8382000" cy="457200"/>
          </a:xfrm>
          <a:prstGeom prst="rect">
            <a:avLst/>
          </a:prstGeom>
          <a:solidFill>
            <a:srgbClr val="0C2D83"/>
          </a:solidFill>
          <a:ln w="12700" cap="sq">
            <a:noFill/>
            <a:miter lim="800000"/>
            <a:headEnd type="none" w="sm" len="sm"/>
            <a:tailEnd type="none" w="sm" len="sm"/>
          </a:ln>
        </p:spPr>
        <p:txBody>
          <a:bodyPr anchor="ctr" anchorCtr="1"/>
          <a:lstStyle/>
          <a:p>
            <a:pPr algn="ctr"/>
            <a:r>
              <a:rPr lang="en-US" sz="2200" b="1" i="1">
                <a:solidFill>
                  <a:schemeClr val="bg1"/>
                </a:solidFill>
              </a:rPr>
              <a:t>Cong Team will advise who should submit each appeal type </a:t>
            </a:r>
            <a:endParaRPr lang="en-US" sz="1600" b="1" i="1">
              <a:solidFill>
                <a:schemeClr val="bg1"/>
              </a:solidFill>
            </a:endParaRPr>
          </a:p>
        </p:txBody>
      </p:sp>
    </p:spTree>
    <p:extLst>
      <p:ext uri="{BB962C8B-B14F-4D97-AF65-F5344CB8AC3E}">
        <p14:creationId xmlns:p14="http://schemas.microsoft.com/office/powerpoint/2010/main" val="3148457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Exercise # 1</a:t>
            </a:r>
          </a:p>
        </p:txBody>
      </p:sp>
      <p:sp>
        <p:nvSpPr>
          <p:cNvPr id="2" name="Subtitle 1"/>
          <p:cNvSpPr>
            <a:spLocks noGrp="1"/>
          </p:cNvSpPr>
          <p:nvPr>
            <p:ph sz="quarter" idx="13"/>
          </p:nvPr>
        </p:nvSpPr>
        <p:spPr/>
        <p:txBody>
          <a:bodyPr>
            <a:normAutofit/>
          </a:bodyPr>
          <a:lstStyle/>
          <a:p>
            <a:pPr marL="0" indent="0" algn="ctr">
              <a:buNone/>
            </a:pPr>
            <a:r>
              <a:rPr lang="en-US" sz="4800" b="1" i="1" dirty="0">
                <a:effectLst>
                  <a:outerShdw blurRad="38100" dist="38100" dir="2700000" algn="tl">
                    <a:srgbClr val="000000">
                      <a:alpha val="43137"/>
                    </a:srgbClr>
                  </a:outerShdw>
                  <a:reflection endPos="0" dir="5400000" sy="-100000" algn="bl" rotWithShape="0"/>
                </a:effectLst>
              </a:rPr>
              <a:t>Jeopardy</a:t>
            </a:r>
          </a:p>
        </p:txBody>
      </p:sp>
    </p:spTree>
    <p:extLst>
      <p:ext uri="{BB962C8B-B14F-4D97-AF65-F5344CB8AC3E}">
        <p14:creationId xmlns:p14="http://schemas.microsoft.com/office/powerpoint/2010/main" val="37996767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772400" cy="1143000"/>
          </a:xfrm>
        </p:spPr>
        <p:txBody>
          <a:bodyPr/>
          <a:lstStyle/>
          <a:p>
            <a:r>
              <a:rPr lang="en-US" sz="3600" dirty="0">
                <a:ln>
                  <a:solidFill>
                    <a:srgbClr val="7030A0"/>
                  </a:solidFill>
                </a:ln>
              </a:rPr>
              <a:t>Execution</a:t>
            </a:r>
            <a:br>
              <a:rPr lang="en-US" sz="3600" dirty="0"/>
            </a:br>
            <a:r>
              <a:rPr lang="en-US" sz="3200" dirty="0"/>
              <a:t>Continuing Resolution</a:t>
            </a:r>
            <a:endParaRPr lang="en-US" dirty="0"/>
          </a:p>
        </p:txBody>
      </p:sp>
      <p:sp>
        <p:nvSpPr>
          <p:cNvPr id="3" name="Content Placeholder 2"/>
          <p:cNvSpPr>
            <a:spLocks noGrp="1"/>
          </p:cNvSpPr>
          <p:nvPr>
            <p:ph idx="4294967295"/>
          </p:nvPr>
        </p:nvSpPr>
        <p:spPr>
          <a:xfrm>
            <a:off x="609600" y="1432750"/>
            <a:ext cx="8153400" cy="5014912"/>
          </a:xfrm>
          <a:prstGeom prst="rect">
            <a:avLst/>
          </a:prstGeom>
        </p:spPr>
        <p:txBody>
          <a:bodyPr>
            <a:normAutofit/>
          </a:bodyPr>
          <a:lstStyle/>
          <a:p>
            <a:pPr marL="236538" indent="-236538">
              <a:spcBef>
                <a:spcPts val="600"/>
              </a:spcBef>
            </a:pPr>
            <a:r>
              <a:rPr lang="en-US" sz="2000" dirty="0"/>
              <a:t>If Congress does not pass the appropriation bill by 1 Oct the Federal government requires a “Continuing Resolution” (CR) to enable government to function</a:t>
            </a:r>
          </a:p>
          <a:p>
            <a:pPr marL="457200" lvl="1" indent="-220663">
              <a:spcBef>
                <a:spcPts val="600"/>
              </a:spcBef>
            </a:pPr>
            <a:r>
              <a:rPr lang="en-US" sz="2000" dirty="0"/>
              <a:t>A bill passed by both houses of the Congress and must be signed by the President</a:t>
            </a:r>
          </a:p>
          <a:p>
            <a:pPr marL="457200" lvl="1" indent="-220663">
              <a:spcBef>
                <a:spcPts val="600"/>
              </a:spcBef>
              <a:spcAft>
                <a:spcPts val="1200"/>
              </a:spcAft>
            </a:pPr>
            <a:r>
              <a:rPr lang="en-US" sz="2000" dirty="0"/>
              <a:t>A CR can cover a brief period of time (4 days) or go much longer (3 months or possibly even the entire year)</a:t>
            </a:r>
          </a:p>
          <a:p>
            <a:pPr marL="236538" indent="-236538">
              <a:spcBef>
                <a:spcPts val="600"/>
              </a:spcBef>
            </a:pPr>
            <a:r>
              <a:rPr lang="en-US" sz="2000" dirty="0"/>
              <a:t>Rules of the CR Road – can change with each CR bill but generally are:</a:t>
            </a:r>
          </a:p>
          <a:p>
            <a:pPr marL="457200" lvl="1" indent="-220663">
              <a:spcBef>
                <a:spcPts val="600"/>
              </a:spcBef>
            </a:pPr>
            <a:r>
              <a:rPr lang="en-US" sz="2000" dirty="0"/>
              <a:t>Operate at the same “rate”</a:t>
            </a:r>
          </a:p>
          <a:p>
            <a:pPr marL="457200" lvl="1" indent="-220663">
              <a:spcBef>
                <a:spcPts val="600"/>
              </a:spcBef>
            </a:pPr>
            <a:r>
              <a:rPr lang="en-US" sz="2000" dirty="0"/>
              <a:t>No new starts</a:t>
            </a:r>
          </a:p>
          <a:p>
            <a:pPr marL="457200" lvl="1" indent="-220663">
              <a:spcBef>
                <a:spcPts val="600"/>
              </a:spcBef>
            </a:pPr>
            <a:r>
              <a:rPr lang="en-US" sz="2000" dirty="0"/>
              <a:t>No increase in production rates</a:t>
            </a:r>
          </a:p>
          <a:p>
            <a:pPr marL="457200" lvl="1" indent="-220663">
              <a:spcBef>
                <a:spcPts val="600"/>
              </a:spcBef>
            </a:pPr>
            <a:r>
              <a:rPr lang="en-US" sz="2000" dirty="0"/>
              <a:t>But we also must be mindful of potential Congressional action in the form of marks, rescissions or special language</a:t>
            </a:r>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180</a:t>
            </a:fld>
            <a:endParaRPr lang="en-US" sz="1000" kern="1200" dirty="0">
              <a:solidFill>
                <a:srgbClr val="808080"/>
              </a:solidFill>
              <a:latin typeface="Arial" charset="0"/>
              <a:ea typeface="+mn-ea"/>
              <a:cs typeface="+mn-cs"/>
            </a:endParaRPr>
          </a:p>
        </p:txBody>
      </p:sp>
    </p:spTree>
    <p:extLst>
      <p:ext uri="{BB962C8B-B14F-4D97-AF65-F5344CB8AC3E}">
        <p14:creationId xmlns:p14="http://schemas.microsoft.com/office/powerpoint/2010/main" val="39801364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7" name="Rectangle 5140"/>
          <p:cNvSpPr>
            <a:spLocks noChangeArrowheads="1"/>
          </p:cNvSpPr>
          <p:nvPr/>
        </p:nvSpPr>
        <p:spPr bwMode="gray">
          <a:xfrm>
            <a:off x="4912074" y="1578555"/>
            <a:ext cx="1655903" cy="339196"/>
          </a:xfrm>
          <a:prstGeom prst="rect">
            <a:avLst/>
          </a:prstGeom>
          <a:noFill/>
          <a:ln w="9525">
            <a:noFill/>
            <a:miter lim="800000"/>
            <a:headEnd/>
            <a:tailEnd/>
          </a:ln>
        </p:spPr>
        <p:txBody>
          <a:bodyPr wrap="none" lIns="92075" tIns="46038" rIns="92075" bIns="46038">
            <a:spAutoFit/>
          </a:bodyPr>
          <a:lstStyle/>
          <a:p>
            <a:pPr algn="ctr"/>
            <a:r>
              <a:rPr lang="en-US" sz="1600" b="1" dirty="0">
                <a:latin typeface="Arial" pitchFamily="34" charset="0"/>
                <a:cs typeface="Arial" pitchFamily="34" charset="0"/>
              </a:rPr>
              <a:t>Apportionment</a:t>
            </a:r>
          </a:p>
        </p:txBody>
      </p:sp>
      <p:sp>
        <p:nvSpPr>
          <p:cNvPr id="2051" name="Rectangle 5122"/>
          <p:cNvSpPr>
            <a:spLocks noGrp="1" noChangeArrowheads="1"/>
          </p:cNvSpPr>
          <p:nvPr>
            <p:ph type="title"/>
          </p:nvPr>
        </p:nvSpPr>
        <p:spPr>
          <a:xfrm>
            <a:off x="685800" y="152400"/>
            <a:ext cx="8229600" cy="1143000"/>
          </a:xfrm>
        </p:spPr>
        <p:txBody>
          <a:bodyPr/>
          <a:lstStyle/>
          <a:p>
            <a:pPr eaLnBrk="1" hangingPunct="1"/>
            <a:r>
              <a:rPr lang="en-US" sz="3600" dirty="0">
                <a:ln>
                  <a:solidFill>
                    <a:srgbClr val="7030A0"/>
                  </a:solidFill>
                </a:ln>
              </a:rPr>
              <a:t>Execution</a:t>
            </a:r>
            <a:br>
              <a:rPr lang="en-US" sz="3600" dirty="0"/>
            </a:br>
            <a:r>
              <a:rPr lang="en-US" sz="3200" dirty="0"/>
              <a:t>Distribution of Funds </a:t>
            </a:r>
            <a:endParaRPr lang="en-US" dirty="0"/>
          </a:p>
        </p:txBody>
      </p:sp>
      <p:sp>
        <p:nvSpPr>
          <p:cNvPr id="1024003" name="Rectangle 5123"/>
          <p:cNvSpPr>
            <a:spLocks noChangeArrowheads="1"/>
          </p:cNvSpPr>
          <p:nvPr/>
        </p:nvSpPr>
        <p:spPr bwMode="gray">
          <a:xfrm>
            <a:off x="3389313" y="1480348"/>
            <a:ext cx="1511300" cy="914400"/>
          </a:xfrm>
          <a:prstGeom prst="rect">
            <a:avLst/>
          </a:prstGeom>
          <a:solidFill>
            <a:srgbClr val="FF9900"/>
          </a:solidFill>
          <a:ln w="12700">
            <a:solidFill>
              <a:srgbClr val="CF0E30"/>
            </a:solidFill>
            <a:miter lim="800000"/>
            <a:headEnd/>
            <a:tailEnd/>
          </a:ln>
          <a:effectLst>
            <a:glow rad="101600">
              <a:schemeClr val="accent4">
                <a:satMod val="175000"/>
                <a:alpha val="40000"/>
              </a:schemeClr>
            </a:glow>
            <a:outerShdw blurRad="50800" dist="38100" dir="2700000" algn="tl" rotWithShape="0">
              <a:prstClr val="black">
                <a:alpha val="40000"/>
              </a:prstClr>
            </a:outerShdw>
          </a:effectLst>
        </p:spPr>
        <p:txBody>
          <a:bodyPr wrap="none" lIns="92075" tIns="46038" rIns="92075" bIns="46038" anchor="ctr"/>
          <a:lstStyle/>
          <a:p>
            <a:pPr algn="ctr" fontAlgn="auto">
              <a:spcBef>
                <a:spcPts val="0"/>
              </a:spcBef>
              <a:spcAft>
                <a:spcPts val="0"/>
              </a:spcAft>
              <a:defRPr/>
            </a:pPr>
            <a:r>
              <a:rPr lang="en-US" sz="2400" b="1" dirty="0">
                <a:latin typeface="Arial" pitchFamily="34" charset="0"/>
                <a:cs typeface="Arial" pitchFamily="34" charset="0"/>
              </a:rPr>
              <a:t>OMB</a:t>
            </a:r>
          </a:p>
        </p:txBody>
      </p:sp>
      <p:sp>
        <p:nvSpPr>
          <p:cNvPr id="1024004" name="Rectangle 5124"/>
          <p:cNvSpPr>
            <a:spLocks noChangeArrowheads="1"/>
          </p:cNvSpPr>
          <p:nvPr/>
        </p:nvSpPr>
        <p:spPr bwMode="gray">
          <a:xfrm>
            <a:off x="6733251" y="1540816"/>
            <a:ext cx="1673766" cy="1585621"/>
          </a:xfrm>
          <a:prstGeom prst="rect">
            <a:avLst/>
          </a:prstGeom>
          <a:solidFill>
            <a:srgbClr val="0000CC"/>
          </a:solidFill>
          <a:ln w="12700">
            <a:solidFill>
              <a:srgbClr val="0000CC"/>
            </a:solidFill>
            <a:miter lim="800000"/>
            <a:headEnd/>
            <a:tailEnd/>
          </a:ln>
          <a:effectLst>
            <a:glow rad="101600">
              <a:schemeClr val="accent4">
                <a:satMod val="175000"/>
                <a:alpha val="40000"/>
              </a:schemeClr>
            </a:glow>
            <a:outerShdw blurRad="50800" dist="38100" dir="2700000" algn="tl" rotWithShape="0">
              <a:srgbClr val="002060">
                <a:alpha val="40000"/>
              </a:srgbClr>
            </a:outerShdw>
          </a:effectLst>
        </p:spPr>
        <p:txBody>
          <a:bodyPr wrap="none" lIns="92075" tIns="46038" rIns="92075" bIns="46038" anchor="ctr"/>
          <a:lstStyle/>
          <a:p>
            <a:pPr algn="ctr" fontAlgn="auto">
              <a:spcBef>
                <a:spcPts val="0"/>
              </a:spcBef>
              <a:spcAft>
                <a:spcPts val="0"/>
              </a:spcAft>
              <a:defRPr/>
            </a:pPr>
            <a:r>
              <a:rPr lang="en-US" sz="2400" b="1" dirty="0">
                <a:solidFill>
                  <a:schemeClr val="bg1"/>
                </a:solidFill>
                <a:latin typeface="Arial" pitchFamily="34" charset="0"/>
                <a:cs typeface="Arial" pitchFamily="34" charset="0"/>
              </a:rPr>
              <a:t>OSD(C)</a:t>
            </a:r>
          </a:p>
        </p:txBody>
      </p:sp>
      <p:sp>
        <p:nvSpPr>
          <p:cNvPr id="1024005" name="Rectangle 5125"/>
          <p:cNvSpPr>
            <a:spLocks noChangeArrowheads="1"/>
          </p:cNvSpPr>
          <p:nvPr/>
        </p:nvSpPr>
        <p:spPr bwMode="gray">
          <a:xfrm>
            <a:off x="3389313" y="2657823"/>
            <a:ext cx="1511300" cy="914400"/>
          </a:xfrm>
          <a:prstGeom prst="rect">
            <a:avLst/>
          </a:prstGeom>
          <a:solidFill>
            <a:srgbClr val="009900"/>
          </a:solidFill>
          <a:ln w="12700">
            <a:solidFill>
              <a:srgbClr val="006600"/>
            </a:solidFill>
            <a:miter lim="800000"/>
            <a:headEnd/>
            <a:tailEnd/>
          </a:ln>
          <a:effectLst>
            <a:glow rad="101600">
              <a:schemeClr val="accent4">
                <a:satMod val="175000"/>
                <a:alpha val="40000"/>
              </a:schemeClr>
            </a:glow>
            <a:outerShdw blurRad="50800" dist="38100" dir="2700000" algn="tl" rotWithShape="0">
              <a:srgbClr val="006600">
                <a:alpha val="40000"/>
              </a:srgbClr>
            </a:outerShdw>
          </a:effectLst>
        </p:spPr>
        <p:txBody>
          <a:bodyPr wrap="none" lIns="92075" tIns="46038" rIns="92075" bIns="46038" anchor="ctr"/>
          <a:lstStyle/>
          <a:p>
            <a:pPr algn="ctr" fontAlgn="auto">
              <a:spcBef>
                <a:spcPts val="0"/>
              </a:spcBef>
              <a:spcAft>
                <a:spcPts val="0"/>
              </a:spcAft>
              <a:defRPr/>
            </a:pPr>
            <a:r>
              <a:rPr lang="en-US" sz="2400" b="1" dirty="0">
                <a:latin typeface="Arial" pitchFamily="34" charset="0"/>
                <a:cs typeface="Arial" pitchFamily="34" charset="0"/>
              </a:rPr>
              <a:t>Treasury </a:t>
            </a:r>
          </a:p>
          <a:p>
            <a:pPr algn="ctr" fontAlgn="auto">
              <a:spcBef>
                <a:spcPts val="0"/>
              </a:spcBef>
              <a:spcAft>
                <a:spcPts val="0"/>
              </a:spcAft>
              <a:defRPr/>
            </a:pPr>
            <a:r>
              <a:rPr lang="en-US" sz="2400" b="1" dirty="0">
                <a:latin typeface="Arial" pitchFamily="34" charset="0"/>
                <a:cs typeface="Arial" pitchFamily="34" charset="0"/>
              </a:rPr>
              <a:t>Dept</a:t>
            </a:r>
            <a:r>
              <a:rPr lang="en-US" sz="2400" dirty="0">
                <a:latin typeface="Arial" pitchFamily="34" charset="0"/>
                <a:cs typeface="Arial" pitchFamily="34" charset="0"/>
              </a:rPr>
              <a:t>.</a:t>
            </a:r>
          </a:p>
        </p:txBody>
      </p:sp>
      <p:sp>
        <p:nvSpPr>
          <p:cNvPr id="1024006" name="Rectangle 5126"/>
          <p:cNvSpPr>
            <a:spLocks noChangeArrowheads="1"/>
          </p:cNvSpPr>
          <p:nvPr/>
        </p:nvSpPr>
        <p:spPr bwMode="gray">
          <a:xfrm>
            <a:off x="6747809" y="3657600"/>
            <a:ext cx="1644650" cy="501650"/>
          </a:xfrm>
          <a:prstGeom prst="rect">
            <a:avLst/>
          </a:prstGeom>
          <a:solidFill>
            <a:srgbClr val="FFFFCC"/>
          </a:solidFill>
          <a:ln w="12700">
            <a:solidFill>
              <a:srgbClr val="FFCC00"/>
            </a:solidFill>
            <a:miter lim="800000"/>
            <a:headEnd/>
            <a:tailEnd/>
          </a:ln>
          <a:effectLst>
            <a:glow rad="101600">
              <a:schemeClr val="accent4">
                <a:satMod val="175000"/>
                <a:alpha val="40000"/>
              </a:schemeClr>
            </a:glow>
            <a:outerShdw blurRad="50800" dist="38100" dir="2700000" algn="tl" rotWithShape="0">
              <a:prstClr val="black">
                <a:alpha val="40000"/>
              </a:prstClr>
            </a:outerShdw>
          </a:effectLst>
        </p:spPr>
        <p:txBody>
          <a:bodyPr wrap="none" lIns="92075" tIns="46038" rIns="92075" bIns="46038" anchor="ctr"/>
          <a:lstStyle/>
          <a:p>
            <a:pPr algn="ctr" fontAlgn="auto">
              <a:spcBef>
                <a:spcPts val="0"/>
              </a:spcBef>
              <a:spcAft>
                <a:spcPts val="0"/>
              </a:spcAft>
              <a:defRPr/>
            </a:pPr>
            <a:r>
              <a:rPr lang="en-US" sz="2400" b="1" dirty="0">
                <a:latin typeface="Arial" pitchFamily="34" charset="0"/>
                <a:cs typeface="Arial" pitchFamily="34" charset="0"/>
              </a:rPr>
              <a:t>HQ USAF</a:t>
            </a:r>
          </a:p>
        </p:txBody>
      </p:sp>
      <p:sp>
        <p:nvSpPr>
          <p:cNvPr id="1024007" name="Rectangle 5127"/>
          <p:cNvSpPr>
            <a:spLocks noChangeArrowheads="1"/>
          </p:cNvSpPr>
          <p:nvPr/>
        </p:nvSpPr>
        <p:spPr bwMode="gray">
          <a:xfrm>
            <a:off x="6747809" y="4800600"/>
            <a:ext cx="1644650" cy="501650"/>
          </a:xfrm>
          <a:prstGeom prst="rect">
            <a:avLst/>
          </a:prstGeom>
          <a:solidFill>
            <a:srgbClr val="FFFFCC"/>
          </a:solidFill>
          <a:ln w="12700">
            <a:solidFill>
              <a:srgbClr val="FFCC00"/>
            </a:solidFill>
            <a:miter lim="800000"/>
            <a:headEnd/>
            <a:tailEnd/>
          </a:ln>
          <a:effectLst>
            <a:glow rad="101600">
              <a:schemeClr val="accent4">
                <a:satMod val="175000"/>
                <a:alpha val="40000"/>
              </a:schemeClr>
            </a:glow>
            <a:outerShdw blurRad="50800" dist="38100" dir="2700000" algn="tl" rotWithShape="0">
              <a:prstClr val="black">
                <a:alpha val="40000"/>
              </a:prstClr>
            </a:outerShdw>
          </a:effectLst>
        </p:spPr>
        <p:txBody>
          <a:bodyPr wrap="none" lIns="92075" tIns="46038" rIns="92075" bIns="46038" anchor="ctr"/>
          <a:lstStyle/>
          <a:p>
            <a:pPr algn="ctr" fontAlgn="auto">
              <a:spcBef>
                <a:spcPts val="0"/>
              </a:spcBef>
              <a:spcAft>
                <a:spcPts val="0"/>
              </a:spcAft>
              <a:defRPr/>
            </a:pPr>
            <a:r>
              <a:rPr lang="en-US" sz="2400" b="1" dirty="0">
                <a:latin typeface="Arial" pitchFamily="34" charset="0"/>
                <a:cs typeface="Arial" pitchFamily="34" charset="0"/>
              </a:rPr>
              <a:t>MAJCOM</a:t>
            </a:r>
          </a:p>
        </p:txBody>
      </p:sp>
      <p:sp>
        <p:nvSpPr>
          <p:cNvPr id="1024008" name="Rectangle 5128"/>
          <p:cNvSpPr>
            <a:spLocks noChangeArrowheads="1"/>
          </p:cNvSpPr>
          <p:nvPr/>
        </p:nvSpPr>
        <p:spPr bwMode="gray">
          <a:xfrm>
            <a:off x="6324600" y="5786093"/>
            <a:ext cx="2491068" cy="462307"/>
          </a:xfrm>
          <a:prstGeom prst="rect">
            <a:avLst/>
          </a:prstGeom>
          <a:solidFill>
            <a:srgbClr val="FFFFCC"/>
          </a:solidFill>
          <a:ln w="12700">
            <a:solidFill>
              <a:srgbClr val="FFCC00"/>
            </a:solidFill>
            <a:miter lim="800000"/>
            <a:headEnd/>
            <a:tailEnd/>
          </a:ln>
          <a:effectLst>
            <a:glow rad="101600">
              <a:schemeClr val="accent4">
                <a:satMod val="175000"/>
                <a:alpha val="40000"/>
              </a:schemeClr>
            </a:glow>
            <a:outerShdw blurRad="50800" dist="38100" dir="2700000" algn="tl" rotWithShape="0">
              <a:prstClr val="black">
                <a:alpha val="40000"/>
              </a:prstClr>
            </a:outerShdw>
          </a:effectLst>
        </p:spPr>
        <p:txBody>
          <a:bodyPr wrap="none" lIns="92075" tIns="46038" rIns="92075" bIns="46038" anchor="ctr">
            <a:spAutoFit/>
          </a:bodyPr>
          <a:lstStyle/>
          <a:p>
            <a:pPr algn="ctr" fontAlgn="auto">
              <a:spcBef>
                <a:spcPts val="0"/>
              </a:spcBef>
              <a:spcAft>
                <a:spcPts val="0"/>
              </a:spcAft>
              <a:defRPr/>
            </a:pPr>
            <a:r>
              <a:rPr lang="en-US" sz="2400" b="1" dirty="0">
                <a:latin typeface="Arial" pitchFamily="34" charset="0"/>
                <a:cs typeface="Arial" pitchFamily="34" charset="0"/>
              </a:rPr>
              <a:t>Acquisition Org</a:t>
            </a:r>
          </a:p>
        </p:txBody>
      </p:sp>
      <p:pic>
        <p:nvPicPr>
          <p:cNvPr id="2058" name="Picture 5129"/>
          <p:cNvPicPr>
            <a:picLocks noChangeArrowheads="1"/>
          </p:cNvPicPr>
          <p:nvPr/>
        </p:nvPicPr>
        <p:blipFill>
          <a:blip r:embed="rId3" cstate="print"/>
          <a:srcRect/>
          <a:stretch>
            <a:fillRect/>
          </a:stretch>
        </p:blipFill>
        <p:spPr bwMode="gray">
          <a:xfrm>
            <a:off x="464025" y="1477179"/>
            <a:ext cx="1335334" cy="1851493"/>
          </a:xfrm>
          <a:prstGeom prst="rect">
            <a:avLst/>
          </a:prstGeom>
          <a:noFill/>
          <a:ln w="9525">
            <a:noFill/>
            <a:miter lim="800000"/>
            <a:headEnd/>
            <a:tailEnd/>
          </a:ln>
        </p:spPr>
      </p:pic>
      <p:sp>
        <p:nvSpPr>
          <p:cNvPr id="2068" name="Rectangle 5141"/>
          <p:cNvSpPr>
            <a:spLocks noChangeArrowheads="1"/>
          </p:cNvSpPr>
          <p:nvPr/>
        </p:nvSpPr>
        <p:spPr bwMode="gray">
          <a:xfrm>
            <a:off x="5334000" y="4191000"/>
            <a:ext cx="2161721" cy="585418"/>
          </a:xfrm>
          <a:prstGeom prst="rect">
            <a:avLst/>
          </a:prstGeom>
          <a:noFill/>
          <a:ln w="9525">
            <a:noFill/>
            <a:miter lim="800000"/>
            <a:headEnd/>
            <a:tailEnd/>
          </a:ln>
        </p:spPr>
        <p:txBody>
          <a:bodyPr wrap="square" lIns="92075" tIns="46038" rIns="92075" bIns="46038">
            <a:spAutoFit/>
          </a:bodyPr>
          <a:lstStyle/>
          <a:p>
            <a:pPr algn="ctr"/>
            <a:r>
              <a:rPr lang="en-US" sz="1600" b="1" dirty="0">
                <a:latin typeface="Arial" pitchFamily="34" charset="0"/>
                <a:cs typeface="Arial" pitchFamily="34" charset="0"/>
              </a:rPr>
              <a:t>Program Authorization</a:t>
            </a:r>
          </a:p>
        </p:txBody>
      </p:sp>
      <p:sp>
        <p:nvSpPr>
          <p:cNvPr id="2071" name="Rectangle 5144"/>
          <p:cNvSpPr>
            <a:spLocks noChangeArrowheads="1"/>
          </p:cNvSpPr>
          <p:nvPr/>
        </p:nvSpPr>
        <p:spPr bwMode="gray">
          <a:xfrm>
            <a:off x="7391400" y="3385534"/>
            <a:ext cx="1721612" cy="339196"/>
          </a:xfrm>
          <a:prstGeom prst="rect">
            <a:avLst/>
          </a:prstGeom>
          <a:noFill/>
          <a:ln w="9525">
            <a:noFill/>
            <a:miter lim="800000"/>
            <a:headEnd/>
            <a:tailEnd/>
          </a:ln>
        </p:spPr>
        <p:txBody>
          <a:bodyPr wrap="square" lIns="92075" tIns="46038" rIns="92075" bIns="46038">
            <a:spAutoFit/>
          </a:bodyPr>
          <a:lstStyle/>
          <a:p>
            <a:pPr algn="ctr"/>
            <a:r>
              <a:rPr lang="en-US" sz="1600" b="1" dirty="0">
                <a:latin typeface="Arial" pitchFamily="34" charset="0"/>
                <a:cs typeface="Arial" pitchFamily="34" charset="0"/>
              </a:rPr>
              <a:t>Apportionment</a:t>
            </a:r>
          </a:p>
        </p:txBody>
      </p:sp>
      <p:sp>
        <p:nvSpPr>
          <p:cNvPr id="2072" name="Rectangle 5145"/>
          <p:cNvSpPr>
            <a:spLocks noChangeArrowheads="1"/>
          </p:cNvSpPr>
          <p:nvPr/>
        </p:nvSpPr>
        <p:spPr bwMode="gray">
          <a:xfrm>
            <a:off x="5724676" y="5374977"/>
            <a:ext cx="1133324" cy="339196"/>
          </a:xfrm>
          <a:prstGeom prst="rect">
            <a:avLst/>
          </a:prstGeom>
          <a:noFill/>
          <a:ln w="9525">
            <a:noFill/>
            <a:miter lim="800000"/>
            <a:headEnd/>
            <a:tailEnd/>
          </a:ln>
        </p:spPr>
        <p:txBody>
          <a:bodyPr wrap="none" lIns="92075" tIns="46038" rIns="92075" bIns="46038">
            <a:spAutoFit/>
          </a:bodyPr>
          <a:lstStyle/>
          <a:p>
            <a:pPr algn="ctr"/>
            <a:r>
              <a:rPr lang="en-US" sz="1600" b="1" dirty="0">
                <a:latin typeface="Arial" pitchFamily="34" charset="0"/>
                <a:cs typeface="Arial" pitchFamily="34" charset="0"/>
              </a:rPr>
              <a:t>Allotment</a:t>
            </a:r>
          </a:p>
        </p:txBody>
      </p:sp>
      <p:sp>
        <p:nvSpPr>
          <p:cNvPr id="2073" name="TextBox 24"/>
          <p:cNvSpPr txBox="1">
            <a:spLocks noChangeArrowheads="1"/>
          </p:cNvSpPr>
          <p:nvPr/>
        </p:nvSpPr>
        <p:spPr bwMode="auto">
          <a:xfrm>
            <a:off x="252256" y="3932460"/>
            <a:ext cx="4745421" cy="2462213"/>
          </a:xfrm>
          <a:prstGeom prst="rect">
            <a:avLst/>
          </a:prstGeom>
          <a:noFill/>
          <a:ln w="9525">
            <a:noFill/>
            <a:miter lim="800000"/>
            <a:headEnd/>
            <a:tailEnd/>
          </a:ln>
        </p:spPr>
        <p:txBody>
          <a:bodyPr wrap="square">
            <a:spAutoFit/>
          </a:bodyPr>
          <a:lstStyle/>
          <a:p>
            <a:r>
              <a:rPr lang="en-US" sz="2200" b="1" dirty="0">
                <a:latin typeface="Arial" pitchFamily="34" charset="0"/>
                <a:cs typeface="Arial" pitchFamily="34" charset="0"/>
              </a:rPr>
              <a:t>Once appropriated by Congress, federal government funds in the U.S. Treasury pass through the Department of the Treasury, OMB, and Department of Defense to Air Force organizations</a:t>
            </a:r>
          </a:p>
          <a:p>
            <a:endParaRPr lang="en-US" sz="2200" b="1" dirty="0">
              <a:latin typeface="Arial" pitchFamily="34" charset="0"/>
              <a:cs typeface="Arial" pitchFamily="34" charset="0"/>
            </a:endParaRPr>
          </a:p>
        </p:txBody>
      </p:sp>
      <p:sp>
        <p:nvSpPr>
          <p:cNvPr id="2074" name="TextBox 25"/>
          <p:cNvSpPr txBox="1">
            <a:spLocks noChangeArrowheads="1"/>
          </p:cNvSpPr>
          <p:nvPr/>
        </p:nvSpPr>
        <p:spPr bwMode="auto">
          <a:xfrm>
            <a:off x="5244725" y="1920376"/>
            <a:ext cx="990600" cy="369888"/>
          </a:xfrm>
          <a:prstGeom prst="rect">
            <a:avLst/>
          </a:prstGeom>
          <a:noFill/>
          <a:ln w="9525">
            <a:noFill/>
            <a:miter lim="800000"/>
            <a:headEnd/>
            <a:tailEnd/>
          </a:ln>
        </p:spPr>
        <p:txBody>
          <a:bodyPr>
            <a:spAutoFit/>
          </a:bodyPr>
          <a:lstStyle/>
          <a:p>
            <a:pPr algn="ctr"/>
            <a:r>
              <a:rPr lang="en-US" dirty="0">
                <a:solidFill>
                  <a:srgbClr val="FF0000"/>
                </a:solidFill>
                <a:latin typeface="Arial" pitchFamily="34" charset="0"/>
                <a:cs typeface="Arial" pitchFamily="34" charset="0"/>
              </a:rPr>
              <a:t>SF 132</a:t>
            </a:r>
          </a:p>
        </p:txBody>
      </p:sp>
      <p:sp>
        <p:nvSpPr>
          <p:cNvPr id="2075" name="TextBox 26"/>
          <p:cNvSpPr txBox="1">
            <a:spLocks noChangeArrowheads="1"/>
          </p:cNvSpPr>
          <p:nvPr/>
        </p:nvSpPr>
        <p:spPr bwMode="auto">
          <a:xfrm>
            <a:off x="7586350" y="3124200"/>
            <a:ext cx="1219200" cy="369887"/>
          </a:xfrm>
          <a:prstGeom prst="rect">
            <a:avLst/>
          </a:prstGeom>
          <a:noFill/>
          <a:ln w="9525">
            <a:noFill/>
            <a:miter lim="800000"/>
            <a:headEnd/>
            <a:tailEnd/>
          </a:ln>
        </p:spPr>
        <p:txBody>
          <a:bodyPr>
            <a:spAutoFit/>
          </a:bodyPr>
          <a:lstStyle/>
          <a:p>
            <a:r>
              <a:rPr lang="en-US" dirty="0">
                <a:solidFill>
                  <a:srgbClr val="FF0000"/>
                </a:solidFill>
                <a:latin typeface="Arial" pitchFamily="34" charset="0"/>
                <a:cs typeface="Arial" pitchFamily="34" charset="0"/>
              </a:rPr>
              <a:t>Form 440</a:t>
            </a:r>
          </a:p>
        </p:txBody>
      </p:sp>
      <p:cxnSp>
        <p:nvCxnSpPr>
          <p:cNvPr id="34" name="Straight Arrow Connector 33"/>
          <p:cNvCxnSpPr/>
          <p:nvPr/>
        </p:nvCxnSpPr>
        <p:spPr>
          <a:xfrm rot="16200000" flipH="1">
            <a:off x="7160119" y="4492602"/>
            <a:ext cx="457200" cy="639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071" idx="1"/>
          </p:cNvCxnSpPr>
          <p:nvPr/>
        </p:nvCxnSpPr>
        <p:spPr>
          <a:xfrm>
            <a:off x="7388719" y="3266844"/>
            <a:ext cx="2681" cy="2882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7210361" y="5586047"/>
            <a:ext cx="356717" cy="50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091757" y="1936594"/>
            <a:ext cx="1296537"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912961" y="2921514"/>
            <a:ext cx="1296537"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901588" y="2023036"/>
            <a:ext cx="1296537"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66" name="Rectangle 5139"/>
          <p:cNvSpPr>
            <a:spLocks noChangeArrowheads="1"/>
          </p:cNvSpPr>
          <p:nvPr/>
        </p:nvSpPr>
        <p:spPr bwMode="gray">
          <a:xfrm rot="1564435">
            <a:off x="5453439" y="2973529"/>
            <a:ext cx="954172" cy="339196"/>
          </a:xfrm>
          <a:prstGeom prst="rect">
            <a:avLst/>
          </a:prstGeom>
          <a:noFill/>
          <a:ln w="9525">
            <a:noFill/>
            <a:miter lim="800000"/>
            <a:headEnd/>
            <a:tailEnd/>
          </a:ln>
        </p:spPr>
        <p:txBody>
          <a:bodyPr wrap="none" lIns="92075" tIns="46038" rIns="92075" bIns="46038">
            <a:spAutoFit/>
          </a:bodyPr>
          <a:lstStyle/>
          <a:p>
            <a:pPr algn="ctr"/>
            <a:r>
              <a:rPr lang="en-US" sz="1600" b="1" dirty="0">
                <a:latin typeface="Arial" pitchFamily="34" charset="0"/>
                <a:cs typeface="Arial" pitchFamily="34" charset="0"/>
              </a:rPr>
              <a:t>Warrant</a:t>
            </a:r>
          </a:p>
        </p:txBody>
      </p:sp>
      <p:sp>
        <p:nvSpPr>
          <p:cNvPr id="2076" name="TextBox 25"/>
          <p:cNvSpPr txBox="1">
            <a:spLocks noChangeArrowheads="1"/>
          </p:cNvSpPr>
          <p:nvPr/>
        </p:nvSpPr>
        <p:spPr bwMode="auto">
          <a:xfrm rot="1638847">
            <a:off x="4801875" y="3235236"/>
            <a:ext cx="1952501" cy="369332"/>
          </a:xfrm>
          <a:prstGeom prst="rect">
            <a:avLst/>
          </a:prstGeom>
          <a:noFill/>
          <a:ln w="9525">
            <a:noFill/>
            <a:miter lim="800000"/>
            <a:headEnd/>
            <a:tailEnd/>
          </a:ln>
        </p:spPr>
        <p:txBody>
          <a:bodyPr wrap="square">
            <a:spAutoFit/>
          </a:bodyPr>
          <a:lstStyle/>
          <a:p>
            <a:pPr algn="ctr"/>
            <a:r>
              <a:rPr lang="en-US" dirty="0">
                <a:solidFill>
                  <a:srgbClr val="FF0000"/>
                </a:solidFill>
                <a:latin typeface="Arial" pitchFamily="34" charset="0"/>
                <a:cs typeface="Arial" pitchFamily="34" charset="0"/>
              </a:rPr>
              <a:t>FMS Form 6200</a:t>
            </a:r>
          </a:p>
        </p:txBody>
      </p:sp>
      <p:cxnSp>
        <p:nvCxnSpPr>
          <p:cNvPr id="42" name="Straight Arrow Connector 41"/>
          <p:cNvCxnSpPr/>
          <p:nvPr/>
        </p:nvCxnSpPr>
        <p:spPr>
          <a:xfrm>
            <a:off x="5091757" y="2894216"/>
            <a:ext cx="1594793" cy="80863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427102" y="4191322"/>
            <a:ext cx="1973619" cy="584775"/>
          </a:xfrm>
          <a:prstGeom prst="rect">
            <a:avLst/>
          </a:prstGeom>
          <a:noFill/>
        </p:spPr>
        <p:txBody>
          <a:bodyPr wrap="square" rtlCol="0">
            <a:spAutoFit/>
          </a:bodyPr>
          <a:lstStyle/>
          <a:p>
            <a:pPr algn="ctr"/>
            <a:r>
              <a:rPr lang="en-US" sz="1600" b="1" dirty="0">
                <a:latin typeface="Arial" pitchFamily="34" charset="0"/>
                <a:cs typeface="Arial" pitchFamily="34" charset="0"/>
              </a:rPr>
              <a:t>Budget Authorization</a:t>
            </a:r>
          </a:p>
        </p:txBody>
      </p:sp>
      <p:sp>
        <p:nvSpPr>
          <p:cNvPr id="5" name="TextBox 4"/>
          <p:cNvSpPr txBox="1"/>
          <p:nvPr/>
        </p:nvSpPr>
        <p:spPr>
          <a:xfrm>
            <a:off x="252256" y="6394673"/>
            <a:ext cx="6647974" cy="461665"/>
          </a:xfrm>
          <a:prstGeom prst="rect">
            <a:avLst/>
          </a:prstGeom>
          <a:noFill/>
        </p:spPr>
        <p:txBody>
          <a:bodyPr wrap="none" rtlCol="0">
            <a:spAutoFit/>
          </a:bodyPr>
          <a:lstStyle/>
          <a:p>
            <a:r>
              <a:rPr lang="en-US" sz="1200" dirty="0"/>
              <a:t>OMB: Office of Management and Budget	OSD(C): Office of the Secretary of Defense Comptroller	</a:t>
            </a:r>
          </a:p>
          <a:p>
            <a:r>
              <a:rPr lang="en-US" sz="1200" dirty="0"/>
              <a:t>HQ USAF: Headquarters United States Air Force	MAJCOM: Major Command	</a:t>
            </a:r>
          </a:p>
        </p:txBody>
      </p:sp>
    </p:spTree>
    <p:extLst>
      <p:ext uri="{BB962C8B-B14F-4D97-AF65-F5344CB8AC3E}">
        <p14:creationId xmlns:p14="http://schemas.microsoft.com/office/powerpoint/2010/main" val="2374933458"/>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696200" cy="1143000"/>
          </a:xfrm>
        </p:spPr>
        <p:txBody>
          <a:bodyPr/>
          <a:lstStyle/>
          <a:p>
            <a:r>
              <a:rPr lang="en-US" sz="3600" dirty="0"/>
              <a:t>PPBE</a:t>
            </a:r>
            <a:br>
              <a:rPr lang="en-US" sz="3600" dirty="0"/>
            </a:br>
            <a:r>
              <a:rPr lang="en-US" sz="3200" dirty="0"/>
              <a:t>The Evolution of a Program Budget</a:t>
            </a:r>
          </a:p>
        </p:txBody>
      </p:sp>
      <p:graphicFrame>
        <p:nvGraphicFramePr>
          <p:cNvPr id="6" name="Table 5"/>
          <p:cNvGraphicFramePr>
            <a:graphicFrameLocks noGrp="1"/>
          </p:cNvGraphicFramePr>
          <p:nvPr>
            <p:extLst>
              <p:ext uri="{D42A27DB-BD31-4B8C-83A1-F6EECF244321}">
                <p14:modId xmlns:p14="http://schemas.microsoft.com/office/powerpoint/2010/main" val="2271172547"/>
              </p:ext>
            </p:extLst>
          </p:nvPr>
        </p:nvGraphicFramePr>
        <p:xfrm>
          <a:off x="476251" y="1341121"/>
          <a:ext cx="8515349" cy="4831079"/>
        </p:xfrm>
        <a:graphic>
          <a:graphicData uri="http://schemas.openxmlformats.org/drawingml/2006/table">
            <a:tbl>
              <a:tblPr firstRow="1" bandRow="1">
                <a:tableStyleId>{93296810-A885-4BE3-A3E7-6D5BEEA58F35}</a:tableStyleId>
              </a:tblPr>
              <a:tblGrid>
                <a:gridCol w="421005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1285263">
                  <a:extLst>
                    <a:ext uri="{9D8B030D-6E8A-4147-A177-3AD203B41FA5}">
                      <a16:colId xmlns:a16="http://schemas.microsoft.com/office/drawing/2014/main" val="20002"/>
                    </a:ext>
                  </a:extLst>
                </a:gridCol>
                <a:gridCol w="1381736">
                  <a:extLst>
                    <a:ext uri="{9D8B030D-6E8A-4147-A177-3AD203B41FA5}">
                      <a16:colId xmlns:a16="http://schemas.microsoft.com/office/drawing/2014/main" val="20003"/>
                    </a:ext>
                  </a:extLst>
                </a:gridCol>
              </a:tblGrid>
              <a:tr h="3895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Action</a:t>
                      </a:r>
                      <a:endParaRPr lang="en-US" sz="1800" b="1" dirty="0"/>
                    </a:p>
                  </a:txBody>
                  <a:tcPr anchor="ctr">
                    <a:solidFill>
                      <a:schemeClr val="tx2">
                        <a:lumMod val="50000"/>
                      </a:schemeClr>
                    </a:solidFill>
                  </a:tcPr>
                </a:tc>
                <a:tc>
                  <a:txBody>
                    <a:bodyPr/>
                    <a:lstStyle/>
                    <a:p>
                      <a:pPr algn="ctr"/>
                      <a:r>
                        <a:rPr lang="en-US" sz="1800" b="1" dirty="0"/>
                        <a:t>Time Frame</a:t>
                      </a:r>
                    </a:p>
                  </a:txBody>
                  <a:tcPr anchor="ctr">
                    <a:solidFill>
                      <a:schemeClr val="tx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Change</a:t>
                      </a:r>
                    </a:p>
                  </a:txBody>
                  <a:tcPr anchor="ctr">
                    <a:solidFill>
                      <a:schemeClr val="tx2">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Balance</a:t>
                      </a:r>
                    </a:p>
                  </a:txBody>
                  <a:tcPr anchor="ctr">
                    <a:solidFill>
                      <a:schemeClr val="tx2">
                        <a:lumMod val="50000"/>
                      </a:schemeClr>
                    </a:solidFill>
                  </a:tcPr>
                </a:tc>
                <a:extLst>
                  <a:ext uri="{0D108BD9-81ED-4DB2-BD59-A6C34878D82A}">
                    <a16:rowId xmlns:a16="http://schemas.microsoft.com/office/drawing/2014/main" val="10000"/>
                  </a:ext>
                </a:extLst>
              </a:tr>
              <a:tr h="342744">
                <a:tc>
                  <a:txBody>
                    <a:bodyPr/>
                    <a:lstStyle/>
                    <a:p>
                      <a:r>
                        <a:rPr lang="en-US" sz="1800" b="1" dirty="0">
                          <a:solidFill>
                            <a:schemeClr val="bg1"/>
                          </a:solidFill>
                        </a:rPr>
                        <a:t>FY14 POM</a:t>
                      </a:r>
                      <a:r>
                        <a:rPr lang="en-US" sz="1800" dirty="0">
                          <a:solidFill>
                            <a:schemeClr val="bg1"/>
                          </a:solidFill>
                        </a:rPr>
                        <a:t> </a:t>
                      </a:r>
                      <a:r>
                        <a:rPr lang="en-US" sz="1600" dirty="0">
                          <a:solidFill>
                            <a:schemeClr val="bg1"/>
                          </a:solidFill>
                        </a:rPr>
                        <a:t>Starting Position</a:t>
                      </a:r>
                      <a:endParaRPr lang="en-US" sz="1800" b="1" dirty="0">
                        <a:solidFill>
                          <a:schemeClr val="bg1"/>
                        </a:solidFill>
                      </a:endParaRPr>
                    </a:p>
                  </a:txBody>
                  <a:tcPr anchor="ctr">
                    <a:solidFill>
                      <a:srgbClr val="0000CC"/>
                    </a:solidFill>
                  </a:tcPr>
                </a:tc>
                <a:tc>
                  <a:txBody>
                    <a:bodyPr/>
                    <a:lstStyle/>
                    <a:p>
                      <a:r>
                        <a:rPr lang="en-US" sz="1800" b="0" dirty="0">
                          <a:solidFill>
                            <a:schemeClr val="bg1"/>
                          </a:solidFill>
                        </a:rPr>
                        <a:t>Mar 2012</a:t>
                      </a:r>
                    </a:p>
                  </a:txBody>
                  <a:tcPr anchor="ctr">
                    <a:solidFill>
                      <a:srgbClr val="0000CC"/>
                    </a:solidFill>
                  </a:tcPr>
                </a:tc>
                <a:tc>
                  <a:txBody>
                    <a:bodyPr/>
                    <a:lstStyle/>
                    <a:p>
                      <a:pPr algn="r"/>
                      <a:endParaRPr lang="en-US" sz="1800" b="0" dirty="0">
                        <a:solidFill>
                          <a:schemeClr val="bg1"/>
                        </a:solidFill>
                      </a:endParaRPr>
                    </a:p>
                  </a:txBody>
                  <a:tcPr anchor="ctr">
                    <a:solidFill>
                      <a:srgbClr val="0000CC"/>
                    </a:solidFill>
                  </a:tcPr>
                </a:tc>
                <a:tc>
                  <a:txBody>
                    <a:bodyPr/>
                    <a:lstStyle/>
                    <a:p>
                      <a:pPr algn="r"/>
                      <a:r>
                        <a:rPr lang="en-US" sz="1800" b="0" dirty="0">
                          <a:solidFill>
                            <a:schemeClr val="bg1"/>
                          </a:solidFill>
                        </a:rPr>
                        <a:t>$88.719</a:t>
                      </a:r>
                    </a:p>
                  </a:txBody>
                  <a:tcPr anchor="ctr">
                    <a:solidFill>
                      <a:srgbClr val="0000CC"/>
                    </a:solidFill>
                  </a:tcPr>
                </a:tc>
                <a:extLst>
                  <a:ext uri="{0D108BD9-81ED-4DB2-BD59-A6C34878D82A}">
                    <a16:rowId xmlns:a16="http://schemas.microsoft.com/office/drawing/2014/main" val="10001"/>
                  </a:ext>
                </a:extLst>
              </a:tr>
              <a:tr h="358395">
                <a:tc>
                  <a:txBody>
                    <a:bodyPr/>
                    <a:lstStyle/>
                    <a:p>
                      <a:r>
                        <a:rPr lang="en-US" sz="1800" b="1" dirty="0"/>
                        <a:t>FY10 POM </a:t>
                      </a:r>
                      <a:r>
                        <a:rPr lang="en-US" sz="1600" dirty="0"/>
                        <a:t>Option</a:t>
                      </a:r>
                    </a:p>
                  </a:txBody>
                  <a:tcPr anchor="ctr">
                    <a:solidFill>
                      <a:srgbClr val="FF9900"/>
                    </a:solidFill>
                  </a:tcPr>
                </a:tc>
                <a:tc>
                  <a:txBody>
                    <a:bodyPr/>
                    <a:lstStyle/>
                    <a:p>
                      <a:r>
                        <a:rPr lang="en-US" sz="1800" dirty="0"/>
                        <a:t>May 2012</a:t>
                      </a:r>
                    </a:p>
                  </a:txBody>
                  <a:tcPr anchor="ctr">
                    <a:solidFill>
                      <a:srgbClr val="FF9900"/>
                    </a:solidFill>
                  </a:tcPr>
                </a:tc>
                <a:tc>
                  <a:txBody>
                    <a:bodyPr/>
                    <a:lstStyle/>
                    <a:p>
                      <a:pPr algn="r"/>
                      <a:r>
                        <a:rPr lang="en-US" sz="1800" b="0"/>
                        <a:t>$12.782</a:t>
                      </a:r>
                      <a:endParaRPr lang="en-US" sz="1800" b="0" dirty="0"/>
                    </a:p>
                  </a:txBody>
                  <a:tcPr anchor="ctr">
                    <a:solidFill>
                      <a:srgbClr val="FF9900"/>
                    </a:solidFill>
                  </a:tcPr>
                </a:tc>
                <a:tc>
                  <a:txBody>
                    <a:bodyPr/>
                    <a:lstStyle/>
                    <a:p>
                      <a:pPr algn="r"/>
                      <a:r>
                        <a:rPr lang="en-US" sz="1800" b="0" dirty="0"/>
                        <a:t>$101.501</a:t>
                      </a:r>
                    </a:p>
                  </a:txBody>
                  <a:tcPr anchor="ctr">
                    <a:solidFill>
                      <a:srgbClr val="FF9900"/>
                    </a:solidFill>
                  </a:tcPr>
                </a:tc>
                <a:extLst>
                  <a:ext uri="{0D108BD9-81ED-4DB2-BD59-A6C34878D82A}">
                    <a16:rowId xmlns:a16="http://schemas.microsoft.com/office/drawing/2014/main" val="10002"/>
                  </a:ext>
                </a:extLst>
              </a:tr>
              <a:tr h="462253">
                <a:tc>
                  <a:txBody>
                    <a:bodyPr/>
                    <a:lstStyle/>
                    <a:p>
                      <a:r>
                        <a:rPr lang="en-US" sz="1800" b="1" kern="1200" dirty="0"/>
                        <a:t>FY10 POM </a:t>
                      </a:r>
                      <a:r>
                        <a:rPr lang="en-US" sz="1600" kern="1200" dirty="0"/>
                        <a:t>Submit to OSD</a:t>
                      </a:r>
                      <a:endParaRPr lang="en-US" sz="1600" dirty="0"/>
                    </a:p>
                  </a:txBody>
                  <a:tcPr anchor="ctr">
                    <a:solidFill>
                      <a:srgbClr val="FF9900"/>
                    </a:solidFill>
                  </a:tcPr>
                </a:tc>
                <a:tc>
                  <a:txBody>
                    <a:bodyPr/>
                    <a:lstStyle/>
                    <a:p>
                      <a:pPr marL="0" algn="l" defTabSz="914400" rtl="0" eaLnBrk="1" latinLnBrk="0" hangingPunct="1"/>
                      <a:r>
                        <a:rPr lang="en-US" sz="1800" kern="1200" dirty="0">
                          <a:solidFill>
                            <a:schemeClr val="dk1"/>
                          </a:solidFill>
                          <a:latin typeface="+mn-lt"/>
                          <a:ea typeface="+mn-ea"/>
                          <a:cs typeface="+mn-cs"/>
                        </a:rPr>
                        <a:t>July 2012</a:t>
                      </a:r>
                    </a:p>
                  </a:txBody>
                  <a:tcPr anchor="ctr">
                    <a:solidFill>
                      <a:srgbClr val="FF9900"/>
                    </a:solidFill>
                  </a:tcPr>
                </a:tc>
                <a:tc>
                  <a:txBody>
                    <a:bodyPr/>
                    <a:lstStyle/>
                    <a:p>
                      <a:pPr marL="0" algn="r" defTabSz="914400" rtl="0" eaLnBrk="1" latinLnBrk="0" hangingPunct="1"/>
                      <a:endParaRPr lang="en-US" sz="1800" b="0" kern="1200" dirty="0">
                        <a:solidFill>
                          <a:schemeClr val="dk1"/>
                        </a:solidFill>
                        <a:latin typeface="+mn-lt"/>
                        <a:ea typeface="+mn-ea"/>
                        <a:cs typeface="+mn-cs"/>
                      </a:endParaRPr>
                    </a:p>
                  </a:txBody>
                  <a:tcPr anchor="ctr">
                    <a:solidFill>
                      <a:srgbClr val="FF9900"/>
                    </a:solidFill>
                  </a:tcPr>
                </a:tc>
                <a:tc>
                  <a:txBody>
                    <a:bodyPr/>
                    <a:lstStyle/>
                    <a:p>
                      <a:pPr marL="0" algn="r" defTabSz="914400" rtl="0" eaLnBrk="1" latinLnBrk="0" hangingPunct="1"/>
                      <a:r>
                        <a:rPr lang="en-US" sz="1800" b="0" kern="1200" dirty="0">
                          <a:solidFill>
                            <a:schemeClr val="dk1"/>
                          </a:solidFill>
                          <a:latin typeface="+mn-lt"/>
                          <a:ea typeface="+mn-ea"/>
                          <a:cs typeface="+mn-cs"/>
                        </a:rPr>
                        <a:t>$101.501</a:t>
                      </a:r>
                    </a:p>
                  </a:txBody>
                  <a:tcPr anchor="ctr">
                    <a:solidFill>
                      <a:srgbClr val="FF9900"/>
                    </a:solidFill>
                  </a:tcPr>
                </a:tc>
                <a:extLst>
                  <a:ext uri="{0D108BD9-81ED-4DB2-BD59-A6C34878D82A}">
                    <a16:rowId xmlns:a16="http://schemas.microsoft.com/office/drawing/2014/main" val="10003"/>
                  </a:ext>
                </a:extLst>
              </a:tr>
              <a:tr h="462253">
                <a:tc>
                  <a:txBody>
                    <a:bodyPr/>
                    <a:lstStyle/>
                    <a:p>
                      <a:r>
                        <a:rPr lang="en-US" sz="1800" b="1" kern="1200" dirty="0"/>
                        <a:t>FY10</a:t>
                      </a:r>
                      <a:r>
                        <a:rPr lang="en-US" sz="1800" kern="1200" dirty="0"/>
                        <a:t> </a:t>
                      </a:r>
                      <a:r>
                        <a:rPr lang="en-US" sz="1800" b="1" kern="1200" dirty="0"/>
                        <a:t>PBR</a:t>
                      </a:r>
                      <a:r>
                        <a:rPr lang="en-US" sz="1800" kern="1200" dirty="0"/>
                        <a:t> </a:t>
                      </a:r>
                      <a:r>
                        <a:rPr lang="en-US" sz="1600" kern="1200" dirty="0"/>
                        <a:t>RMD Directed Changes</a:t>
                      </a:r>
                      <a:endParaRPr lang="en-US" sz="1800" dirty="0"/>
                    </a:p>
                  </a:txBody>
                  <a:tcPr anchor="ctr">
                    <a:solidFill>
                      <a:srgbClr val="FF9900"/>
                    </a:solidFill>
                  </a:tcPr>
                </a:tc>
                <a:tc>
                  <a:txBody>
                    <a:bodyPr/>
                    <a:lstStyle/>
                    <a:p>
                      <a:pPr marL="0" algn="l" defTabSz="914400" rtl="0" eaLnBrk="1" latinLnBrk="0" hangingPunct="1"/>
                      <a:r>
                        <a:rPr lang="en-US" sz="1800" kern="1200" dirty="0">
                          <a:solidFill>
                            <a:schemeClr val="dk1"/>
                          </a:solidFill>
                          <a:latin typeface="+mn-lt"/>
                          <a:ea typeface="+mn-ea"/>
                          <a:cs typeface="+mn-cs"/>
                        </a:rPr>
                        <a:t>Nov/Dec 2012</a:t>
                      </a:r>
                    </a:p>
                  </a:txBody>
                  <a:tcPr anchor="ctr">
                    <a:solidFill>
                      <a:srgbClr val="FF9900"/>
                    </a:solidFill>
                  </a:tcPr>
                </a:tc>
                <a:tc>
                  <a:txBody>
                    <a:bodyPr/>
                    <a:lstStyle/>
                    <a:p>
                      <a:pPr marL="0" algn="r" defTabSz="914400" rtl="0" eaLnBrk="1" latinLnBrk="0" hangingPunct="1"/>
                      <a:r>
                        <a:rPr lang="en-US" sz="1800" b="0" kern="1200" dirty="0">
                          <a:solidFill>
                            <a:schemeClr val="dk1"/>
                          </a:solidFill>
                          <a:latin typeface="+mn-lt"/>
                          <a:ea typeface="+mn-ea"/>
                          <a:cs typeface="+mn-cs"/>
                        </a:rPr>
                        <a:t>-$1.694</a:t>
                      </a:r>
                    </a:p>
                  </a:txBody>
                  <a:tcPr anchor="ctr">
                    <a:solidFill>
                      <a:srgbClr val="FF9900"/>
                    </a:solidFill>
                  </a:tcPr>
                </a:tc>
                <a:tc>
                  <a:txBody>
                    <a:bodyPr/>
                    <a:lstStyle/>
                    <a:p>
                      <a:pPr marL="0" algn="r" defTabSz="914400" rtl="0" eaLnBrk="1" latinLnBrk="0" hangingPunct="1"/>
                      <a:r>
                        <a:rPr lang="en-US" sz="1800" b="0" kern="1200" dirty="0">
                          <a:solidFill>
                            <a:schemeClr val="dk1"/>
                          </a:solidFill>
                          <a:latin typeface="+mn-lt"/>
                          <a:ea typeface="+mn-ea"/>
                          <a:cs typeface="+mn-cs"/>
                        </a:rPr>
                        <a:t>$99.807</a:t>
                      </a:r>
                    </a:p>
                  </a:txBody>
                  <a:tcPr anchor="ctr">
                    <a:solidFill>
                      <a:srgbClr val="FF9900"/>
                    </a:solidFill>
                  </a:tcPr>
                </a:tc>
                <a:extLst>
                  <a:ext uri="{0D108BD9-81ED-4DB2-BD59-A6C34878D82A}">
                    <a16:rowId xmlns:a16="http://schemas.microsoft.com/office/drawing/2014/main" val="10004"/>
                  </a:ext>
                </a:extLst>
              </a:tr>
              <a:tr h="358395">
                <a:tc>
                  <a:txBody>
                    <a:bodyPr/>
                    <a:lstStyle/>
                    <a:p>
                      <a:r>
                        <a:rPr lang="en-US" sz="1800" b="1" kern="1200" dirty="0"/>
                        <a:t>FY10 PB Request</a:t>
                      </a:r>
                      <a:endParaRPr lang="en-US" sz="1800" b="1" kern="1200" dirty="0">
                        <a:solidFill>
                          <a:schemeClr val="dk1"/>
                        </a:solidFill>
                        <a:latin typeface="+mn-lt"/>
                        <a:ea typeface="+mn-ea"/>
                        <a:cs typeface="+mn-cs"/>
                      </a:endParaRPr>
                    </a:p>
                  </a:txBody>
                  <a:tcPr anchor="ctr">
                    <a:solidFill>
                      <a:srgbClr val="FF9900"/>
                    </a:solidFill>
                  </a:tcPr>
                </a:tc>
                <a:tc>
                  <a:txBody>
                    <a:bodyPr/>
                    <a:lstStyle/>
                    <a:p>
                      <a:pPr marL="0" algn="l" defTabSz="914400" rtl="0" eaLnBrk="1" latinLnBrk="0" hangingPunct="1"/>
                      <a:r>
                        <a:rPr lang="en-US" sz="1800" kern="1200" dirty="0">
                          <a:solidFill>
                            <a:schemeClr val="dk1"/>
                          </a:solidFill>
                          <a:latin typeface="+mn-lt"/>
                          <a:ea typeface="+mn-ea"/>
                          <a:cs typeface="+mn-cs"/>
                        </a:rPr>
                        <a:t>Feb 2013</a:t>
                      </a:r>
                    </a:p>
                  </a:txBody>
                  <a:tcPr anchor="ctr">
                    <a:solidFill>
                      <a:srgbClr val="FF9900"/>
                    </a:solidFill>
                  </a:tcPr>
                </a:tc>
                <a:tc>
                  <a:txBody>
                    <a:bodyPr/>
                    <a:lstStyle/>
                    <a:p>
                      <a:pPr marL="0" algn="r" defTabSz="914400" rtl="0" eaLnBrk="1" latinLnBrk="0" hangingPunct="1"/>
                      <a:endParaRPr lang="en-US" sz="1800" b="0" kern="1200" dirty="0">
                        <a:solidFill>
                          <a:schemeClr val="dk1"/>
                        </a:solidFill>
                        <a:latin typeface="+mn-lt"/>
                        <a:ea typeface="+mn-ea"/>
                        <a:cs typeface="+mn-cs"/>
                      </a:endParaRPr>
                    </a:p>
                  </a:txBody>
                  <a:tcPr anchor="ctr">
                    <a:solidFill>
                      <a:srgbClr val="FF9900"/>
                    </a:solidFill>
                  </a:tcPr>
                </a:tc>
                <a:tc>
                  <a:txBody>
                    <a:bodyPr/>
                    <a:lstStyle/>
                    <a:p>
                      <a:pPr marL="0" algn="r" defTabSz="914400" rtl="0" eaLnBrk="1" latinLnBrk="0" hangingPunct="1"/>
                      <a:r>
                        <a:rPr lang="en-US" sz="1800" b="0" kern="1200" dirty="0">
                          <a:solidFill>
                            <a:schemeClr val="dk1"/>
                          </a:solidFill>
                          <a:latin typeface="+mn-lt"/>
                          <a:ea typeface="+mn-ea"/>
                          <a:cs typeface="+mn-cs"/>
                        </a:rPr>
                        <a:t>$99.807</a:t>
                      </a:r>
                    </a:p>
                  </a:txBody>
                  <a:tcPr anchor="ctr">
                    <a:solidFill>
                      <a:srgbClr val="FF9900"/>
                    </a:solidFill>
                  </a:tcPr>
                </a:tc>
                <a:extLst>
                  <a:ext uri="{0D108BD9-81ED-4DB2-BD59-A6C34878D82A}">
                    <a16:rowId xmlns:a16="http://schemas.microsoft.com/office/drawing/2014/main" val="10005"/>
                  </a:ext>
                </a:extLst>
              </a:tr>
              <a:tr h="358395">
                <a:tc>
                  <a:txBody>
                    <a:bodyPr/>
                    <a:lstStyle/>
                    <a:p>
                      <a:r>
                        <a:rPr lang="en-US" sz="1800" b="1" kern="1200">
                          <a:solidFill>
                            <a:schemeClr val="bg1"/>
                          </a:solidFill>
                          <a:latin typeface="+mn-lt"/>
                          <a:ea typeface="+mn-ea"/>
                          <a:cs typeface="+mn-cs"/>
                        </a:rPr>
                        <a:t>Line Item Adds/Reductions</a:t>
                      </a:r>
                      <a:endParaRPr lang="en-US" sz="1800" b="1" kern="1200" dirty="0">
                        <a:solidFill>
                          <a:schemeClr val="bg1"/>
                        </a:solidFill>
                        <a:latin typeface="+mn-lt"/>
                        <a:ea typeface="+mn-ea"/>
                        <a:cs typeface="+mn-cs"/>
                      </a:endParaRPr>
                    </a:p>
                  </a:txBody>
                  <a:tcPr anchor="ctr">
                    <a:solidFill>
                      <a:srgbClr val="006600"/>
                    </a:solidFill>
                  </a:tcPr>
                </a:tc>
                <a:tc>
                  <a:txBody>
                    <a:bodyPr/>
                    <a:lstStyle/>
                    <a:p>
                      <a:pPr marL="0" algn="l" defTabSz="914400" rtl="0" eaLnBrk="1" latinLnBrk="0" hangingPunct="1"/>
                      <a:r>
                        <a:rPr lang="en-US" sz="1800" kern="1200" dirty="0">
                          <a:solidFill>
                            <a:schemeClr val="bg1"/>
                          </a:solidFill>
                          <a:latin typeface="+mn-lt"/>
                          <a:ea typeface="+mn-ea"/>
                          <a:cs typeface="+mn-cs"/>
                        </a:rPr>
                        <a:t>July</a:t>
                      </a:r>
                      <a:r>
                        <a:rPr lang="en-US" sz="1800" kern="1200" baseline="0" dirty="0">
                          <a:solidFill>
                            <a:schemeClr val="bg1"/>
                          </a:solidFill>
                          <a:latin typeface="+mn-lt"/>
                          <a:ea typeface="+mn-ea"/>
                          <a:cs typeface="+mn-cs"/>
                        </a:rPr>
                        <a:t> 2013</a:t>
                      </a:r>
                      <a:endParaRPr lang="en-US" sz="1800" kern="1200" dirty="0">
                        <a:solidFill>
                          <a:schemeClr val="bg1"/>
                        </a:solidFill>
                        <a:latin typeface="+mn-lt"/>
                        <a:ea typeface="+mn-ea"/>
                        <a:cs typeface="+mn-cs"/>
                      </a:endParaRPr>
                    </a:p>
                  </a:txBody>
                  <a:tcPr anchor="ctr">
                    <a:solidFill>
                      <a:srgbClr val="006600"/>
                    </a:solidFill>
                  </a:tcPr>
                </a:tc>
                <a:tc>
                  <a:txBody>
                    <a:bodyPr/>
                    <a:lstStyle/>
                    <a:p>
                      <a:pPr marL="0" algn="r" defTabSz="914400" rtl="0" eaLnBrk="1" latinLnBrk="0" hangingPunct="1"/>
                      <a:r>
                        <a:rPr lang="en-US" sz="1800" b="0" kern="1200">
                          <a:solidFill>
                            <a:schemeClr val="bg1"/>
                          </a:solidFill>
                          <a:latin typeface="+mn-lt"/>
                          <a:ea typeface="+mn-ea"/>
                          <a:cs typeface="+mn-cs"/>
                        </a:rPr>
                        <a:t>-$20.000</a:t>
                      </a:r>
                      <a:endParaRPr lang="en-US" sz="1800" b="0" kern="1200" dirty="0">
                        <a:solidFill>
                          <a:schemeClr val="bg1"/>
                        </a:solidFill>
                        <a:latin typeface="+mn-lt"/>
                        <a:ea typeface="+mn-ea"/>
                        <a:cs typeface="+mn-cs"/>
                      </a:endParaRPr>
                    </a:p>
                  </a:txBody>
                  <a:tcPr anchor="ctr">
                    <a:solidFill>
                      <a:srgbClr val="006600"/>
                    </a:solidFill>
                  </a:tcPr>
                </a:tc>
                <a:tc>
                  <a:txBody>
                    <a:bodyPr/>
                    <a:lstStyle/>
                    <a:p>
                      <a:pPr marL="0" algn="r" defTabSz="914400" rtl="0" eaLnBrk="1" latinLnBrk="0" hangingPunct="1"/>
                      <a:r>
                        <a:rPr lang="en-US" sz="1800" b="0" kern="1200" dirty="0">
                          <a:solidFill>
                            <a:schemeClr val="bg1"/>
                          </a:solidFill>
                          <a:latin typeface="+mn-lt"/>
                          <a:ea typeface="+mn-ea"/>
                          <a:cs typeface="+mn-cs"/>
                        </a:rPr>
                        <a:t>$79.807</a:t>
                      </a:r>
                    </a:p>
                  </a:txBody>
                  <a:tcPr anchor="ctr">
                    <a:solidFill>
                      <a:srgbClr val="006600"/>
                    </a:solidFill>
                  </a:tcPr>
                </a:tc>
                <a:extLst>
                  <a:ext uri="{0D108BD9-81ED-4DB2-BD59-A6C34878D82A}">
                    <a16:rowId xmlns:a16="http://schemas.microsoft.com/office/drawing/2014/main" val="10006"/>
                  </a:ext>
                </a:extLst>
              </a:tr>
              <a:tr h="358395">
                <a:tc>
                  <a:txBody>
                    <a:bodyPr/>
                    <a:lstStyle/>
                    <a:p>
                      <a:r>
                        <a:rPr lang="en-US" sz="1800" b="1" kern="1200">
                          <a:solidFill>
                            <a:schemeClr val="bg1"/>
                          </a:solidFill>
                          <a:latin typeface="+mn-lt"/>
                          <a:ea typeface="+mn-ea"/>
                          <a:cs typeface="+mn-cs"/>
                        </a:rPr>
                        <a:t>Conference Committee Approved</a:t>
                      </a:r>
                      <a:endParaRPr lang="en-US" sz="1800" b="1" kern="1200" dirty="0">
                        <a:solidFill>
                          <a:schemeClr val="bg1"/>
                        </a:solidFill>
                        <a:latin typeface="+mn-lt"/>
                        <a:ea typeface="+mn-ea"/>
                        <a:cs typeface="+mn-cs"/>
                      </a:endParaRPr>
                    </a:p>
                  </a:txBody>
                  <a:tcPr anchor="ctr">
                    <a:solidFill>
                      <a:srgbClr val="006600"/>
                    </a:solidFill>
                  </a:tcPr>
                </a:tc>
                <a:tc>
                  <a:txBody>
                    <a:bodyPr/>
                    <a:lstStyle/>
                    <a:p>
                      <a:pPr marL="0" algn="l" defTabSz="914400" rtl="0" eaLnBrk="1" latinLnBrk="0" hangingPunct="1"/>
                      <a:r>
                        <a:rPr lang="en-US" sz="1800" kern="1200" dirty="0">
                          <a:solidFill>
                            <a:schemeClr val="bg1"/>
                          </a:solidFill>
                          <a:latin typeface="+mn-lt"/>
                          <a:ea typeface="+mn-ea"/>
                          <a:cs typeface="+mn-cs"/>
                        </a:rPr>
                        <a:t>Sep</a:t>
                      </a:r>
                      <a:r>
                        <a:rPr lang="en-US" sz="1800" kern="1200" baseline="0" dirty="0">
                          <a:solidFill>
                            <a:schemeClr val="bg1"/>
                          </a:solidFill>
                          <a:latin typeface="+mn-lt"/>
                          <a:ea typeface="+mn-ea"/>
                          <a:cs typeface="+mn-cs"/>
                        </a:rPr>
                        <a:t> 2013</a:t>
                      </a:r>
                      <a:endParaRPr lang="en-US" sz="1800" kern="1200" dirty="0">
                        <a:solidFill>
                          <a:schemeClr val="bg1"/>
                        </a:solidFill>
                        <a:latin typeface="+mn-lt"/>
                        <a:ea typeface="+mn-ea"/>
                        <a:cs typeface="+mn-cs"/>
                      </a:endParaRPr>
                    </a:p>
                  </a:txBody>
                  <a:tcPr anchor="ctr">
                    <a:solidFill>
                      <a:srgbClr val="006600"/>
                    </a:solidFill>
                  </a:tcPr>
                </a:tc>
                <a:tc>
                  <a:txBody>
                    <a:bodyPr/>
                    <a:lstStyle/>
                    <a:p>
                      <a:pPr marL="0" algn="r" defTabSz="914400" rtl="0" eaLnBrk="1" latinLnBrk="0" hangingPunct="1"/>
                      <a:endParaRPr lang="en-US" sz="1800" b="0" kern="1200" dirty="0">
                        <a:solidFill>
                          <a:schemeClr val="bg1"/>
                        </a:solidFill>
                        <a:latin typeface="+mn-lt"/>
                        <a:ea typeface="+mn-ea"/>
                        <a:cs typeface="+mn-cs"/>
                      </a:endParaRPr>
                    </a:p>
                  </a:txBody>
                  <a:tcPr anchor="ctr">
                    <a:solidFill>
                      <a:srgbClr val="006600"/>
                    </a:solidFill>
                  </a:tcPr>
                </a:tc>
                <a:tc>
                  <a:txBody>
                    <a:bodyPr/>
                    <a:lstStyle/>
                    <a:p>
                      <a:pPr marL="0" algn="r" defTabSz="914400" rtl="0" eaLnBrk="1" latinLnBrk="0" hangingPunct="1"/>
                      <a:r>
                        <a:rPr lang="en-US" sz="1800" b="0" kern="1200" dirty="0">
                          <a:solidFill>
                            <a:schemeClr val="bg1"/>
                          </a:solidFill>
                          <a:latin typeface="+mn-lt"/>
                          <a:ea typeface="+mn-ea"/>
                          <a:cs typeface="+mn-cs"/>
                        </a:rPr>
                        <a:t>$79.807</a:t>
                      </a:r>
                    </a:p>
                  </a:txBody>
                  <a:tcPr anchor="ctr">
                    <a:solidFill>
                      <a:srgbClr val="006600"/>
                    </a:solidFill>
                  </a:tcPr>
                </a:tc>
                <a:extLst>
                  <a:ext uri="{0D108BD9-81ED-4DB2-BD59-A6C34878D82A}">
                    <a16:rowId xmlns:a16="http://schemas.microsoft.com/office/drawing/2014/main" val="10007"/>
                  </a:ext>
                </a:extLst>
              </a:tr>
              <a:tr h="590986">
                <a:tc>
                  <a:txBody>
                    <a:bodyPr/>
                    <a:lstStyle/>
                    <a:p>
                      <a:r>
                        <a:rPr lang="en-US" sz="1800" b="1" kern="1200">
                          <a:solidFill>
                            <a:schemeClr val="bg1"/>
                          </a:solidFill>
                          <a:latin typeface="+mn-lt"/>
                          <a:ea typeface="+mn-ea"/>
                          <a:cs typeface="+mn-cs"/>
                        </a:rPr>
                        <a:t>Congressional General Reduction: </a:t>
                      </a:r>
                      <a:r>
                        <a:rPr lang="en-US" sz="1400" b="0" kern="1200">
                          <a:solidFill>
                            <a:schemeClr val="bg1"/>
                          </a:solidFill>
                          <a:latin typeface="+mn-lt"/>
                          <a:ea typeface="+mn-ea"/>
                          <a:cs typeface="+mn-cs"/>
                        </a:rPr>
                        <a:t>FFRDC Sec</a:t>
                      </a:r>
                      <a:r>
                        <a:rPr lang="en-US" sz="1400" b="0" kern="1200" baseline="0">
                          <a:solidFill>
                            <a:schemeClr val="bg1"/>
                          </a:solidFill>
                          <a:latin typeface="+mn-lt"/>
                          <a:ea typeface="+mn-ea"/>
                          <a:cs typeface="+mn-cs"/>
                        </a:rPr>
                        <a:t> 8026 &amp; Econ Assumptions Sec 8097</a:t>
                      </a:r>
                      <a:endParaRPr lang="en-US" sz="1800" b="0" kern="1200" dirty="0">
                        <a:solidFill>
                          <a:schemeClr val="bg1"/>
                        </a:solidFill>
                        <a:latin typeface="+mn-lt"/>
                        <a:ea typeface="+mn-ea"/>
                        <a:cs typeface="+mn-cs"/>
                      </a:endParaRPr>
                    </a:p>
                  </a:txBody>
                  <a:tcPr anchor="ctr">
                    <a:solidFill>
                      <a:srgbClr val="006600"/>
                    </a:solidFill>
                  </a:tcPr>
                </a:tc>
                <a:tc>
                  <a:txBody>
                    <a:bodyPr/>
                    <a:lstStyle/>
                    <a:p>
                      <a:pPr marL="0" algn="l" defTabSz="914400" rtl="0" eaLnBrk="1" latinLnBrk="0" hangingPunct="1"/>
                      <a:r>
                        <a:rPr lang="en-US" sz="1800" kern="1200" dirty="0">
                          <a:solidFill>
                            <a:schemeClr val="bg1"/>
                          </a:solidFill>
                          <a:latin typeface="+mn-lt"/>
                          <a:ea typeface="+mn-ea"/>
                          <a:cs typeface="+mn-cs"/>
                        </a:rPr>
                        <a:t>Oct 2013</a:t>
                      </a:r>
                    </a:p>
                  </a:txBody>
                  <a:tcPr anchor="ctr">
                    <a:solidFill>
                      <a:srgbClr val="006600"/>
                    </a:solidFill>
                  </a:tcPr>
                </a:tc>
                <a:tc>
                  <a:txBody>
                    <a:bodyPr/>
                    <a:lstStyle/>
                    <a:p>
                      <a:pPr marL="0" algn="r" defTabSz="914400" rtl="0" eaLnBrk="1" latinLnBrk="0" hangingPunct="1"/>
                      <a:r>
                        <a:rPr lang="en-US" sz="1800" b="0" kern="1200">
                          <a:solidFill>
                            <a:schemeClr val="bg1"/>
                          </a:solidFill>
                          <a:latin typeface="+mn-lt"/>
                          <a:ea typeface="+mn-ea"/>
                          <a:cs typeface="+mn-cs"/>
                        </a:rPr>
                        <a:t>-$.333</a:t>
                      </a:r>
                      <a:endParaRPr lang="en-US" sz="1800" b="0" kern="1200" dirty="0">
                        <a:solidFill>
                          <a:schemeClr val="bg1"/>
                        </a:solidFill>
                        <a:latin typeface="+mn-lt"/>
                        <a:ea typeface="+mn-ea"/>
                        <a:cs typeface="+mn-cs"/>
                      </a:endParaRPr>
                    </a:p>
                  </a:txBody>
                  <a:tcPr anchor="ctr">
                    <a:solidFill>
                      <a:srgbClr val="006600"/>
                    </a:solidFill>
                  </a:tcPr>
                </a:tc>
                <a:tc>
                  <a:txBody>
                    <a:bodyPr/>
                    <a:lstStyle/>
                    <a:p>
                      <a:pPr marL="0" algn="r" defTabSz="914400" rtl="0" eaLnBrk="1" latinLnBrk="0" hangingPunct="1"/>
                      <a:r>
                        <a:rPr lang="en-US" sz="1800" b="0" kern="1200" dirty="0">
                          <a:solidFill>
                            <a:schemeClr val="bg1"/>
                          </a:solidFill>
                          <a:latin typeface="+mn-lt"/>
                          <a:ea typeface="+mn-ea"/>
                          <a:cs typeface="+mn-cs"/>
                        </a:rPr>
                        <a:t>$79.474</a:t>
                      </a:r>
                    </a:p>
                  </a:txBody>
                  <a:tcPr anchor="ctr">
                    <a:solidFill>
                      <a:srgbClr val="006600"/>
                    </a:solidFill>
                  </a:tcPr>
                </a:tc>
                <a:extLst>
                  <a:ext uri="{0D108BD9-81ED-4DB2-BD59-A6C34878D82A}">
                    <a16:rowId xmlns:a16="http://schemas.microsoft.com/office/drawing/2014/main" val="10008"/>
                  </a:ext>
                </a:extLst>
              </a:tr>
              <a:tr h="358395">
                <a:tc>
                  <a:txBody>
                    <a:bodyPr/>
                    <a:lstStyle/>
                    <a:p>
                      <a:r>
                        <a:rPr lang="en-US" sz="1800" b="1" kern="1200">
                          <a:solidFill>
                            <a:schemeClr val="bg1"/>
                          </a:solidFill>
                          <a:latin typeface="+mn-lt"/>
                          <a:ea typeface="+mn-ea"/>
                          <a:cs typeface="+mn-cs"/>
                        </a:rPr>
                        <a:t>Your Appropriated</a:t>
                      </a:r>
                      <a:r>
                        <a:rPr lang="en-US" sz="1800" b="1" kern="1200" baseline="0">
                          <a:solidFill>
                            <a:schemeClr val="bg1"/>
                          </a:solidFill>
                          <a:latin typeface="+mn-lt"/>
                          <a:ea typeface="+mn-ea"/>
                          <a:cs typeface="+mn-cs"/>
                        </a:rPr>
                        <a:t> Base</a:t>
                      </a:r>
                      <a:endParaRPr lang="en-US" sz="1800" b="1" kern="1200" dirty="0">
                        <a:solidFill>
                          <a:schemeClr val="bg1"/>
                        </a:solidFill>
                        <a:latin typeface="+mn-lt"/>
                        <a:ea typeface="+mn-ea"/>
                        <a:cs typeface="+mn-cs"/>
                      </a:endParaRPr>
                    </a:p>
                  </a:txBody>
                  <a:tcPr anchor="ctr">
                    <a:solidFill>
                      <a:srgbClr val="006600"/>
                    </a:solidFill>
                  </a:tcPr>
                </a:tc>
                <a:tc>
                  <a:txBody>
                    <a:bodyPr/>
                    <a:lstStyle/>
                    <a:p>
                      <a:pPr marL="0" algn="l" defTabSz="914400" rtl="0" eaLnBrk="1" latinLnBrk="0" hangingPunct="1"/>
                      <a:r>
                        <a:rPr lang="en-US" sz="1800" kern="1200" dirty="0">
                          <a:solidFill>
                            <a:schemeClr val="bg1"/>
                          </a:solidFill>
                          <a:latin typeface="+mn-lt"/>
                          <a:ea typeface="+mn-ea"/>
                          <a:cs typeface="+mn-cs"/>
                        </a:rPr>
                        <a:t>Oct 2013</a:t>
                      </a:r>
                    </a:p>
                  </a:txBody>
                  <a:tcPr anchor="ctr">
                    <a:solidFill>
                      <a:srgbClr val="006600"/>
                    </a:solidFill>
                  </a:tcPr>
                </a:tc>
                <a:tc>
                  <a:txBody>
                    <a:bodyPr/>
                    <a:lstStyle/>
                    <a:p>
                      <a:pPr marL="0" algn="r" defTabSz="914400" rtl="0" eaLnBrk="1" latinLnBrk="0" hangingPunct="1"/>
                      <a:endParaRPr lang="en-US" sz="1800" b="0" kern="1200" dirty="0">
                        <a:solidFill>
                          <a:schemeClr val="bg1"/>
                        </a:solidFill>
                        <a:latin typeface="+mn-lt"/>
                        <a:ea typeface="+mn-ea"/>
                        <a:cs typeface="+mn-cs"/>
                      </a:endParaRPr>
                    </a:p>
                  </a:txBody>
                  <a:tcPr anchor="ctr">
                    <a:solidFill>
                      <a:srgbClr val="006600"/>
                    </a:solidFill>
                  </a:tcPr>
                </a:tc>
                <a:tc>
                  <a:txBody>
                    <a:bodyPr/>
                    <a:lstStyle/>
                    <a:p>
                      <a:pPr marL="0" algn="r" defTabSz="914400" rtl="0" eaLnBrk="1" latinLnBrk="0" hangingPunct="1"/>
                      <a:r>
                        <a:rPr lang="en-US" sz="1800" b="0" kern="1200" dirty="0">
                          <a:solidFill>
                            <a:schemeClr val="bg1"/>
                          </a:solidFill>
                          <a:latin typeface="+mn-lt"/>
                          <a:ea typeface="+mn-ea"/>
                          <a:cs typeface="+mn-cs"/>
                        </a:rPr>
                        <a:t>$79.474</a:t>
                      </a:r>
                    </a:p>
                  </a:txBody>
                  <a:tcPr anchor="ctr">
                    <a:solidFill>
                      <a:srgbClr val="006600"/>
                    </a:solidFill>
                  </a:tcPr>
                </a:tc>
                <a:extLst>
                  <a:ext uri="{0D108BD9-81ED-4DB2-BD59-A6C34878D82A}">
                    <a16:rowId xmlns:a16="http://schemas.microsoft.com/office/drawing/2014/main" val="10009"/>
                  </a:ext>
                </a:extLst>
              </a:tr>
              <a:tr h="358395">
                <a:tc>
                  <a:txBody>
                    <a:bodyPr/>
                    <a:lstStyle/>
                    <a:p>
                      <a:r>
                        <a:rPr lang="en-US" sz="1800" b="1" kern="1200">
                          <a:solidFill>
                            <a:schemeClr val="bg1"/>
                          </a:solidFill>
                          <a:latin typeface="+mn-lt"/>
                          <a:ea typeface="+mn-ea"/>
                          <a:cs typeface="+mn-cs"/>
                        </a:rPr>
                        <a:t>SBIR/STTR</a:t>
                      </a:r>
                      <a:endParaRPr lang="en-US" sz="1800" b="1" kern="1200" dirty="0">
                        <a:solidFill>
                          <a:schemeClr val="bg1"/>
                        </a:solidFill>
                        <a:latin typeface="+mn-lt"/>
                        <a:ea typeface="+mn-ea"/>
                        <a:cs typeface="+mn-cs"/>
                      </a:endParaRPr>
                    </a:p>
                  </a:txBody>
                  <a:tcPr anchor="ctr">
                    <a:solidFill>
                      <a:srgbClr val="006600"/>
                    </a:solidFill>
                  </a:tcPr>
                </a:tc>
                <a:tc>
                  <a:txBody>
                    <a:bodyPr/>
                    <a:lstStyle/>
                    <a:p>
                      <a:pPr marL="0" algn="l" defTabSz="914400" rtl="0" eaLnBrk="1" latinLnBrk="0" hangingPunct="1"/>
                      <a:r>
                        <a:rPr lang="en-US" sz="1800" kern="1200" dirty="0">
                          <a:solidFill>
                            <a:schemeClr val="bg1"/>
                          </a:solidFill>
                          <a:latin typeface="+mn-lt"/>
                          <a:ea typeface="+mn-ea"/>
                          <a:cs typeface="+mn-cs"/>
                        </a:rPr>
                        <a:t>Oct 2013</a:t>
                      </a:r>
                    </a:p>
                  </a:txBody>
                  <a:tcPr anchor="ctr">
                    <a:solidFill>
                      <a:srgbClr val="006600"/>
                    </a:solidFill>
                  </a:tcPr>
                </a:tc>
                <a:tc>
                  <a:txBody>
                    <a:bodyPr/>
                    <a:lstStyle/>
                    <a:p>
                      <a:pPr marL="0" algn="r" defTabSz="914400" rtl="0" eaLnBrk="1" latinLnBrk="0" hangingPunct="1"/>
                      <a:r>
                        <a:rPr lang="en-US" sz="1800" b="0" kern="1200">
                          <a:solidFill>
                            <a:schemeClr val="bg1"/>
                          </a:solidFill>
                          <a:latin typeface="+mn-lt"/>
                          <a:ea typeface="+mn-ea"/>
                          <a:cs typeface="+mn-cs"/>
                        </a:rPr>
                        <a:t>-$2.941</a:t>
                      </a:r>
                      <a:endParaRPr lang="en-US" sz="1800" b="0" kern="1200" dirty="0">
                        <a:solidFill>
                          <a:schemeClr val="bg1"/>
                        </a:solidFill>
                        <a:latin typeface="+mn-lt"/>
                        <a:ea typeface="+mn-ea"/>
                        <a:cs typeface="+mn-cs"/>
                      </a:endParaRPr>
                    </a:p>
                  </a:txBody>
                  <a:tcPr anchor="ctr">
                    <a:solidFill>
                      <a:srgbClr val="006600"/>
                    </a:solidFill>
                  </a:tcPr>
                </a:tc>
                <a:tc>
                  <a:txBody>
                    <a:bodyPr/>
                    <a:lstStyle/>
                    <a:p>
                      <a:pPr marL="0" algn="r" defTabSz="914400" rtl="0" eaLnBrk="1" latinLnBrk="0" hangingPunct="1"/>
                      <a:r>
                        <a:rPr lang="en-US" sz="1800" b="0" kern="1200" dirty="0">
                          <a:solidFill>
                            <a:schemeClr val="bg1"/>
                          </a:solidFill>
                          <a:latin typeface="+mn-lt"/>
                          <a:ea typeface="+mn-ea"/>
                          <a:cs typeface="+mn-cs"/>
                        </a:rPr>
                        <a:t>$76.533</a:t>
                      </a:r>
                    </a:p>
                  </a:txBody>
                  <a:tcPr anchor="ctr">
                    <a:solidFill>
                      <a:srgbClr val="006600"/>
                    </a:solidFill>
                  </a:tcPr>
                </a:tc>
                <a:extLst>
                  <a:ext uri="{0D108BD9-81ED-4DB2-BD59-A6C34878D82A}">
                    <a16:rowId xmlns:a16="http://schemas.microsoft.com/office/drawing/2014/main" val="10010"/>
                  </a:ext>
                </a:extLst>
              </a:tr>
              <a:tr h="358395">
                <a:tc>
                  <a:txBody>
                    <a:bodyPr/>
                    <a:lstStyle/>
                    <a:p>
                      <a:r>
                        <a:rPr lang="en-US" sz="1800" b="1" kern="1200">
                          <a:solidFill>
                            <a:schemeClr val="bg1"/>
                          </a:solidFill>
                          <a:latin typeface="+mn-lt"/>
                          <a:ea typeface="+mn-ea"/>
                          <a:cs typeface="+mn-cs"/>
                        </a:rPr>
                        <a:t>Balance Available</a:t>
                      </a:r>
                      <a:endParaRPr lang="en-US" sz="1800" b="1" kern="1200" dirty="0">
                        <a:solidFill>
                          <a:schemeClr val="bg1"/>
                        </a:solidFill>
                        <a:latin typeface="+mn-lt"/>
                        <a:ea typeface="+mn-ea"/>
                        <a:cs typeface="+mn-cs"/>
                      </a:endParaRPr>
                    </a:p>
                  </a:txBody>
                  <a:tcPr anchor="ctr">
                    <a:solidFill>
                      <a:srgbClr val="7030A0"/>
                    </a:solidFill>
                  </a:tcPr>
                </a:tc>
                <a:tc>
                  <a:txBody>
                    <a:bodyPr/>
                    <a:lstStyle/>
                    <a:p>
                      <a:pPr marL="0" algn="l" defTabSz="914400" rtl="0" eaLnBrk="1" latinLnBrk="0" hangingPunct="1"/>
                      <a:r>
                        <a:rPr lang="en-US" sz="1800" kern="1200" dirty="0">
                          <a:solidFill>
                            <a:schemeClr val="bg1"/>
                          </a:solidFill>
                          <a:latin typeface="+mn-lt"/>
                          <a:ea typeface="+mn-ea"/>
                          <a:cs typeface="+mn-cs"/>
                        </a:rPr>
                        <a:t>Oct 2013</a:t>
                      </a:r>
                    </a:p>
                  </a:txBody>
                  <a:tcPr anchor="ctr">
                    <a:solidFill>
                      <a:srgbClr val="7030A0"/>
                    </a:solidFill>
                  </a:tcPr>
                </a:tc>
                <a:tc>
                  <a:txBody>
                    <a:bodyPr/>
                    <a:lstStyle/>
                    <a:p>
                      <a:pPr marL="0" algn="r" defTabSz="914400" rtl="0" eaLnBrk="1" latinLnBrk="0" hangingPunct="1"/>
                      <a:endParaRPr lang="en-US" sz="1800" b="0" kern="1200" dirty="0">
                        <a:solidFill>
                          <a:schemeClr val="bg1"/>
                        </a:solidFill>
                        <a:latin typeface="+mn-lt"/>
                        <a:ea typeface="+mn-ea"/>
                        <a:cs typeface="+mn-cs"/>
                      </a:endParaRPr>
                    </a:p>
                  </a:txBody>
                  <a:tcPr anchor="ctr">
                    <a:solidFill>
                      <a:srgbClr val="7030A0"/>
                    </a:solidFill>
                  </a:tcPr>
                </a:tc>
                <a:tc>
                  <a:txBody>
                    <a:bodyPr/>
                    <a:lstStyle/>
                    <a:p>
                      <a:pPr marL="0" algn="r" defTabSz="914400" rtl="0" eaLnBrk="1" latinLnBrk="0" hangingPunct="1"/>
                      <a:r>
                        <a:rPr lang="en-US" sz="1800" b="0" kern="1200" dirty="0">
                          <a:solidFill>
                            <a:schemeClr val="bg1"/>
                          </a:solidFill>
                          <a:latin typeface="+mn-lt"/>
                          <a:ea typeface="+mn-ea"/>
                          <a:cs typeface="+mn-cs"/>
                        </a:rPr>
                        <a:t>$76.533</a:t>
                      </a:r>
                    </a:p>
                  </a:txBody>
                  <a:tcPr anchor="ctr">
                    <a:solidFill>
                      <a:srgbClr val="7030A0"/>
                    </a:solidFill>
                  </a:tcPr>
                </a:tc>
                <a:extLst>
                  <a:ext uri="{0D108BD9-81ED-4DB2-BD59-A6C34878D82A}">
                    <a16:rowId xmlns:a16="http://schemas.microsoft.com/office/drawing/2014/main" val="10011"/>
                  </a:ext>
                </a:extLst>
              </a:tr>
            </a:tbl>
          </a:graphicData>
        </a:graphic>
      </p:graphicFrame>
      <p:sp>
        <p:nvSpPr>
          <p:cNvPr id="5" name="Up Ribbon 4"/>
          <p:cNvSpPr/>
          <p:nvPr/>
        </p:nvSpPr>
        <p:spPr>
          <a:xfrm>
            <a:off x="602555" y="6121052"/>
            <a:ext cx="8210550" cy="723900"/>
          </a:xfrm>
          <a:prstGeom prst="ribbon2">
            <a:avLst/>
          </a:prstGeom>
          <a:solidFill>
            <a:srgbClr val="00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itchFamily="34" charset="0"/>
                <a:cs typeface="Arial" pitchFamily="34" charset="0"/>
              </a:rPr>
              <a:t>$76.533M is the </a:t>
            </a:r>
            <a:r>
              <a:rPr lang="en-US" sz="2000" b="1" u="sng" dirty="0">
                <a:solidFill>
                  <a:schemeClr val="bg1"/>
                </a:solidFill>
                <a:latin typeface="Arial" pitchFamily="34" charset="0"/>
                <a:cs typeface="Arial" pitchFamily="34" charset="0"/>
              </a:rPr>
              <a:t>maximum</a:t>
            </a:r>
            <a:r>
              <a:rPr lang="en-US" sz="2000" dirty="0">
                <a:solidFill>
                  <a:schemeClr val="bg1"/>
                </a:solidFill>
                <a:latin typeface="Arial" pitchFamily="34" charset="0"/>
                <a:cs typeface="Arial" pitchFamily="34" charset="0"/>
              </a:rPr>
              <a:t> available for execution</a:t>
            </a:r>
          </a:p>
        </p:txBody>
      </p:sp>
      <p:sp>
        <p:nvSpPr>
          <p:cNvPr id="3" name="TextBox 2"/>
          <p:cNvSpPr txBox="1"/>
          <p:nvPr/>
        </p:nvSpPr>
        <p:spPr>
          <a:xfrm>
            <a:off x="3590" y="1764268"/>
            <a:ext cx="405880" cy="369332"/>
          </a:xfrm>
          <a:prstGeom prst="rect">
            <a:avLst/>
          </a:prstGeom>
          <a:solidFill>
            <a:srgbClr val="0000CC"/>
          </a:solidFill>
        </p:spPr>
        <p:txBody>
          <a:bodyPr wrap="none" rtlCol="0">
            <a:spAutoFit/>
          </a:bodyPr>
          <a:lstStyle/>
          <a:p>
            <a:r>
              <a:rPr lang="en-US" b="1" dirty="0">
                <a:solidFill>
                  <a:schemeClr val="bg1"/>
                </a:solidFill>
              </a:rPr>
              <a:t>PL</a:t>
            </a:r>
          </a:p>
        </p:txBody>
      </p:sp>
      <p:sp>
        <p:nvSpPr>
          <p:cNvPr id="7" name="TextBox 6"/>
          <p:cNvSpPr txBox="1"/>
          <p:nvPr/>
        </p:nvSpPr>
        <p:spPr>
          <a:xfrm>
            <a:off x="-12440" y="2743200"/>
            <a:ext cx="437940" cy="369332"/>
          </a:xfrm>
          <a:prstGeom prst="rect">
            <a:avLst/>
          </a:prstGeom>
          <a:solidFill>
            <a:srgbClr val="FF9900"/>
          </a:solidFill>
        </p:spPr>
        <p:txBody>
          <a:bodyPr wrap="none" rtlCol="0">
            <a:spAutoFit/>
          </a:bodyPr>
          <a:lstStyle/>
          <a:p>
            <a:r>
              <a:rPr lang="en-US" b="1" dirty="0"/>
              <a:t>PR</a:t>
            </a:r>
          </a:p>
        </p:txBody>
      </p:sp>
      <p:sp>
        <p:nvSpPr>
          <p:cNvPr id="8" name="TextBox 7"/>
          <p:cNvSpPr txBox="1"/>
          <p:nvPr/>
        </p:nvSpPr>
        <p:spPr>
          <a:xfrm>
            <a:off x="49275" y="4663672"/>
            <a:ext cx="314510" cy="369332"/>
          </a:xfrm>
          <a:prstGeom prst="rect">
            <a:avLst/>
          </a:prstGeom>
          <a:solidFill>
            <a:srgbClr val="006600"/>
          </a:solidFill>
        </p:spPr>
        <p:txBody>
          <a:bodyPr wrap="none" rtlCol="0">
            <a:spAutoFit/>
          </a:bodyPr>
          <a:lstStyle/>
          <a:p>
            <a:r>
              <a:rPr lang="en-US" b="1" dirty="0">
                <a:solidFill>
                  <a:schemeClr val="bg1"/>
                </a:solidFill>
              </a:rPr>
              <a:t>B</a:t>
            </a:r>
          </a:p>
        </p:txBody>
      </p:sp>
      <p:sp>
        <p:nvSpPr>
          <p:cNvPr id="9" name="TextBox 8"/>
          <p:cNvSpPr txBox="1"/>
          <p:nvPr/>
        </p:nvSpPr>
        <p:spPr>
          <a:xfrm>
            <a:off x="58092" y="5799551"/>
            <a:ext cx="296876" cy="369332"/>
          </a:xfrm>
          <a:prstGeom prst="rect">
            <a:avLst/>
          </a:prstGeom>
          <a:solidFill>
            <a:srgbClr val="7030A0"/>
          </a:solidFill>
        </p:spPr>
        <p:txBody>
          <a:bodyPr wrap="none" rtlCol="0">
            <a:spAutoFit/>
          </a:bodyPr>
          <a:lstStyle/>
          <a:p>
            <a:r>
              <a:rPr lang="en-US" b="1" dirty="0">
                <a:solidFill>
                  <a:schemeClr val="bg1"/>
                </a:solidFill>
              </a:rPr>
              <a:t>E</a:t>
            </a:r>
          </a:p>
        </p:txBody>
      </p:sp>
    </p:spTree>
    <p:extLst>
      <p:ext uri="{BB962C8B-B14F-4D97-AF65-F5344CB8AC3E}">
        <p14:creationId xmlns:p14="http://schemas.microsoft.com/office/powerpoint/2010/main" val="7628916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772400" cy="1143000"/>
          </a:xfrm>
        </p:spPr>
        <p:txBody>
          <a:bodyPr/>
          <a:lstStyle/>
          <a:p>
            <a:r>
              <a:rPr lang="en-US" sz="3600" dirty="0">
                <a:ln>
                  <a:solidFill>
                    <a:srgbClr val="7030A0"/>
                  </a:solidFill>
                </a:ln>
              </a:rPr>
              <a:t>Execution</a:t>
            </a:r>
            <a:br>
              <a:rPr lang="en-US" sz="3600" dirty="0"/>
            </a:br>
            <a:r>
              <a:rPr lang="en-US" sz="3200" dirty="0"/>
              <a:t>Execution Analysis</a:t>
            </a:r>
            <a:endParaRPr lang="en-US" sz="2000" dirty="0"/>
          </a:p>
        </p:txBody>
      </p:sp>
      <p:sp>
        <p:nvSpPr>
          <p:cNvPr id="3" name="Content Placeholder 2"/>
          <p:cNvSpPr>
            <a:spLocks noGrp="1"/>
          </p:cNvSpPr>
          <p:nvPr>
            <p:ph idx="4294967295"/>
          </p:nvPr>
        </p:nvSpPr>
        <p:spPr>
          <a:xfrm>
            <a:off x="609600" y="1413448"/>
            <a:ext cx="7799883" cy="4733352"/>
          </a:xfrm>
          <a:prstGeom prst="rect">
            <a:avLst/>
          </a:prstGeom>
        </p:spPr>
        <p:txBody>
          <a:bodyPr/>
          <a:lstStyle/>
          <a:p>
            <a:pPr marL="338138" indent="-338138">
              <a:lnSpc>
                <a:spcPct val="100000"/>
              </a:lnSpc>
            </a:pPr>
            <a:r>
              <a:rPr lang="en-US" sz="2200" dirty="0"/>
              <a:t>Each Appropriation has OSD Goals to measure execution</a:t>
            </a:r>
          </a:p>
          <a:p>
            <a:pPr marL="338138" indent="-338138">
              <a:lnSpc>
                <a:spcPct val="100000"/>
              </a:lnSpc>
            </a:pPr>
            <a:r>
              <a:rPr lang="en-US" sz="2200" dirty="0"/>
              <a:t>Metric on effective and efficient use of DoD resources</a:t>
            </a:r>
          </a:p>
          <a:p>
            <a:pPr marL="338138" indent="-338138">
              <a:lnSpc>
                <a:spcPct val="100000"/>
              </a:lnSpc>
            </a:pPr>
            <a:r>
              <a:rPr lang="en-US" sz="2200" dirty="0"/>
              <a:t>Timely </a:t>
            </a:r>
            <a:r>
              <a:rPr lang="en-US" sz="2000" dirty="0"/>
              <a:t>execution of funds is vital to success</a:t>
            </a:r>
          </a:p>
          <a:p>
            <a:pPr lvl="1">
              <a:lnSpc>
                <a:spcPct val="100000"/>
              </a:lnSpc>
              <a:buSzPct val="70000"/>
              <a:buFont typeface="Wingdings" pitchFamily="2" charset="2"/>
              <a:buChar char="t"/>
            </a:pPr>
            <a:r>
              <a:rPr lang="en-US" sz="1800" dirty="0"/>
              <a:t>Procurement is graded on obligations</a:t>
            </a:r>
          </a:p>
          <a:p>
            <a:pPr lvl="1">
              <a:lnSpc>
                <a:spcPct val="100000"/>
              </a:lnSpc>
              <a:buSzPct val="70000"/>
              <a:buFont typeface="Wingdings" pitchFamily="2" charset="2"/>
              <a:buChar char="t"/>
            </a:pPr>
            <a:r>
              <a:rPr lang="en-US" sz="1800" dirty="0"/>
              <a:t>RDT&amp;E is graded on expenditures</a:t>
            </a:r>
          </a:p>
          <a:p>
            <a:pPr>
              <a:lnSpc>
                <a:spcPct val="100000"/>
              </a:lnSpc>
            </a:pPr>
            <a:r>
              <a:rPr lang="en-US" sz="2200" dirty="0"/>
              <a:t>Your execution is constantly reviewed:</a:t>
            </a:r>
          </a:p>
          <a:p>
            <a:pPr lvl="1">
              <a:lnSpc>
                <a:spcPct val="100000"/>
              </a:lnSpc>
              <a:buSzPct val="70000"/>
              <a:buFont typeface="Wingdings" pitchFamily="2" charset="2"/>
              <a:buChar char="t"/>
            </a:pPr>
            <a:r>
              <a:rPr lang="en-US" sz="1800" dirty="0"/>
              <a:t>Spring Program &amp; Investment Budget Review (AQ &amp; FM)</a:t>
            </a:r>
          </a:p>
          <a:p>
            <a:pPr lvl="1">
              <a:lnSpc>
                <a:spcPct val="100000"/>
              </a:lnSpc>
              <a:buSzPct val="70000"/>
              <a:buFont typeface="Wingdings" pitchFamily="2" charset="2"/>
              <a:buChar char="t"/>
            </a:pPr>
            <a:r>
              <a:rPr lang="en-US" sz="1800" dirty="0"/>
              <a:t>Mid-Year Review (OSD Comptroller)</a:t>
            </a:r>
          </a:p>
          <a:p>
            <a:pPr lvl="1">
              <a:lnSpc>
                <a:spcPct val="100000"/>
              </a:lnSpc>
              <a:buSzPct val="70000"/>
              <a:buFont typeface="Wingdings" pitchFamily="2" charset="2"/>
              <a:buChar char="t"/>
            </a:pPr>
            <a:r>
              <a:rPr lang="en-US" sz="1800" dirty="0"/>
              <a:t>Marks and Rescissions (Congress)</a:t>
            </a:r>
          </a:p>
          <a:p>
            <a:pPr lvl="1">
              <a:lnSpc>
                <a:spcPct val="100000"/>
              </a:lnSpc>
              <a:buSzPct val="70000"/>
              <a:buFont typeface="Wingdings" pitchFamily="2" charset="2"/>
              <a:buChar char="t"/>
            </a:pPr>
            <a:r>
              <a:rPr lang="en-US" sz="1800" dirty="0"/>
              <a:t>Warchest Development (AQ, FM and A8)</a:t>
            </a:r>
          </a:p>
          <a:p>
            <a:pPr lvl="1">
              <a:lnSpc>
                <a:spcPct val="100000"/>
              </a:lnSpc>
              <a:buSzPct val="70000"/>
              <a:buFont typeface="Wingdings" pitchFamily="2" charset="2"/>
              <a:buChar char="t"/>
            </a:pPr>
            <a:r>
              <a:rPr lang="en-US" sz="1800" dirty="0"/>
              <a:t>Resource Management Decisions (OSD Comptroller)</a:t>
            </a:r>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183</a:t>
            </a:fld>
            <a:endParaRPr lang="en-US" sz="1000" kern="1200" dirty="0">
              <a:solidFill>
                <a:srgbClr val="808080"/>
              </a:solidFill>
              <a:latin typeface="Arial" charset="0"/>
              <a:ea typeface="+mn-ea"/>
              <a:cs typeface="+mn-cs"/>
            </a:endParaRPr>
          </a:p>
        </p:txBody>
      </p:sp>
      <p:grpSp>
        <p:nvGrpSpPr>
          <p:cNvPr id="5" name="Group 4"/>
          <p:cNvGrpSpPr/>
          <p:nvPr/>
        </p:nvGrpSpPr>
        <p:grpSpPr>
          <a:xfrm>
            <a:off x="304800" y="5715000"/>
            <a:ext cx="8610599" cy="992397"/>
            <a:chOff x="308173" y="5926347"/>
            <a:chExt cx="8229600" cy="723900"/>
          </a:xfrm>
        </p:grpSpPr>
        <p:sp>
          <p:nvSpPr>
            <p:cNvPr id="7" name="Rectangle 6"/>
            <p:cNvSpPr/>
            <p:nvPr/>
          </p:nvSpPr>
          <p:spPr>
            <a:xfrm>
              <a:off x="308173" y="5926347"/>
              <a:ext cx="8229600" cy="723900"/>
            </a:xfrm>
            <a:prstGeom prst="rect">
              <a:avLst/>
            </a:prstGeom>
            <a:solidFill>
              <a:srgbClr val="0000A0"/>
            </a:solidFill>
            <a:ln/>
            <a:effectLst>
              <a:glow rad="139700">
                <a:schemeClr val="accent4">
                  <a:satMod val="1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marL="1035050"/>
              <a:r>
                <a:rPr lang="en-US" sz="2000" b="1" dirty="0">
                  <a:solidFill>
                    <a:srgbClr val="FFFF00"/>
                  </a:solidFill>
                  <a:latin typeface="Arial" pitchFamily="34" charset="0"/>
                  <a:cs typeface="Arial" pitchFamily="34" charset="0"/>
                </a:rPr>
                <a:t>PM Action: Hope is not a Strategy!  Build meaningful, realistic and executable spend plans.  Review your execution frequently.</a:t>
              </a:r>
            </a:p>
          </p:txBody>
        </p:sp>
        <p:sp>
          <p:nvSpPr>
            <p:cNvPr id="8" name="5-Point Star 7"/>
            <p:cNvSpPr/>
            <p:nvPr/>
          </p:nvSpPr>
          <p:spPr>
            <a:xfrm>
              <a:off x="473891" y="5964446"/>
              <a:ext cx="781050" cy="619125"/>
            </a:xfrm>
            <a:prstGeom prst="star5">
              <a:avLst>
                <a:gd name="adj" fmla="val 18766"/>
                <a:gd name="hf" fmla="val 105146"/>
                <a:gd name="vf" fmla="val 11055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itchFamily="34" charset="0"/>
                <a:cs typeface="Arial" pitchFamily="34" charset="0"/>
              </a:endParaRPr>
            </a:p>
          </p:txBody>
        </p:sp>
      </p:grpSp>
    </p:spTree>
    <p:extLst>
      <p:ext uri="{BB962C8B-B14F-4D97-AF65-F5344CB8AC3E}">
        <p14:creationId xmlns:p14="http://schemas.microsoft.com/office/powerpoint/2010/main" val="30794819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685800" y="207962"/>
            <a:ext cx="8001000" cy="858838"/>
          </a:xfrm>
        </p:spPr>
        <p:txBody>
          <a:bodyPr lIns="91440" tIns="45720" rIns="91440" bIns="45720" anchor="ctr"/>
          <a:lstStyle/>
          <a:p>
            <a:pPr defTabSz="661988"/>
            <a:r>
              <a:rPr lang="en-US" sz="3600" dirty="0"/>
              <a:t>   </a:t>
            </a:r>
            <a:br>
              <a:rPr lang="en-US" sz="4000" dirty="0"/>
            </a:br>
            <a:r>
              <a:rPr lang="en-US" sz="3200" dirty="0"/>
              <a:t>Obligations &amp; Expenditures (TY $M)</a:t>
            </a:r>
          </a:p>
        </p:txBody>
      </p:sp>
      <p:graphicFrame>
        <p:nvGraphicFramePr>
          <p:cNvPr id="2" name="Object 54"/>
          <p:cNvGraphicFramePr>
            <a:graphicFrameLocks noGrp="1" noChangeAspect="1"/>
          </p:cNvGraphicFramePr>
          <p:nvPr>
            <p:extLst>
              <p:ext uri="{D42A27DB-BD31-4B8C-83A1-F6EECF244321}">
                <p14:modId xmlns:p14="http://schemas.microsoft.com/office/powerpoint/2010/main" val="1772667679"/>
              </p:ext>
            </p:extLst>
          </p:nvPr>
        </p:nvGraphicFramePr>
        <p:xfrm>
          <a:off x="457200" y="1447800"/>
          <a:ext cx="8077200" cy="5097462"/>
        </p:xfrm>
        <a:graphic>
          <a:graphicData uri="http://schemas.openxmlformats.org/presentationml/2006/ole">
            <mc:AlternateContent xmlns:mc="http://schemas.openxmlformats.org/markup-compatibility/2006">
              <mc:Choice xmlns:v="urn:schemas-microsoft-com:vml" Requires="v">
                <p:oleObj spid="_x0000_s7223" name="Worksheet" r:id="rId4" imgW="6791412" imgH="4286385" progId="Excel.Sheet.8">
                  <p:embed/>
                </p:oleObj>
              </mc:Choice>
              <mc:Fallback>
                <p:oleObj name="Worksheet" r:id="rId4" imgW="6791412" imgH="4286385" progId="Excel.Sheet.8">
                  <p:embed/>
                  <p:pic>
                    <p:nvPicPr>
                      <p:cNvPr id="0" name=""/>
                      <p:cNvPicPr preferRelativeResize="0">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447800"/>
                        <a:ext cx="8077200" cy="509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0" y="6477000"/>
            <a:ext cx="9282541" cy="461665"/>
          </a:xfrm>
          <a:prstGeom prst="rect">
            <a:avLst/>
          </a:prstGeom>
          <a:noFill/>
        </p:spPr>
        <p:txBody>
          <a:bodyPr wrap="none" rtlCol="0">
            <a:spAutoFit/>
          </a:bodyPr>
          <a:lstStyle/>
          <a:p>
            <a:r>
              <a:rPr lang="en-US" sz="1200" dirty="0"/>
              <a:t>TY: Then Year	SPO: Systems Program Office	PB: President’s Budget	APPN: Appropriation	DFAS: Defense Finance Accounting System</a:t>
            </a:r>
          </a:p>
          <a:p>
            <a:r>
              <a:rPr lang="en-US" sz="1200" dirty="0"/>
              <a:t>OSD: Office of the Secretary of Defense	RDT&amp;E: Research Development Test &amp; Evaluation	OPAF: Other Procurement Air Force</a:t>
            </a:r>
          </a:p>
        </p:txBody>
      </p:sp>
    </p:spTree>
    <p:extLst>
      <p:ext uri="{BB962C8B-B14F-4D97-AF65-F5344CB8AC3E}">
        <p14:creationId xmlns:p14="http://schemas.microsoft.com/office/powerpoint/2010/main" val="7459127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467600" cy="1143000"/>
          </a:xfrm>
        </p:spPr>
        <p:txBody>
          <a:bodyPr/>
          <a:lstStyle/>
          <a:p>
            <a:r>
              <a:rPr lang="en-US" sz="3600" dirty="0">
                <a:ln>
                  <a:solidFill>
                    <a:srgbClr val="7030A0"/>
                  </a:solidFill>
                </a:ln>
              </a:rPr>
              <a:t>Execution</a:t>
            </a:r>
            <a:br>
              <a:rPr lang="en-US" sz="3600" dirty="0">
                <a:ln>
                  <a:solidFill>
                    <a:srgbClr val="7030A0"/>
                  </a:solidFill>
                </a:ln>
              </a:rPr>
            </a:br>
            <a:r>
              <a:rPr lang="en-US" sz="3200" dirty="0"/>
              <a:t>Reprogramming</a:t>
            </a:r>
          </a:p>
        </p:txBody>
      </p:sp>
      <p:sp>
        <p:nvSpPr>
          <p:cNvPr id="3" name="Content Placeholder 2"/>
          <p:cNvSpPr>
            <a:spLocks noGrp="1"/>
          </p:cNvSpPr>
          <p:nvPr>
            <p:ph idx="4294967295"/>
          </p:nvPr>
        </p:nvSpPr>
        <p:spPr>
          <a:xfrm>
            <a:off x="304800" y="1447800"/>
            <a:ext cx="8686800" cy="4335462"/>
          </a:xfrm>
          <a:prstGeom prst="rect">
            <a:avLst/>
          </a:prstGeom>
        </p:spPr>
        <p:txBody>
          <a:bodyPr>
            <a:noAutofit/>
          </a:bodyPr>
          <a:lstStyle/>
          <a:p>
            <a:r>
              <a:rPr lang="en-US" sz="2400" dirty="0"/>
              <a:t>Between the programming and execution phases, life happens…</a:t>
            </a:r>
          </a:p>
          <a:p>
            <a:pPr lvl="1">
              <a:spcAft>
                <a:spcPts val="1200"/>
              </a:spcAft>
              <a:buSzPct val="70000"/>
              <a:buFont typeface="Wingdings" pitchFamily="2" charset="2"/>
              <a:buChar char="t"/>
            </a:pPr>
            <a:r>
              <a:rPr lang="en-US" sz="2200" dirty="0"/>
              <a:t>New cost estimates, cost overruns, revised requirements, delay in schedule, additional test requirements</a:t>
            </a:r>
          </a:p>
          <a:p>
            <a:r>
              <a:rPr lang="en-US" sz="2400" dirty="0"/>
              <a:t>Congress permits some ability to increase and decrease funds available to programs during execution</a:t>
            </a:r>
          </a:p>
          <a:p>
            <a:pPr lvl="1">
              <a:buSzPct val="70000"/>
              <a:buFont typeface="Wingdings" pitchFamily="2" charset="2"/>
              <a:buChar char="t"/>
            </a:pPr>
            <a:r>
              <a:rPr lang="en-US" sz="2200" dirty="0"/>
              <a:t>Reprogramming – moves funds from one PE/WSC to another</a:t>
            </a:r>
          </a:p>
          <a:p>
            <a:pPr lvl="1">
              <a:spcAft>
                <a:spcPts val="1200"/>
              </a:spcAft>
              <a:buSzPct val="70000"/>
              <a:buFont typeface="Wingdings" pitchFamily="2" charset="2"/>
              <a:buChar char="t"/>
            </a:pPr>
            <a:r>
              <a:rPr lang="en-US" sz="2200" dirty="0"/>
              <a:t>Several types of </a:t>
            </a:r>
            <a:r>
              <a:rPr lang="en-US" sz="2200" dirty="0" err="1"/>
              <a:t>reprogrammings</a:t>
            </a:r>
            <a:r>
              <a:rPr lang="en-US" sz="2200" dirty="0"/>
              <a:t> depending upon specifics</a:t>
            </a:r>
          </a:p>
          <a:p>
            <a:r>
              <a:rPr lang="en-US" sz="2400" dirty="0"/>
              <a:t>Discuss with PIF, Center Leadership, then your PEM; Your PEM will discuss with SAF/AQX and SAF/FMBI</a:t>
            </a:r>
          </a:p>
          <a:p>
            <a:pPr lvl="1"/>
            <a:endParaRPr lang="en-US" sz="2000" dirty="0"/>
          </a:p>
          <a:p>
            <a:endParaRPr lang="en-US" sz="2400" dirty="0"/>
          </a:p>
        </p:txBody>
      </p:sp>
      <p:sp>
        <p:nvSpPr>
          <p:cNvPr id="6" name="Rectangle 5"/>
          <p:cNvSpPr/>
          <p:nvPr/>
        </p:nvSpPr>
        <p:spPr>
          <a:xfrm>
            <a:off x="457200" y="5981700"/>
            <a:ext cx="8229600" cy="723900"/>
          </a:xfrm>
          <a:prstGeom prst="rect">
            <a:avLst/>
          </a:prstGeom>
          <a:solidFill>
            <a:srgbClr val="0000A0"/>
          </a:solidFill>
          <a:ln/>
          <a:effectLst>
            <a:glow rad="139700">
              <a:schemeClr val="accent4">
                <a:satMod val="1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marL="1035050"/>
            <a:r>
              <a:rPr lang="en-US" sz="2000" b="1" dirty="0">
                <a:solidFill>
                  <a:srgbClr val="FFFF00"/>
                </a:solidFill>
                <a:latin typeface="Arial" pitchFamily="34" charset="0"/>
                <a:cs typeface="Arial" pitchFamily="34" charset="0"/>
              </a:rPr>
              <a:t>PM Action: Before you ask for additional funds you must be meeting execution goals!</a:t>
            </a:r>
          </a:p>
        </p:txBody>
      </p:sp>
      <p:sp>
        <p:nvSpPr>
          <p:cNvPr id="7" name="5-Point Star 6"/>
          <p:cNvSpPr/>
          <p:nvPr/>
        </p:nvSpPr>
        <p:spPr>
          <a:xfrm>
            <a:off x="685799" y="6019799"/>
            <a:ext cx="781050" cy="619125"/>
          </a:xfrm>
          <a:prstGeom prst="star5">
            <a:avLst>
              <a:gd name="adj" fmla="val 18766"/>
              <a:gd name="hf" fmla="val 105146"/>
              <a:gd name="vf" fmla="val 11055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6370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848600" cy="1143000"/>
          </a:xfrm>
        </p:spPr>
        <p:txBody>
          <a:bodyPr/>
          <a:lstStyle/>
          <a:p>
            <a:r>
              <a:rPr lang="en-US" sz="3600" dirty="0">
                <a:ln>
                  <a:solidFill>
                    <a:srgbClr val="FF9900"/>
                  </a:solidFill>
                </a:ln>
              </a:rPr>
              <a:t>Putting</a:t>
            </a:r>
            <a:r>
              <a:rPr lang="en-US" sz="3600" dirty="0"/>
              <a:t> </a:t>
            </a:r>
            <a:r>
              <a:rPr lang="en-US" sz="3600" dirty="0">
                <a:ln>
                  <a:solidFill>
                    <a:srgbClr val="FFC000"/>
                  </a:solidFill>
                </a:ln>
              </a:rPr>
              <a:t>it</a:t>
            </a:r>
            <a:r>
              <a:rPr lang="en-US" sz="3600" dirty="0"/>
              <a:t> </a:t>
            </a:r>
            <a:r>
              <a:rPr lang="en-US" sz="3600" dirty="0">
                <a:ln>
                  <a:solidFill>
                    <a:srgbClr val="FFFF00"/>
                  </a:solidFill>
                </a:ln>
              </a:rPr>
              <a:t>All</a:t>
            </a:r>
            <a:r>
              <a:rPr lang="en-US" sz="3600" dirty="0"/>
              <a:t> </a:t>
            </a:r>
            <a:r>
              <a:rPr lang="en-US" sz="3600" dirty="0">
                <a:ln>
                  <a:solidFill>
                    <a:srgbClr val="0070C0"/>
                  </a:solidFill>
                </a:ln>
              </a:rPr>
              <a:t>Together</a:t>
            </a:r>
            <a:br>
              <a:rPr lang="en-US" dirty="0"/>
            </a:br>
            <a:r>
              <a:rPr lang="en-US" sz="3200" dirty="0"/>
              <a:t>Program Control</a:t>
            </a:r>
            <a:endParaRPr lang="en-US" sz="4000" dirty="0"/>
          </a:p>
        </p:txBody>
      </p:sp>
      <p:sp>
        <p:nvSpPr>
          <p:cNvPr id="5" name="Isosceles Triangle 5"/>
          <p:cNvSpPr>
            <a:spLocks noChangeArrowheads="1"/>
          </p:cNvSpPr>
          <p:nvPr/>
        </p:nvSpPr>
        <p:spPr bwMode="auto">
          <a:xfrm>
            <a:off x="2676059" y="1197520"/>
            <a:ext cx="3837627" cy="473625"/>
          </a:xfrm>
          <a:prstGeom prst="triangle">
            <a:avLst>
              <a:gd name="adj" fmla="val 50000"/>
            </a:avLst>
          </a:prstGeom>
          <a:gradFill>
            <a:gsLst>
              <a:gs pos="0">
                <a:srgbClr val="FF3399"/>
              </a:gs>
              <a:gs pos="25000">
                <a:srgbClr val="FF6633"/>
              </a:gs>
              <a:gs pos="50000">
                <a:srgbClr val="FFFF00"/>
              </a:gs>
              <a:gs pos="75000">
                <a:srgbClr val="01A78F"/>
              </a:gs>
              <a:gs pos="100000">
                <a:srgbClr val="3366FF"/>
              </a:gs>
            </a:gsLst>
            <a:lin ang="0" scaled="0"/>
          </a:gradFill>
          <a:ln w="12700" algn="ctr">
            <a:solidFill>
              <a:schemeClr val="tx1"/>
            </a:solidFill>
            <a:round/>
            <a:headEnd/>
            <a:tailEnd/>
          </a:ln>
        </p:spPr>
        <p:txBody>
          <a:bodyPr anchor="ctr"/>
          <a:lstStyle/>
          <a:p>
            <a:pPr algn="ctr"/>
            <a:r>
              <a:rPr lang="en-US" sz="1600" b="1" dirty="0"/>
              <a:t>PM</a:t>
            </a:r>
          </a:p>
        </p:txBody>
      </p:sp>
      <p:sp>
        <p:nvSpPr>
          <p:cNvPr id="6" name="Trapezoid 5"/>
          <p:cNvSpPr/>
          <p:nvPr/>
        </p:nvSpPr>
        <p:spPr bwMode="auto">
          <a:xfrm>
            <a:off x="3265715" y="1895113"/>
            <a:ext cx="2656114" cy="928914"/>
          </a:xfrm>
          <a:prstGeom prst="trapezoid">
            <a:avLst>
              <a:gd name="adj" fmla="val 75714"/>
            </a:avLst>
          </a:prstGeom>
          <a:gradFill flip="none" rotWithShape="1">
            <a:gsLst>
              <a:gs pos="40000">
                <a:srgbClr val="FFC000"/>
              </a:gs>
              <a:gs pos="50000">
                <a:srgbClr val="FFFF00"/>
              </a:gs>
              <a:gs pos="100000">
                <a:srgbClr val="66FF33"/>
              </a:gs>
            </a:gsLst>
            <a:lin ang="0" scaled="1"/>
            <a:tileRect/>
          </a:gradFill>
          <a:ln w="12700" cap="flat" cmpd="sng" algn="ctr">
            <a:solidFill>
              <a:schemeClr val="tx1"/>
            </a:solidFill>
            <a:prstDash val="solid"/>
            <a:round/>
            <a:headEnd type="none" w="med" len="med"/>
            <a:tailEnd type="none" w="med" len="med"/>
          </a:ln>
          <a:effectLst/>
        </p:spPr>
        <p:txBody>
          <a:bodyPr anchor="ctr"/>
          <a:lstStyle/>
          <a:p>
            <a:pPr algn="ctr">
              <a:defRPr/>
            </a:pPr>
            <a:r>
              <a:rPr lang="en-US" sz="1400" b="1" dirty="0"/>
              <a:t>Program Control</a:t>
            </a:r>
          </a:p>
          <a:p>
            <a:pPr algn="ctr">
              <a:defRPr/>
            </a:pPr>
            <a:r>
              <a:rPr lang="en-US" sz="1200" dirty="0"/>
              <a:t>Business Integration Function</a:t>
            </a:r>
          </a:p>
        </p:txBody>
      </p:sp>
      <p:sp>
        <p:nvSpPr>
          <p:cNvPr id="7" name="Parallelogram 7"/>
          <p:cNvSpPr>
            <a:spLocks noChangeArrowheads="1"/>
          </p:cNvSpPr>
          <p:nvPr/>
        </p:nvSpPr>
        <p:spPr bwMode="auto">
          <a:xfrm>
            <a:off x="1035016" y="1894724"/>
            <a:ext cx="2146936" cy="906798"/>
          </a:xfrm>
          <a:prstGeom prst="parallelogram">
            <a:avLst>
              <a:gd name="adj" fmla="val 87371"/>
            </a:avLst>
          </a:prstGeom>
          <a:solidFill>
            <a:srgbClr val="FF5050"/>
          </a:solidFill>
          <a:ln w="12700" algn="ctr">
            <a:solidFill>
              <a:schemeClr val="tx1"/>
            </a:solidFill>
            <a:round/>
            <a:headEnd/>
            <a:tailEnd/>
          </a:ln>
        </p:spPr>
        <p:txBody>
          <a:bodyPr anchor="ctr"/>
          <a:lstStyle/>
          <a:p>
            <a:pPr algn="ctr"/>
            <a:r>
              <a:rPr lang="en-US" sz="1400" b="1" dirty="0"/>
              <a:t>Contracting</a:t>
            </a:r>
          </a:p>
        </p:txBody>
      </p:sp>
      <p:sp>
        <p:nvSpPr>
          <p:cNvPr id="8" name="Parallelogram 9"/>
          <p:cNvSpPr>
            <a:spLocks noChangeArrowheads="1"/>
          </p:cNvSpPr>
          <p:nvPr/>
        </p:nvSpPr>
        <p:spPr bwMode="auto">
          <a:xfrm flipH="1">
            <a:off x="5975598" y="1891316"/>
            <a:ext cx="2058312" cy="862562"/>
          </a:xfrm>
          <a:prstGeom prst="parallelogram">
            <a:avLst>
              <a:gd name="adj" fmla="val 87384"/>
            </a:avLst>
          </a:prstGeom>
          <a:solidFill>
            <a:srgbClr val="0099FF"/>
          </a:solidFill>
          <a:ln w="12700" algn="ctr">
            <a:solidFill>
              <a:schemeClr val="tx1"/>
            </a:solidFill>
            <a:round/>
            <a:headEnd/>
            <a:tailEnd/>
          </a:ln>
        </p:spPr>
        <p:txBody>
          <a:bodyPr anchor="ctr"/>
          <a:lstStyle/>
          <a:p>
            <a:pPr algn="ctr"/>
            <a:r>
              <a:rPr lang="en-US" sz="1400" b="1" dirty="0"/>
              <a:t>Engineering</a:t>
            </a:r>
          </a:p>
          <a:p>
            <a:pPr algn="ctr"/>
            <a:r>
              <a:rPr lang="en-US" sz="1400" b="1" dirty="0"/>
              <a:t>Logistics</a:t>
            </a:r>
          </a:p>
        </p:txBody>
      </p:sp>
      <p:sp>
        <p:nvSpPr>
          <p:cNvPr id="9" name="Trapezoid 8"/>
          <p:cNvSpPr/>
          <p:nvPr/>
        </p:nvSpPr>
        <p:spPr bwMode="auto">
          <a:xfrm>
            <a:off x="2699657" y="3674113"/>
            <a:ext cx="3599543" cy="1812288"/>
          </a:xfrm>
          <a:prstGeom prst="trapezoid">
            <a:avLst>
              <a:gd name="adj" fmla="val 28191"/>
            </a:avLst>
          </a:prstGeom>
          <a:solidFill>
            <a:srgbClr val="FFFF00"/>
          </a:solidFill>
          <a:ln w="12700" cap="flat" cmpd="sng" algn="ctr">
            <a:solidFill>
              <a:schemeClr val="tx1"/>
            </a:solidFill>
            <a:prstDash val="solid"/>
            <a:round/>
            <a:headEnd type="none" w="med" len="med"/>
            <a:tailEnd type="none" w="med" len="med"/>
          </a:ln>
          <a:effectLst/>
        </p:spPr>
        <p:txBody>
          <a:bodyPr anchor="ctr"/>
          <a:lstStyle/>
          <a:p>
            <a:pPr algn="ctr">
              <a:defRPr/>
            </a:pPr>
            <a:r>
              <a:rPr lang="en-US" sz="1400" b="1" u="sng" dirty="0"/>
              <a:t>Shared Skill-set</a:t>
            </a:r>
            <a:r>
              <a:rPr lang="en-US" sz="1400" b="1" dirty="0"/>
              <a:t>:</a:t>
            </a:r>
          </a:p>
          <a:p>
            <a:pPr algn="ctr">
              <a:defRPr/>
            </a:pPr>
            <a:r>
              <a:rPr lang="en-US" sz="1100" b="1" dirty="0"/>
              <a:t>Contractor performance analysis,  forecasting, schedule execution analysis, acquisition reporting (SAR, DAES, Breaches, SAE Reviews), Master Program Schedule</a:t>
            </a:r>
          </a:p>
          <a:p>
            <a:pPr algn="ctr">
              <a:defRPr/>
            </a:pPr>
            <a:endParaRPr lang="en-US" sz="1050" b="1" dirty="0"/>
          </a:p>
          <a:p>
            <a:pPr algn="ctr">
              <a:defRPr/>
            </a:pPr>
            <a:endParaRPr lang="en-US" sz="1050" b="1" dirty="0"/>
          </a:p>
          <a:p>
            <a:pPr algn="ctr">
              <a:defRPr/>
            </a:pPr>
            <a:endParaRPr lang="en-US" sz="1050" dirty="0"/>
          </a:p>
        </p:txBody>
      </p:sp>
      <p:sp>
        <p:nvSpPr>
          <p:cNvPr id="10" name="Parallelogram 12"/>
          <p:cNvSpPr>
            <a:spLocks noChangeArrowheads="1"/>
          </p:cNvSpPr>
          <p:nvPr/>
        </p:nvSpPr>
        <p:spPr bwMode="auto">
          <a:xfrm>
            <a:off x="-35387" y="3685903"/>
            <a:ext cx="3130696" cy="1771117"/>
          </a:xfrm>
          <a:prstGeom prst="parallelogram">
            <a:avLst>
              <a:gd name="adj" fmla="val 46147"/>
            </a:avLst>
          </a:prstGeom>
          <a:solidFill>
            <a:srgbClr val="FFC000"/>
          </a:solidFill>
          <a:ln w="12700" algn="ctr">
            <a:solidFill>
              <a:schemeClr val="tx1"/>
            </a:solidFill>
            <a:round/>
            <a:headEnd/>
            <a:tailEnd/>
          </a:ln>
        </p:spPr>
        <p:txBody>
          <a:bodyPr tIns="0" anchor="ctr"/>
          <a:lstStyle/>
          <a:p>
            <a:pPr algn="ctr"/>
            <a:r>
              <a:rPr lang="en-US" sz="1400" b="1" u="sng" dirty="0"/>
              <a:t>FM-Aligned</a:t>
            </a:r>
            <a:r>
              <a:rPr lang="en-US" sz="1400" b="1" dirty="0"/>
              <a:t>:  </a:t>
            </a:r>
          </a:p>
          <a:p>
            <a:pPr algn="ctr"/>
            <a:r>
              <a:rPr lang="en-US" sz="1100" b="1" dirty="0"/>
              <a:t>Budget justification, cost estimating and analysis, funds execution, financial analysis, DFAS Interface, financial reporting</a:t>
            </a:r>
          </a:p>
        </p:txBody>
      </p:sp>
      <p:sp>
        <p:nvSpPr>
          <p:cNvPr id="11" name="Parallelogram 10"/>
          <p:cNvSpPr/>
          <p:nvPr/>
        </p:nvSpPr>
        <p:spPr bwMode="auto">
          <a:xfrm flipH="1">
            <a:off x="5880537" y="3658908"/>
            <a:ext cx="3276724" cy="1814669"/>
          </a:xfrm>
          <a:prstGeom prst="parallelogram">
            <a:avLst>
              <a:gd name="adj" fmla="val 42785"/>
            </a:avLst>
          </a:prstGeom>
          <a:solidFill>
            <a:srgbClr val="66FF33"/>
          </a:solidFill>
          <a:ln w="12700" cap="flat" cmpd="sng" algn="ctr">
            <a:solidFill>
              <a:schemeClr val="tx1"/>
            </a:solidFill>
            <a:prstDash val="solid"/>
            <a:round/>
            <a:headEnd type="none" w="med" len="med"/>
            <a:tailEnd type="none" w="med" len="med"/>
          </a:ln>
          <a:effectLst/>
        </p:spPr>
        <p:txBody>
          <a:bodyPr anchor="ctr" anchorCtr="1"/>
          <a:lstStyle/>
          <a:p>
            <a:pPr algn="ctr">
              <a:defRPr/>
            </a:pPr>
            <a:r>
              <a:rPr lang="en-US" sz="1400" b="1" u="sng" dirty="0"/>
              <a:t>PM/AQ- Aligned</a:t>
            </a:r>
            <a:r>
              <a:rPr lang="en-US" sz="1100" b="1" dirty="0"/>
              <a:t>:</a:t>
            </a:r>
          </a:p>
          <a:p>
            <a:pPr algn="ctr">
              <a:defRPr/>
            </a:pPr>
            <a:r>
              <a:rPr lang="en-US" sz="1100" b="1" dirty="0"/>
              <a:t>Program Baseline Mgmt ($/Content/Trade-space), IBR training/oversight, Program decision/documentation tracking, Scheduling (IMS, IMP, Critical Path), Milestone doc integ/Mgmt, OSD-IPT  Prep</a:t>
            </a:r>
          </a:p>
        </p:txBody>
      </p:sp>
      <p:sp>
        <p:nvSpPr>
          <p:cNvPr id="12" name="Up Arrow 11"/>
          <p:cNvSpPr/>
          <p:nvPr/>
        </p:nvSpPr>
        <p:spPr bwMode="auto">
          <a:xfrm>
            <a:off x="1719924" y="2892969"/>
            <a:ext cx="5713160" cy="696773"/>
          </a:xfrm>
          <a:prstGeom prst="upArrow">
            <a:avLst/>
          </a:prstGeom>
          <a:gradFill flip="none" rotWithShape="1">
            <a:gsLst>
              <a:gs pos="40000">
                <a:srgbClr val="FFC000"/>
              </a:gs>
              <a:gs pos="50000">
                <a:srgbClr val="FFFF00"/>
              </a:gs>
              <a:gs pos="100000">
                <a:srgbClr val="66FF33"/>
              </a:gs>
            </a:gsLst>
            <a:lin ang="0" scaled="1"/>
            <a:tileRect/>
          </a:gradFill>
          <a:ln w="12700" cap="flat" cmpd="sng" algn="ctr">
            <a:solidFill>
              <a:schemeClr val="tx1"/>
            </a:solidFill>
            <a:prstDash val="solid"/>
            <a:round/>
            <a:headEnd type="none" w="med" len="med"/>
            <a:tailEnd type="none" w="med" len="med"/>
          </a:ln>
          <a:effectLst/>
        </p:spPr>
        <p:txBody>
          <a:bodyPr/>
          <a:lstStyle/>
          <a:p>
            <a:pPr>
              <a:defRPr/>
            </a:pPr>
            <a:endParaRPr lang="en-US" sz="1050" dirty="0"/>
          </a:p>
        </p:txBody>
      </p:sp>
      <p:cxnSp>
        <p:nvCxnSpPr>
          <p:cNvPr id="13" name="Curved Connector 18"/>
          <p:cNvCxnSpPr>
            <a:cxnSpLocks noChangeShapeType="1"/>
            <a:stCxn id="7" idx="5"/>
          </p:cNvCxnSpPr>
          <p:nvPr/>
        </p:nvCxnSpPr>
        <p:spPr bwMode="auto">
          <a:xfrm rot="10800000" flipH="1" flipV="1">
            <a:off x="1431155" y="2348123"/>
            <a:ext cx="1161416" cy="941610"/>
          </a:xfrm>
          <a:prstGeom prst="curvedConnector3">
            <a:avLst>
              <a:gd name="adj1" fmla="val -53791"/>
            </a:avLst>
          </a:prstGeom>
          <a:noFill/>
          <a:ln w="12700" algn="ctr">
            <a:noFill/>
            <a:round/>
            <a:headEnd type="arrow" w="med" len="med"/>
            <a:tailEnd type="arrow" w="med" len="med"/>
          </a:ln>
        </p:spPr>
      </p:cxnSp>
      <p:cxnSp>
        <p:nvCxnSpPr>
          <p:cNvPr id="14" name="Shape 20"/>
          <p:cNvCxnSpPr>
            <a:cxnSpLocks noChangeShapeType="1"/>
          </p:cNvCxnSpPr>
          <p:nvPr/>
        </p:nvCxnSpPr>
        <p:spPr bwMode="auto">
          <a:xfrm rot="10800000" flipV="1">
            <a:off x="366046" y="2123645"/>
            <a:ext cx="1125672" cy="2444356"/>
          </a:xfrm>
          <a:prstGeom prst="curvedConnector3">
            <a:avLst>
              <a:gd name="adj1" fmla="val 119311"/>
            </a:avLst>
          </a:prstGeom>
          <a:noFill/>
          <a:ln w="28575" algn="ctr">
            <a:solidFill>
              <a:schemeClr val="tx1"/>
            </a:solidFill>
            <a:round/>
            <a:headEnd type="arrow" w="med" len="med"/>
            <a:tailEnd type="arrow" w="med" len="med"/>
          </a:ln>
        </p:spPr>
      </p:cxnSp>
      <p:cxnSp>
        <p:nvCxnSpPr>
          <p:cNvPr id="15" name="Curved Connector 26"/>
          <p:cNvCxnSpPr>
            <a:cxnSpLocks noChangeShapeType="1"/>
          </p:cNvCxnSpPr>
          <p:nvPr/>
        </p:nvCxnSpPr>
        <p:spPr bwMode="auto">
          <a:xfrm>
            <a:off x="7657039" y="2117640"/>
            <a:ext cx="1151196" cy="2420474"/>
          </a:xfrm>
          <a:prstGeom prst="curvedConnector3">
            <a:avLst>
              <a:gd name="adj1" fmla="val 118678"/>
            </a:avLst>
          </a:prstGeom>
          <a:noFill/>
          <a:ln w="28575" algn="ctr">
            <a:solidFill>
              <a:schemeClr val="tx1"/>
            </a:solidFill>
            <a:round/>
            <a:headEnd type="arrow" w="med" len="med"/>
            <a:tailEnd type="arrow" w="med" len="med"/>
          </a:ln>
        </p:spPr>
      </p:cxnSp>
      <p:cxnSp>
        <p:nvCxnSpPr>
          <p:cNvPr id="16" name="Straight Arrow Connector 31"/>
          <p:cNvCxnSpPr>
            <a:cxnSpLocks noChangeShapeType="1"/>
            <a:stCxn id="7" idx="2"/>
          </p:cNvCxnSpPr>
          <p:nvPr/>
        </p:nvCxnSpPr>
        <p:spPr bwMode="auto">
          <a:xfrm>
            <a:off x="2785813" y="2348123"/>
            <a:ext cx="1521261" cy="1017813"/>
          </a:xfrm>
          <a:prstGeom prst="straightConnector1">
            <a:avLst/>
          </a:prstGeom>
          <a:noFill/>
          <a:ln w="12700" algn="ctr">
            <a:noFill/>
            <a:round/>
            <a:headEnd type="arrow" w="med" len="med"/>
            <a:tailEnd type="arrow" w="med" len="med"/>
          </a:ln>
        </p:spPr>
      </p:cxnSp>
      <p:cxnSp>
        <p:nvCxnSpPr>
          <p:cNvPr id="17" name="Straight Arrow Connector 33"/>
          <p:cNvCxnSpPr>
            <a:cxnSpLocks noChangeShapeType="1"/>
            <a:stCxn id="6" idx="1"/>
            <a:endCxn id="7" idx="2"/>
          </p:cNvCxnSpPr>
          <p:nvPr/>
        </p:nvCxnSpPr>
        <p:spPr bwMode="auto">
          <a:xfrm rot="10800000">
            <a:off x="2785814" y="2348124"/>
            <a:ext cx="831561" cy="11447"/>
          </a:xfrm>
          <a:prstGeom prst="straightConnector1">
            <a:avLst/>
          </a:prstGeom>
          <a:noFill/>
          <a:ln w="28575" algn="ctr">
            <a:solidFill>
              <a:schemeClr val="tx1"/>
            </a:solidFill>
            <a:round/>
            <a:headEnd type="arrow" w="med" len="med"/>
            <a:tailEnd type="arrow" w="med" len="med"/>
          </a:ln>
        </p:spPr>
      </p:cxnSp>
      <p:cxnSp>
        <p:nvCxnSpPr>
          <p:cNvPr id="18" name="Straight Arrow Connector 36"/>
          <p:cNvCxnSpPr>
            <a:cxnSpLocks noChangeShapeType="1"/>
            <a:stCxn id="6" idx="3"/>
            <a:endCxn id="8" idx="2"/>
          </p:cNvCxnSpPr>
          <p:nvPr/>
        </p:nvCxnSpPr>
        <p:spPr bwMode="auto">
          <a:xfrm flipV="1">
            <a:off x="5570170" y="2322597"/>
            <a:ext cx="782299" cy="36973"/>
          </a:xfrm>
          <a:prstGeom prst="straightConnector1">
            <a:avLst/>
          </a:prstGeom>
          <a:noFill/>
          <a:ln w="28575" algn="ctr">
            <a:solidFill>
              <a:schemeClr val="tx1"/>
            </a:solidFill>
            <a:round/>
            <a:headEnd type="arrow" w="med" len="med"/>
            <a:tailEnd type="arrow" w="med" len="med"/>
          </a:ln>
        </p:spPr>
      </p:cxnSp>
      <p:sp>
        <p:nvSpPr>
          <p:cNvPr id="19" name="TextBox 37"/>
          <p:cNvSpPr txBox="1">
            <a:spLocks noChangeArrowheads="1"/>
          </p:cNvSpPr>
          <p:nvPr/>
        </p:nvSpPr>
        <p:spPr bwMode="auto">
          <a:xfrm>
            <a:off x="2674873" y="2056086"/>
            <a:ext cx="1156145" cy="547137"/>
          </a:xfrm>
          <a:prstGeom prst="rect">
            <a:avLst/>
          </a:prstGeom>
          <a:noFill/>
          <a:ln w="9525">
            <a:noFill/>
            <a:miter lim="800000"/>
            <a:headEnd/>
            <a:tailEnd/>
          </a:ln>
        </p:spPr>
        <p:txBody>
          <a:bodyPr wrap="square">
            <a:spAutoFit/>
          </a:bodyPr>
          <a:lstStyle/>
          <a:p>
            <a:pPr algn="ctr">
              <a:lnSpc>
                <a:spcPct val="150000"/>
              </a:lnSpc>
            </a:pPr>
            <a:r>
              <a:rPr lang="en-US" sz="1050" b="1" dirty="0"/>
              <a:t>Inform</a:t>
            </a:r>
          </a:p>
          <a:p>
            <a:pPr algn="ctr">
              <a:lnSpc>
                <a:spcPct val="150000"/>
              </a:lnSpc>
            </a:pPr>
            <a:r>
              <a:rPr lang="en-US" sz="1050" b="1" dirty="0"/>
              <a:t>Interact</a:t>
            </a:r>
          </a:p>
        </p:txBody>
      </p:sp>
      <p:sp>
        <p:nvSpPr>
          <p:cNvPr id="22" name="TextBox 37"/>
          <p:cNvSpPr txBox="1">
            <a:spLocks noChangeArrowheads="1"/>
          </p:cNvSpPr>
          <p:nvPr/>
        </p:nvSpPr>
        <p:spPr bwMode="auto">
          <a:xfrm rot="21358705">
            <a:off x="5412819" y="2050832"/>
            <a:ext cx="1156145" cy="547137"/>
          </a:xfrm>
          <a:prstGeom prst="rect">
            <a:avLst/>
          </a:prstGeom>
          <a:noFill/>
          <a:ln w="9525">
            <a:noFill/>
            <a:miter lim="800000"/>
            <a:headEnd/>
            <a:tailEnd/>
          </a:ln>
        </p:spPr>
        <p:txBody>
          <a:bodyPr wrap="square">
            <a:spAutoFit/>
          </a:bodyPr>
          <a:lstStyle/>
          <a:p>
            <a:pPr algn="ctr">
              <a:lnSpc>
                <a:spcPct val="150000"/>
              </a:lnSpc>
            </a:pPr>
            <a:r>
              <a:rPr lang="en-US" sz="1050" b="1" dirty="0"/>
              <a:t>Inform</a:t>
            </a:r>
          </a:p>
          <a:p>
            <a:pPr algn="ctr">
              <a:lnSpc>
                <a:spcPct val="150000"/>
              </a:lnSpc>
            </a:pPr>
            <a:r>
              <a:rPr lang="en-US" sz="1050" b="1" dirty="0"/>
              <a:t>Interact</a:t>
            </a:r>
          </a:p>
        </p:txBody>
      </p:sp>
      <p:sp>
        <p:nvSpPr>
          <p:cNvPr id="20" name="Slide Number Placeholder 19"/>
          <p:cNvSpPr>
            <a:spLocks noGrp="1"/>
          </p:cNvSpPr>
          <p:nvPr>
            <p:ph type="sldNum" sz="quarter" idx="4294967295"/>
          </p:nvPr>
        </p:nvSpPr>
        <p:spPr>
          <a:xfrm>
            <a:off x="7988300" y="6524625"/>
            <a:ext cx="1143000" cy="304800"/>
          </a:xfrm>
          <a:prstGeom prst="rect">
            <a:avLst/>
          </a:prstGeom>
        </p:spPr>
        <p:txBody>
          <a:bodyPr/>
          <a:lstStyle/>
          <a:p>
            <a:pPr algn="r" rtl="0" eaLnBrk="0" fontAlgn="base" hangingPunct="0">
              <a:spcBef>
                <a:spcPct val="0"/>
              </a:spcBef>
              <a:spcAft>
                <a:spcPct val="0"/>
              </a:spcAft>
              <a:defRPr/>
            </a:pPr>
            <a:fld id="{FF3537E5-C485-422F-ACC5-A24C6D00BCEF}" type="slidenum">
              <a:rPr lang="en-US" sz="1000" kern="1200" smtClean="0">
                <a:solidFill>
                  <a:srgbClr val="969696"/>
                </a:solidFill>
                <a:latin typeface="Arial" charset="0"/>
                <a:ea typeface="+mn-ea"/>
                <a:cs typeface="+mn-cs"/>
              </a:rPr>
              <a:pPr algn="r" rtl="0" eaLnBrk="0" fontAlgn="base" hangingPunct="0">
                <a:spcBef>
                  <a:spcPct val="0"/>
                </a:spcBef>
                <a:spcAft>
                  <a:spcPct val="0"/>
                </a:spcAft>
                <a:defRPr/>
              </a:pPr>
              <a:t>186</a:t>
            </a:fld>
            <a:endParaRPr lang="en-US" sz="1000" kern="1200" dirty="0">
              <a:solidFill>
                <a:srgbClr val="808080"/>
              </a:solidFill>
              <a:latin typeface="Arial" charset="0"/>
              <a:ea typeface="+mn-ea"/>
              <a:cs typeface="+mn-cs"/>
            </a:endParaRPr>
          </a:p>
        </p:txBody>
      </p:sp>
      <p:sp>
        <p:nvSpPr>
          <p:cNvPr id="23" name="Rectangle 22"/>
          <p:cNvSpPr/>
          <p:nvPr/>
        </p:nvSpPr>
        <p:spPr>
          <a:xfrm>
            <a:off x="460642" y="5676901"/>
            <a:ext cx="8100037" cy="1060690"/>
          </a:xfrm>
          <a:prstGeom prst="rect">
            <a:avLst/>
          </a:prstGeom>
          <a:solidFill>
            <a:srgbClr val="0000A0"/>
          </a:solidFill>
          <a:ln/>
          <a:effectLst>
            <a:glow rad="139700">
              <a:schemeClr val="accent4">
                <a:satMod val="1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marL="857250" algn="ctr"/>
            <a:r>
              <a:rPr lang="en-US" b="1" dirty="0">
                <a:solidFill>
                  <a:srgbClr val="FFFF00"/>
                </a:solidFill>
              </a:rPr>
              <a:t>PM Action: Work with Program Control.  It is the critical Acquisition integration function within a SPO with responsibility to provide objectivity and fiduciary accountability as the trusted advisor to the PM </a:t>
            </a:r>
          </a:p>
        </p:txBody>
      </p:sp>
      <p:sp>
        <p:nvSpPr>
          <p:cNvPr id="24" name="5-Point Star 23"/>
          <p:cNvSpPr/>
          <p:nvPr/>
        </p:nvSpPr>
        <p:spPr>
          <a:xfrm>
            <a:off x="506083" y="5895434"/>
            <a:ext cx="781050" cy="619125"/>
          </a:xfrm>
          <a:prstGeom prst="star5">
            <a:avLst>
              <a:gd name="adj" fmla="val 18766"/>
              <a:gd name="hf" fmla="val 105146"/>
              <a:gd name="vf" fmla="val 11055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3795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467600" cy="1143000"/>
          </a:xfrm>
        </p:spPr>
        <p:txBody>
          <a:bodyPr/>
          <a:lstStyle/>
          <a:p>
            <a:r>
              <a:rPr lang="en-US" sz="3600" dirty="0">
                <a:ln>
                  <a:solidFill>
                    <a:srgbClr val="FF9900"/>
                  </a:solidFill>
                </a:ln>
              </a:rPr>
              <a:t>Putting</a:t>
            </a:r>
            <a:r>
              <a:rPr lang="en-US" sz="3600" dirty="0"/>
              <a:t> </a:t>
            </a:r>
            <a:r>
              <a:rPr lang="en-US" sz="3600" dirty="0">
                <a:ln>
                  <a:solidFill>
                    <a:srgbClr val="FFC000"/>
                  </a:solidFill>
                </a:ln>
              </a:rPr>
              <a:t>it</a:t>
            </a:r>
            <a:r>
              <a:rPr lang="en-US" sz="3600" dirty="0"/>
              <a:t> </a:t>
            </a:r>
            <a:r>
              <a:rPr lang="en-US" sz="3600" dirty="0">
                <a:ln>
                  <a:solidFill>
                    <a:srgbClr val="FFFF00"/>
                  </a:solidFill>
                </a:ln>
              </a:rPr>
              <a:t>All</a:t>
            </a:r>
            <a:r>
              <a:rPr lang="en-US" sz="3600" dirty="0"/>
              <a:t> </a:t>
            </a:r>
            <a:r>
              <a:rPr lang="en-US" sz="3600" dirty="0">
                <a:ln>
                  <a:solidFill>
                    <a:srgbClr val="0070C0"/>
                  </a:solidFill>
                </a:ln>
              </a:rPr>
              <a:t>Together</a:t>
            </a:r>
            <a:br>
              <a:rPr lang="en-US" dirty="0"/>
            </a:br>
            <a:r>
              <a:rPr lang="en-US" sz="3200" dirty="0"/>
              <a:t>The Bottom Line…</a:t>
            </a:r>
            <a:endParaRPr lang="en-US" sz="4000" dirty="0"/>
          </a:p>
        </p:txBody>
      </p:sp>
      <p:sp>
        <p:nvSpPr>
          <p:cNvPr id="23" name="Content Placeholder 2"/>
          <p:cNvSpPr>
            <a:spLocks noGrp="1"/>
          </p:cNvSpPr>
          <p:nvPr>
            <p:ph idx="4294967295"/>
          </p:nvPr>
        </p:nvSpPr>
        <p:spPr>
          <a:xfrm>
            <a:off x="609600" y="1442833"/>
            <a:ext cx="8375650" cy="5383212"/>
          </a:xfrm>
          <a:prstGeom prst="rect">
            <a:avLst/>
          </a:prstGeom>
        </p:spPr>
        <p:txBody>
          <a:bodyPr>
            <a:normAutofit/>
          </a:bodyPr>
          <a:lstStyle/>
          <a:p>
            <a:r>
              <a:rPr lang="en-US" sz="2400" dirty="0"/>
              <a:t>Acquisition Program Management is Complex</a:t>
            </a:r>
          </a:p>
          <a:p>
            <a:r>
              <a:rPr lang="en-US" sz="2400" dirty="0"/>
              <a:t>Understanding Planning, Programming, Budgeting and Execution is one of the many skills of a successful PM</a:t>
            </a:r>
          </a:p>
          <a:p>
            <a:r>
              <a:rPr lang="en-US" sz="2400" dirty="0"/>
              <a:t>Key Attributes</a:t>
            </a:r>
          </a:p>
          <a:p>
            <a:pPr lvl="1"/>
            <a:r>
              <a:rPr lang="en-US" sz="2000" dirty="0"/>
              <a:t>Verbal and Written skills – your ability to clearly articulate the impact to your program is vital to success</a:t>
            </a:r>
          </a:p>
          <a:p>
            <a:pPr lvl="1"/>
            <a:r>
              <a:rPr lang="en-US" sz="2000" dirty="0"/>
              <a:t>Understanding the “cycle”</a:t>
            </a:r>
          </a:p>
          <a:p>
            <a:pPr lvl="2"/>
            <a:r>
              <a:rPr lang="en-US" sz="1800" dirty="0">
                <a:latin typeface="Arial" pitchFamily="34" charset="0"/>
                <a:cs typeface="Arial" pitchFamily="34" charset="0"/>
              </a:rPr>
              <a:t>PPBE is cyclical in nature – we go through the process every year</a:t>
            </a:r>
          </a:p>
          <a:p>
            <a:pPr lvl="2"/>
            <a:r>
              <a:rPr lang="en-US" sz="1800" dirty="0">
                <a:latin typeface="Arial" pitchFamily="34" charset="0"/>
                <a:cs typeface="Arial" pitchFamily="34" charset="0"/>
              </a:rPr>
              <a:t>You MUST understand where we are in the cycle and what it means</a:t>
            </a:r>
          </a:p>
          <a:p>
            <a:pPr lvl="1"/>
            <a:r>
              <a:rPr lang="en-US" sz="2000" dirty="0"/>
              <a:t>Good Execution of appropriated funds</a:t>
            </a:r>
          </a:p>
          <a:p>
            <a:pPr>
              <a:buNone/>
            </a:pPr>
            <a:endParaRPr lang="en-US" sz="2400" dirty="0"/>
          </a:p>
        </p:txBody>
      </p:sp>
      <p:sp>
        <p:nvSpPr>
          <p:cNvPr id="24" name="Rectangle 23"/>
          <p:cNvSpPr/>
          <p:nvPr/>
        </p:nvSpPr>
        <p:spPr>
          <a:xfrm>
            <a:off x="381001" y="5340110"/>
            <a:ext cx="8458200" cy="1365490"/>
          </a:xfrm>
          <a:prstGeom prst="rect">
            <a:avLst/>
          </a:prstGeom>
          <a:solidFill>
            <a:srgbClr val="0000A0"/>
          </a:solidFill>
          <a:ln/>
          <a:effectLst>
            <a:glow rad="139700">
              <a:schemeClr val="accent4">
                <a:satMod val="1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marL="971550" algn="ctr"/>
            <a:r>
              <a:rPr lang="en-US" sz="2000" b="1" dirty="0">
                <a:solidFill>
                  <a:srgbClr val="FFFF00"/>
                </a:solidFill>
                <a:latin typeface="Arial" pitchFamily="34" charset="0"/>
                <a:cs typeface="Arial" pitchFamily="34" charset="0"/>
              </a:rPr>
              <a:t>PM Action: Build relationships.  Good working relationships are the key to your success.  </a:t>
            </a:r>
          </a:p>
          <a:p>
            <a:pPr marL="971550" algn="ctr"/>
            <a:r>
              <a:rPr lang="en-US" sz="2000" b="1" dirty="0">
                <a:solidFill>
                  <a:srgbClr val="FFFF00"/>
                </a:solidFill>
                <a:latin typeface="Arial" pitchFamily="34" charset="0"/>
                <a:cs typeface="Arial" pitchFamily="34" charset="0"/>
              </a:rPr>
              <a:t>Talk frequently with your AFSPC PEM, SAF/AQ PEM,  Contractor and all the others in your network </a:t>
            </a:r>
          </a:p>
        </p:txBody>
      </p:sp>
      <p:sp>
        <p:nvSpPr>
          <p:cNvPr id="26" name="5-Point Star 25"/>
          <p:cNvSpPr/>
          <p:nvPr/>
        </p:nvSpPr>
        <p:spPr>
          <a:xfrm>
            <a:off x="438150" y="5501595"/>
            <a:ext cx="895350" cy="905314"/>
          </a:xfrm>
          <a:prstGeom prst="star5">
            <a:avLst>
              <a:gd name="adj" fmla="val 18766"/>
              <a:gd name="hf" fmla="val 105146"/>
              <a:gd name="vf" fmla="val 11055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937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Exercise #5</a:t>
            </a:r>
            <a:br>
              <a:rPr lang="en-US" sz="6000" dirty="0"/>
            </a:br>
            <a:br>
              <a:rPr lang="en-US" sz="6000" dirty="0"/>
            </a:br>
            <a:br>
              <a:rPr lang="en-US" sz="6000" dirty="0"/>
            </a:br>
            <a:endParaRPr lang="en-US" sz="6000" b="0" i="0" dirty="0">
              <a:solidFill>
                <a:schemeClr val="tx2"/>
              </a:solidFill>
              <a:effectLst/>
            </a:endParaRPr>
          </a:p>
        </p:txBody>
      </p:sp>
      <p:sp>
        <p:nvSpPr>
          <p:cNvPr id="2" name="Slide Number Placeholder 1"/>
          <p:cNvSpPr>
            <a:spLocks noGrp="1"/>
          </p:cNvSpPr>
          <p:nvPr>
            <p:ph type="sldNum" sz="quarter" idx="11"/>
          </p:nvPr>
        </p:nvSpPr>
        <p:spPr/>
        <p:txBody>
          <a:bodyPr/>
          <a:lstStyle/>
          <a:p>
            <a:fld id="{F2D15912-F497-4579-840C-75C735FC1CE6}" type="slidenum">
              <a:rPr lang="en-US" smtClean="0">
                <a:solidFill>
                  <a:prstClr val="black">
                    <a:lumMod val="50000"/>
                    <a:lumOff val="50000"/>
                  </a:prstClr>
                </a:solidFill>
              </a:rPr>
              <a:pPr/>
              <a:t>188</a:t>
            </a:fld>
            <a:endParaRPr lang="en-US" dirty="0">
              <a:solidFill>
                <a:prstClr val="black">
                  <a:lumMod val="50000"/>
                  <a:lumOff val="50000"/>
                </a:prstClr>
              </a:solidFill>
            </a:endParaRPr>
          </a:p>
        </p:txBody>
      </p:sp>
      <p:sp>
        <p:nvSpPr>
          <p:cNvPr id="6" name="Content Placeholder 5"/>
          <p:cNvSpPr>
            <a:spLocks noGrp="1"/>
          </p:cNvSpPr>
          <p:nvPr>
            <p:ph sz="quarter" idx="13"/>
          </p:nvPr>
        </p:nvSpPr>
        <p:spPr/>
        <p:txBody>
          <a:bodyPr>
            <a:normAutofit/>
          </a:bodyPr>
          <a:lstStyle/>
          <a:p>
            <a:pPr marL="0" indent="0" algn="ctr">
              <a:buNone/>
            </a:pPr>
            <a:r>
              <a:rPr lang="en-US" sz="4400" b="1" i="1" dirty="0">
                <a:effectLst>
                  <a:outerShdw blurRad="38100" dist="38100" dir="2700000" algn="tl">
                    <a:srgbClr val="000000">
                      <a:alpha val="43137"/>
                    </a:srgbClr>
                  </a:outerShdw>
                  <a:reflection endPos="0" dir="5400000" sy="-100000" algn="bl" rotWithShape="0"/>
                </a:effectLst>
              </a:rPr>
              <a:t>PPBE</a:t>
            </a:r>
          </a:p>
        </p:txBody>
      </p:sp>
      <p:pic>
        <p:nvPicPr>
          <p:cNvPr id="16390" name="Picture 6" descr="http://productivemommies.com/wp-content/uploads/2016/01/DABpdFphCZ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819400"/>
            <a:ext cx="3837756" cy="383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2663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Objective</a:t>
            </a:r>
          </a:p>
        </p:txBody>
      </p:sp>
      <p:sp>
        <p:nvSpPr>
          <p:cNvPr id="3" name="Content Placeholder 2"/>
          <p:cNvSpPr>
            <a:spLocks noGrp="1"/>
          </p:cNvSpPr>
          <p:nvPr>
            <p:ph sz="quarter" idx="4294967295"/>
          </p:nvPr>
        </p:nvSpPr>
        <p:spPr>
          <a:xfrm>
            <a:off x="304800" y="1874837"/>
            <a:ext cx="5029200" cy="4525963"/>
          </a:xfrm>
          <a:prstGeom prst="rect">
            <a:avLst/>
          </a:prstGeom>
        </p:spPr>
        <p:txBody>
          <a:bodyPr/>
          <a:lstStyle/>
          <a:p>
            <a:r>
              <a:rPr lang="en-US" dirty="0"/>
              <a:t>Gain an initial understanding of the PPBE process flow by looking at similarities with building a house</a:t>
            </a:r>
          </a:p>
          <a:p>
            <a:pPr marL="0" indent="0">
              <a:buNone/>
            </a:pPr>
            <a:endParaRPr lang="en-US" dirty="0"/>
          </a:p>
        </p:txBody>
      </p:sp>
      <p:pic>
        <p:nvPicPr>
          <p:cNvPr id="5" name="Picture 2" descr="http://img-3.gizmag.com/build-your-own-satellite-pocketqube.png?auto=format&amp;ch=Width%2CDPR&amp;crop=entropy&amp;fit=crop&amp;h=394&amp;q=60&amp;w=700&amp;s=7e6368cfbf7a8e9a0ba66228529039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237047"/>
            <a:ext cx="4419600" cy="24876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mycannonhome.com/wp-content/uploads/build-a-custom-high-end-home-on-a-budget-tuls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733675"/>
            <a:ext cx="3810000" cy="2905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29200" y="6553200"/>
            <a:ext cx="3401572" cy="276999"/>
          </a:xfrm>
          <a:prstGeom prst="rect">
            <a:avLst/>
          </a:prstGeom>
          <a:noFill/>
        </p:spPr>
        <p:txBody>
          <a:bodyPr wrap="none" rtlCol="0">
            <a:spAutoFit/>
          </a:bodyPr>
          <a:lstStyle/>
          <a:p>
            <a:r>
              <a:rPr lang="en-US" sz="1200" dirty="0"/>
              <a:t>PPBE: planning, Programing, Budgeting &amp; Execution</a:t>
            </a:r>
          </a:p>
        </p:txBody>
      </p:sp>
    </p:spTree>
    <p:extLst>
      <p:ext uri="{BB962C8B-B14F-4D97-AF65-F5344CB8AC3E}">
        <p14:creationId xmlns:p14="http://schemas.microsoft.com/office/powerpoint/2010/main" val="161762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7800" y="228600"/>
            <a:ext cx="7543800" cy="1143000"/>
          </a:xfrm>
        </p:spPr>
        <p:txBody>
          <a:bodyPr/>
          <a:lstStyle/>
          <a:p>
            <a:r>
              <a:rPr lang="en-US" sz="3600" dirty="0"/>
              <a:t>MODULE TWO</a:t>
            </a:r>
          </a:p>
        </p:txBody>
      </p:sp>
      <p:sp>
        <p:nvSpPr>
          <p:cNvPr id="5" name="Content Placeholder 4"/>
          <p:cNvSpPr>
            <a:spLocks noGrp="1"/>
          </p:cNvSpPr>
          <p:nvPr>
            <p:ph sz="quarter" idx="13"/>
          </p:nvPr>
        </p:nvSpPr>
        <p:spPr>
          <a:xfrm>
            <a:off x="914400" y="1600200"/>
            <a:ext cx="7315200" cy="1066800"/>
          </a:xfrm>
        </p:spPr>
        <p:txBody>
          <a:bodyPr>
            <a:normAutofit/>
          </a:bodyPr>
          <a:lstStyle/>
          <a:p>
            <a:pPr marL="0" indent="0" algn="ctr">
              <a:buNone/>
            </a:pPr>
            <a:r>
              <a:rPr lang="en-US" sz="4000" b="1" dirty="0">
                <a:effectLst>
                  <a:outerShdw blurRad="38100" dist="38100" dir="2700000" algn="tl">
                    <a:srgbClr val="000000">
                      <a:alpha val="43137"/>
                    </a:srgbClr>
                  </a:outerShdw>
                  <a:reflection endPos="0" dir="5400000" sy="-100000" algn="bl" rotWithShape="0"/>
                </a:effectLst>
              </a:rPr>
              <a:t>Introduction to SMC</a:t>
            </a:r>
          </a:p>
        </p:txBody>
      </p:sp>
      <p:pic>
        <p:nvPicPr>
          <p:cNvPr id="11268" name="Picture 4" descr="http://www.wired.com/wp-content/uploads/2015/04/Michael-Najjar-space-debris-I-1024x6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67000"/>
            <a:ext cx="6209498"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76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7696200" cy="1143000"/>
          </a:xfrm>
        </p:spPr>
        <p:txBody>
          <a:bodyPr>
            <a:normAutofit/>
          </a:bodyPr>
          <a:lstStyle/>
          <a:p>
            <a:r>
              <a:rPr lang="en-US" sz="3600" b="1" dirty="0">
                <a:cs typeface="Arial" pitchFamily="34" charset="0"/>
              </a:rPr>
              <a:t>PPBE </a:t>
            </a:r>
            <a:r>
              <a:rPr lang="en-US" sz="3600" dirty="0">
                <a:cs typeface="Arial" pitchFamily="34" charset="0"/>
              </a:rPr>
              <a:t>–What’s That?</a:t>
            </a:r>
          </a:p>
        </p:txBody>
      </p:sp>
      <p:sp>
        <p:nvSpPr>
          <p:cNvPr id="4" name="Content Placeholder 3"/>
          <p:cNvSpPr>
            <a:spLocks noGrp="1"/>
          </p:cNvSpPr>
          <p:nvPr>
            <p:ph sz="quarter" idx="4294967295"/>
          </p:nvPr>
        </p:nvSpPr>
        <p:spPr>
          <a:xfrm>
            <a:off x="381000" y="1341437"/>
            <a:ext cx="8229600" cy="4525963"/>
          </a:xfrm>
          <a:prstGeom prst="rect">
            <a:avLst/>
          </a:prstGeom>
        </p:spPr>
        <p:txBody>
          <a:bodyPr>
            <a:normAutofit/>
          </a:bodyPr>
          <a:lstStyle/>
          <a:p>
            <a:pPr>
              <a:lnSpc>
                <a:spcPct val="100000"/>
              </a:lnSpc>
              <a:spcBef>
                <a:spcPts val="0"/>
              </a:spcBef>
              <a:spcAft>
                <a:spcPts val="600"/>
              </a:spcAft>
            </a:pPr>
            <a:r>
              <a:rPr lang="en-US" sz="2400" dirty="0"/>
              <a:t>The Planning, Programming, Budgeting, and Execution is the process DOD uses to build its budget</a:t>
            </a:r>
          </a:p>
          <a:p>
            <a:pPr>
              <a:lnSpc>
                <a:spcPct val="100000"/>
              </a:lnSpc>
              <a:spcBef>
                <a:spcPts val="0"/>
              </a:spcBef>
              <a:spcAft>
                <a:spcPts val="600"/>
              </a:spcAft>
            </a:pPr>
            <a:r>
              <a:rPr lang="en-US" sz="2400" dirty="0"/>
              <a:t>It really isn’t very different from the process any </a:t>
            </a:r>
            <a:r>
              <a:rPr lang="en-US" sz="2400" i="1" dirty="0"/>
              <a:t>complex organization</a:t>
            </a:r>
            <a:r>
              <a:rPr lang="en-US" sz="2400" dirty="0"/>
              <a:t>--an organization with two or more competing subunits --uses to create a financial plan and pay its bills</a:t>
            </a:r>
          </a:p>
          <a:p>
            <a:pPr lvl="1">
              <a:lnSpc>
                <a:spcPct val="100000"/>
              </a:lnSpc>
              <a:spcBef>
                <a:spcPts val="0"/>
              </a:spcBef>
              <a:spcAft>
                <a:spcPts val="600"/>
              </a:spcAft>
            </a:pPr>
            <a:r>
              <a:rPr lang="en-US" sz="2000" dirty="0"/>
              <a:t>A subunit could be the different divisions at GM or the members of a family –as long as they have competing priorities for resources</a:t>
            </a:r>
          </a:p>
          <a:p>
            <a:pPr>
              <a:lnSpc>
                <a:spcPct val="100000"/>
              </a:lnSpc>
              <a:spcBef>
                <a:spcPts val="0"/>
              </a:spcBef>
              <a:spcAft>
                <a:spcPts val="600"/>
              </a:spcAft>
            </a:pPr>
            <a:r>
              <a:rPr lang="en-US" sz="2400" dirty="0"/>
              <a:t>Let’s think about how building a house budget might work</a:t>
            </a:r>
          </a:p>
        </p:txBody>
      </p:sp>
      <p:pic>
        <p:nvPicPr>
          <p:cNvPr id="5" name="Picture 3" descr="C:\Users\Jo Ann White Laptop\AppData\Local\Microsoft\Windows\Temporary Internet Files\Content.IE5\Y20A4RRF\MC90044173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4800600"/>
            <a:ext cx="2194560"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6660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7543800" cy="1143000"/>
          </a:xfrm>
        </p:spPr>
        <p:txBody>
          <a:bodyPr>
            <a:normAutofit/>
          </a:bodyPr>
          <a:lstStyle/>
          <a:p>
            <a:r>
              <a:rPr lang="en-US" sz="3600" dirty="0"/>
              <a:t>Phases</a:t>
            </a:r>
          </a:p>
        </p:txBody>
      </p:sp>
      <p:sp>
        <p:nvSpPr>
          <p:cNvPr id="3" name="Content Placeholder 2"/>
          <p:cNvSpPr>
            <a:spLocks noGrp="1"/>
          </p:cNvSpPr>
          <p:nvPr>
            <p:ph sz="quarter" idx="4294967295"/>
          </p:nvPr>
        </p:nvSpPr>
        <p:spPr>
          <a:xfrm>
            <a:off x="457200" y="1524000"/>
            <a:ext cx="8229600" cy="1066800"/>
          </a:xfrm>
          <a:prstGeom prst="rect">
            <a:avLst/>
          </a:prstGeom>
        </p:spPr>
        <p:txBody>
          <a:bodyPr>
            <a:normAutofit fontScale="92500"/>
          </a:bodyPr>
          <a:lstStyle/>
          <a:p>
            <a:pPr marL="0" indent="0" algn="ctr">
              <a:buNone/>
            </a:pPr>
            <a:r>
              <a:rPr lang="en-US" dirty="0"/>
              <a:t>Here are the eight phases in the development and execution of the DOD budget…</a:t>
            </a:r>
          </a:p>
        </p:txBody>
      </p:sp>
      <p:sp>
        <p:nvSpPr>
          <p:cNvPr id="4" name="TextBox 3"/>
          <p:cNvSpPr txBox="1"/>
          <p:nvPr/>
        </p:nvSpPr>
        <p:spPr>
          <a:xfrm>
            <a:off x="762000" y="4953000"/>
            <a:ext cx="7772400" cy="830997"/>
          </a:xfrm>
          <a:prstGeom prst="rect">
            <a:avLst/>
          </a:prstGeom>
          <a:solidFill>
            <a:srgbClr val="FFFF00"/>
          </a:solidFill>
          <a:effectLst>
            <a:outerShdw blurRad="50800" dist="88900" dir="2700000" algn="tl" rotWithShape="0">
              <a:schemeClr val="tx1">
                <a:alpha val="85000"/>
              </a:schemeClr>
            </a:outerShdw>
          </a:effectLst>
        </p:spPr>
        <p:txBody>
          <a:bodyPr wrap="square" rtlCol="0">
            <a:spAutoFit/>
          </a:bodyPr>
          <a:lstStyle/>
          <a:p>
            <a:pPr algn="ctr"/>
            <a:r>
              <a:rPr lang="en-US" sz="2400" b="1" dirty="0">
                <a:latin typeface="Arial" pitchFamily="34" charset="0"/>
                <a:cs typeface="Arial" pitchFamily="34" charset="0"/>
              </a:rPr>
              <a:t>Let’s explain these phases using the building of a house budget as our reference point</a:t>
            </a:r>
          </a:p>
        </p:txBody>
      </p:sp>
      <p:grpSp>
        <p:nvGrpSpPr>
          <p:cNvPr id="30" name="Group 29"/>
          <p:cNvGrpSpPr/>
          <p:nvPr/>
        </p:nvGrpSpPr>
        <p:grpSpPr>
          <a:xfrm>
            <a:off x="76200" y="2461165"/>
            <a:ext cx="8984672" cy="1958435"/>
            <a:chOff x="76200" y="2283365"/>
            <a:chExt cx="8984672" cy="1958435"/>
          </a:xfrm>
        </p:grpSpPr>
        <p:grpSp>
          <p:nvGrpSpPr>
            <p:cNvPr id="6" name="Group 5"/>
            <p:cNvGrpSpPr/>
            <p:nvPr/>
          </p:nvGrpSpPr>
          <p:grpSpPr>
            <a:xfrm>
              <a:off x="76200" y="2832100"/>
              <a:ext cx="8984672" cy="1409700"/>
              <a:chOff x="55418" y="1447800"/>
              <a:chExt cx="8984672" cy="1409700"/>
            </a:xfrm>
          </p:grpSpPr>
          <p:cxnSp>
            <p:nvCxnSpPr>
              <p:cNvPr id="7" name="Straight Arrow Connector 6"/>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Vision &amp;</a:t>
                </a:r>
              </a:p>
              <a:p>
                <a:pPr algn="ctr"/>
                <a:r>
                  <a:rPr lang="en-US" sz="1400" b="1" i="1" dirty="0">
                    <a:solidFill>
                      <a:schemeClr val="bg1"/>
                    </a:solidFill>
                    <a:cs typeface="Arial" pitchFamily="34" charset="0"/>
                  </a:rPr>
                  <a:t>Strategy</a:t>
                </a:r>
              </a:p>
            </p:txBody>
          </p:sp>
          <p:sp>
            <p:nvSpPr>
              <p:cNvPr id="16" name="TextBox 15"/>
              <p:cNvSpPr txBox="1"/>
              <p:nvPr/>
            </p:nvSpPr>
            <p:spPr>
              <a:xfrm>
                <a:off x="1177634" y="1554515"/>
                <a:ext cx="1066800" cy="307777"/>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Planning</a:t>
                </a:r>
              </a:p>
            </p:txBody>
          </p:sp>
          <p:sp>
            <p:nvSpPr>
              <p:cNvPr id="17" name="TextBox 16"/>
              <p:cNvSpPr txBox="1"/>
              <p:nvPr/>
            </p:nvSpPr>
            <p:spPr>
              <a:xfrm>
                <a:off x="2313707" y="1569904"/>
                <a:ext cx="1066800" cy="276999"/>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cs typeface="Arial" pitchFamily="34" charset="0"/>
                  </a:rPr>
                  <a:t>Prioritization</a:t>
                </a:r>
              </a:p>
            </p:txBody>
          </p:sp>
          <p:sp>
            <p:nvSpPr>
              <p:cNvPr id="18" name="TextBox 17"/>
              <p:cNvSpPr txBox="1"/>
              <p:nvPr/>
            </p:nvSpPr>
            <p:spPr>
              <a:xfrm>
                <a:off x="3449780" y="1569904"/>
                <a:ext cx="1066800" cy="276999"/>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cs typeface="Arial" pitchFamily="34" charset="0"/>
                  </a:rPr>
                  <a:t>Programming</a:t>
                </a:r>
              </a:p>
            </p:txBody>
          </p:sp>
          <p:sp>
            <p:nvSpPr>
              <p:cNvPr id="19" name="TextBox 18"/>
              <p:cNvSpPr txBox="1"/>
              <p:nvPr/>
            </p:nvSpPr>
            <p:spPr>
              <a:xfrm>
                <a:off x="4571996" y="1554515"/>
                <a:ext cx="1066800" cy="307777"/>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latin typeface="Arial" pitchFamily="34" charset="0"/>
                    <a:cs typeface="Arial" pitchFamily="34" charset="0"/>
                  </a:rPr>
                  <a:t>Budgeting</a:t>
                </a:r>
              </a:p>
            </p:txBody>
          </p:sp>
          <p:sp>
            <p:nvSpPr>
              <p:cNvPr id="20" name="TextBox 19"/>
              <p:cNvSpPr txBox="1"/>
              <p:nvPr/>
            </p:nvSpPr>
            <p:spPr>
              <a:xfrm>
                <a:off x="5704220" y="1554515"/>
                <a:ext cx="1066800" cy="307777"/>
              </a:xfrm>
              <a:prstGeom prst="rect">
                <a:avLst/>
              </a:prstGeom>
              <a:gradFill flip="none" rotWithShape="1">
                <a:gsLst>
                  <a:gs pos="45000">
                    <a:srgbClr val="FF6600"/>
                  </a:gs>
                  <a:gs pos="88000">
                    <a:srgbClr val="00B050"/>
                  </a:gs>
                </a:gsLst>
                <a:lin ang="0" scaled="1"/>
                <a:tileRect/>
              </a:gra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Enactment</a:t>
                </a:r>
              </a:p>
            </p:txBody>
          </p:sp>
          <p:sp>
            <p:nvSpPr>
              <p:cNvPr id="21" name="TextBox 20"/>
              <p:cNvSpPr txBox="1"/>
              <p:nvPr/>
            </p:nvSpPr>
            <p:spPr>
              <a:xfrm>
                <a:off x="6844140" y="1554515"/>
                <a:ext cx="1066800" cy="307777"/>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Execution</a:t>
                </a:r>
              </a:p>
            </p:txBody>
          </p:sp>
          <p:sp>
            <p:nvSpPr>
              <p:cNvPr id="22" name="TextBox 21"/>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cs typeface="Arial" pitchFamily="34" charset="0"/>
                  </a:rPr>
                  <a:t>Vision Enabled</a:t>
                </a:r>
              </a:p>
            </p:txBody>
          </p:sp>
          <p:sp>
            <p:nvSpPr>
              <p:cNvPr id="23" name="TextBox 22"/>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latin typeface="Arial" pitchFamily="34" charset="0"/>
                    <a:cs typeface="Arial" pitchFamily="34" charset="0"/>
                  </a:rPr>
                  <a:t>Capabilities, Resource Analysis &amp; Metrics</a:t>
                </a:r>
              </a:p>
            </p:txBody>
          </p:sp>
          <p:cxnSp>
            <p:nvCxnSpPr>
              <p:cNvPr id="24" name="Straight Connector 23"/>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67400" y="2580501"/>
                <a:ext cx="857927" cy="276999"/>
              </a:xfrm>
              <a:prstGeom prst="rect">
                <a:avLst/>
              </a:prstGeom>
              <a:solidFill>
                <a:schemeClr val="bg1"/>
              </a:solidFill>
            </p:spPr>
            <p:txBody>
              <a:bodyPr wrap="none" rtlCol="0">
                <a:spAutoFit/>
              </a:bodyPr>
              <a:lstStyle/>
              <a:p>
                <a:r>
                  <a:rPr lang="en-US" sz="1200" i="1" dirty="0">
                    <a:latin typeface="Arial" pitchFamily="34" charset="0"/>
                    <a:cs typeface="Arial" pitchFamily="34" charset="0"/>
                  </a:rPr>
                  <a:t>Feedback</a:t>
                </a:r>
              </a:p>
            </p:txBody>
          </p:sp>
        </p:grpSp>
        <p:sp>
          <p:nvSpPr>
            <p:cNvPr id="5" name="TextBox 4"/>
            <p:cNvSpPr txBox="1"/>
            <p:nvPr/>
          </p:nvSpPr>
          <p:spPr>
            <a:xfrm>
              <a:off x="195367" y="2468031"/>
              <a:ext cx="936475" cy="461665"/>
            </a:xfrm>
            <a:prstGeom prst="rect">
              <a:avLst/>
            </a:prstGeom>
            <a:noFill/>
          </p:spPr>
          <p:txBody>
            <a:bodyPr wrap="none" rtlCol="0">
              <a:spAutoFit/>
            </a:bodyPr>
            <a:lstStyle/>
            <a:p>
              <a:pPr algn="ctr"/>
              <a:r>
                <a:rPr lang="en-US" sz="1200" b="1" dirty="0">
                  <a:latin typeface="Arial" pitchFamily="34" charset="0"/>
                  <a:cs typeface="Arial" pitchFamily="34" charset="0"/>
                </a:rPr>
                <a:t>PROCESS</a:t>
              </a:r>
            </a:p>
            <a:p>
              <a:pPr algn="ctr"/>
              <a:r>
                <a:rPr lang="en-US" sz="1200" b="1" dirty="0">
                  <a:latin typeface="Arial" pitchFamily="34" charset="0"/>
                  <a:cs typeface="Arial" pitchFamily="34" charset="0"/>
                </a:rPr>
                <a:t>INPUT</a:t>
              </a:r>
            </a:p>
          </p:txBody>
        </p:sp>
        <p:sp>
          <p:nvSpPr>
            <p:cNvPr id="27" name="TextBox 26"/>
            <p:cNvSpPr txBox="1"/>
            <p:nvPr/>
          </p:nvSpPr>
          <p:spPr>
            <a:xfrm>
              <a:off x="2301970" y="2633126"/>
              <a:ext cx="1172117" cy="276999"/>
            </a:xfrm>
            <a:prstGeom prst="rect">
              <a:avLst/>
            </a:prstGeom>
            <a:noFill/>
          </p:spPr>
          <p:txBody>
            <a:bodyPr wrap="none" rtlCol="0">
              <a:spAutoFit/>
            </a:bodyPr>
            <a:lstStyle/>
            <a:p>
              <a:pPr algn="ctr"/>
              <a:r>
                <a:rPr lang="en-US" sz="1200" b="1" dirty="0">
                  <a:latin typeface="Arial" pitchFamily="34" charset="0"/>
                  <a:cs typeface="Arial" pitchFamily="34" charset="0"/>
                </a:rPr>
                <a:t>CONNECTOR</a:t>
              </a:r>
            </a:p>
          </p:txBody>
        </p:sp>
        <p:sp>
          <p:nvSpPr>
            <p:cNvPr id="28" name="TextBox 27"/>
            <p:cNvSpPr txBox="1"/>
            <p:nvPr/>
          </p:nvSpPr>
          <p:spPr>
            <a:xfrm>
              <a:off x="5692805" y="2627069"/>
              <a:ext cx="1172117" cy="276999"/>
            </a:xfrm>
            <a:prstGeom prst="rect">
              <a:avLst/>
            </a:prstGeom>
            <a:noFill/>
          </p:spPr>
          <p:txBody>
            <a:bodyPr wrap="none" rtlCol="0">
              <a:spAutoFit/>
            </a:bodyPr>
            <a:lstStyle/>
            <a:p>
              <a:pPr algn="ctr"/>
              <a:r>
                <a:rPr lang="en-US" sz="1200" b="1" dirty="0">
                  <a:latin typeface="Arial" pitchFamily="34" charset="0"/>
                  <a:cs typeface="Arial" pitchFamily="34" charset="0"/>
                </a:rPr>
                <a:t>CONNECTOR</a:t>
              </a:r>
            </a:p>
          </p:txBody>
        </p:sp>
        <p:sp>
          <p:nvSpPr>
            <p:cNvPr id="29" name="TextBox 28"/>
            <p:cNvSpPr txBox="1"/>
            <p:nvPr/>
          </p:nvSpPr>
          <p:spPr>
            <a:xfrm>
              <a:off x="8054614" y="2468031"/>
              <a:ext cx="936475" cy="461665"/>
            </a:xfrm>
            <a:prstGeom prst="rect">
              <a:avLst/>
            </a:prstGeom>
            <a:noFill/>
          </p:spPr>
          <p:txBody>
            <a:bodyPr wrap="none" rtlCol="0">
              <a:spAutoFit/>
            </a:bodyPr>
            <a:lstStyle/>
            <a:p>
              <a:pPr algn="ctr"/>
              <a:r>
                <a:rPr lang="en-US" sz="1200" b="1" dirty="0">
                  <a:latin typeface="Arial" pitchFamily="34" charset="0"/>
                  <a:cs typeface="Arial" pitchFamily="34" charset="0"/>
                </a:rPr>
                <a:t>PROCESS</a:t>
              </a:r>
            </a:p>
            <a:p>
              <a:pPr algn="ctr"/>
              <a:r>
                <a:rPr lang="en-US" sz="1200" b="1" dirty="0">
                  <a:latin typeface="Arial" pitchFamily="34" charset="0"/>
                  <a:cs typeface="Arial" pitchFamily="34" charset="0"/>
                </a:rPr>
                <a:t>OUTPUT</a:t>
              </a:r>
            </a:p>
          </p:txBody>
        </p:sp>
        <p:sp>
          <p:nvSpPr>
            <p:cNvPr id="26" name="Rectangle 25"/>
            <p:cNvSpPr/>
            <p:nvPr/>
          </p:nvSpPr>
          <p:spPr>
            <a:xfrm>
              <a:off x="1539599" y="2283365"/>
              <a:ext cx="492443" cy="646331"/>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600" b="1" cap="none" spc="0" dirty="0">
                  <a:ln w="11430"/>
                  <a:solidFill>
                    <a:srgbClr val="FF3300"/>
                  </a:solidFill>
                  <a:effectLst>
                    <a:outerShdw blurRad="80000" dist="40000" dir="5040000" algn="tl">
                      <a:srgbClr val="000000">
                        <a:alpha val="30000"/>
                      </a:srgbClr>
                    </a:outerShdw>
                  </a:effectLst>
                  <a:latin typeface="Arial" pitchFamily="34" charset="0"/>
                  <a:cs typeface="Arial" pitchFamily="34" charset="0"/>
                </a:rPr>
                <a:t>P</a:t>
              </a:r>
            </a:p>
          </p:txBody>
        </p:sp>
        <p:sp>
          <p:nvSpPr>
            <p:cNvPr id="31" name="Rectangle 30"/>
            <p:cNvSpPr/>
            <p:nvPr/>
          </p:nvSpPr>
          <p:spPr>
            <a:xfrm>
              <a:off x="3811745" y="2283365"/>
              <a:ext cx="492443" cy="646331"/>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600" b="1" cap="none" spc="0" dirty="0">
                  <a:ln w="11430"/>
                  <a:solidFill>
                    <a:srgbClr val="FF3300"/>
                  </a:solidFill>
                  <a:effectLst>
                    <a:outerShdw blurRad="80000" dist="40000" dir="5040000" algn="tl">
                      <a:srgbClr val="000000">
                        <a:alpha val="30000"/>
                      </a:srgbClr>
                    </a:outerShdw>
                  </a:effectLst>
                  <a:latin typeface="Arial" pitchFamily="34" charset="0"/>
                  <a:cs typeface="Arial" pitchFamily="34" charset="0"/>
                </a:rPr>
                <a:t>P</a:t>
              </a:r>
            </a:p>
          </p:txBody>
        </p:sp>
        <p:sp>
          <p:nvSpPr>
            <p:cNvPr id="32" name="Rectangle 31"/>
            <p:cNvSpPr/>
            <p:nvPr/>
          </p:nvSpPr>
          <p:spPr>
            <a:xfrm>
              <a:off x="4913997" y="2283365"/>
              <a:ext cx="518091" cy="646331"/>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600" b="1" cap="none" spc="0" dirty="0">
                  <a:ln w="11430"/>
                  <a:solidFill>
                    <a:srgbClr val="FF3300"/>
                  </a:solidFill>
                  <a:effectLst>
                    <a:outerShdw blurRad="80000" dist="40000" dir="5040000" algn="tl">
                      <a:srgbClr val="000000">
                        <a:alpha val="30000"/>
                      </a:srgbClr>
                    </a:outerShdw>
                  </a:effectLst>
                  <a:latin typeface="Arial" pitchFamily="34" charset="0"/>
                  <a:cs typeface="Arial" pitchFamily="34" charset="0"/>
                </a:rPr>
                <a:t>B</a:t>
              </a:r>
            </a:p>
          </p:txBody>
        </p:sp>
        <p:sp>
          <p:nvSpPr>
            <p:cNvPr id="33" name="Rectangle 32"/>
            <p:cNvSpPr/>
            <p:nvPr/>
          </p:nvSpPr>
          <p:spPr>
            <a:xfrm>
              <a:off x="7158816" y="2283365"/>
              <a:ext cx="492444" cy="646331"/>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600" b="1" cap="none" spc="0" dirty="0">
                  <a:ln w="11430"/>
                  <a:solidFill>
                    <a:srgbClr val="FF3300"/>
                  </a:solidFill>
                  <a:effectLst>
                    <a:outerShdw blurRad="80000" dist="40000" dir="5040000" algn="tl">
                      <a:srgbClr val="000000">
                        <a:alpha val="30000"/>
                      </a:srgbClr>
                    </a:outerShdw>
                  </a:effectLst>
                  <a:latin typeface="Arial" pitchFamily="34" charset="0"/>
                  <a:cs typeface="Arial" pitchFamily="34" charset="0"/>
                </a:rPr>
                <a:t>E</a:t>
              </a:r>
            </a:p>
          </p:txBody>
        </p:sp>
      </p:grpSp>
      <p:sp>
        <p:nvSpPr>
          <p:cNvPr id="34" name="TextBox 33"/>
          <p:cNvSpPr txBox="1"/>
          <p:nvPr/>
        </p:nvSpPr>
        <p:spPr>
          <a:xfrm>
            <a:off x="195367" y="6477000"/>
            <a:ext cx="2019912" cy="276999"/>
          </a:xfrm>
          <a:prstGeom prst="rect">
            <a:avLst/>
          </a:prstGeom>
          <a:noFill/>
        </p:spPr>
        <p:txBody>
          <a:bodyPr wrap="none" rtlCol="0">
            <a:spAutoFit/>
          </a:bodyPr>
          <a:lstStyle/>
          <a:p>
            <a:r>
              <a:rPr lang="en-US" sz="1200" dirty="0"/>
              <a:t>DOD: Department of Defense</a:t>
            </a:r>
          </a:p>
        </p:txBody>
      </p:sp>
    </p:spTree>
    <p:extLst>
      <p:ext uri="{BB962C8B-B14F-4D97-AF65-F5344CB8AC3E}">
        <p14:creationId xmlns:p14="http://schemas.microsoft.com/office/powerpoint/2010/main" val="39258881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832"/>
            <a:ext cx="7620000" cy="1143000"/>
          </a:xfrm>
        </p:spPr>
        <p:txBody>
          <a:bodyPr>
            <a:noAutofit/>
          </a:bodyPr>
          <a:lstStyle/>
          <a:p>
            <a:r>
              <a:rPr lang="en-US" sz="3600" b="1" dirty="0"/>
              <a:t>Vision &amp; Strategy:</a:t>
            </a:r>
            <a:br>
              <a:rPr lang="en-US" sz="3600" b="1" dirty="0"/>
            </a:br>
            <a:r>
              <a:rPr lang="en-US" sz="3600" dirty="0"/>
              <a:t>Looking at the Future</a:t>
            </a:r>
          </a:p>
        </p:txBody>
      </p:sp>
      <p:sp>
        <p:nvSpPr>
          <p:cNvPr id="3" name="Down Arrow 2"/>
          <p:cNvSpPr/>
          <p:nvPr/>
        </p:nvSpPr>
        <p:spPr>
          <a:xfrm>
            <a:off x="381000" y="14478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3400" y="3200400"/>
            <a:ext cx="8229600" cy="923330"/>
          </a:xfrm>
          <a:prstGeom prst="rect">
            <a:avLst/>
          </a:prstGeom>
          <a:noFill/>
        </p:spPr>
        <p:txBody>
          <a:bodyPr wrap="square" rtlCol="0">
            <a:spAutoFit/>
          </a:bodyPr>
          <a:lstStyle/>
          <a:p>
            <a:pPr marL="339725" indent="-339725">
              <a:buFont typeface="Wingdings" pitchFamily="2" charset="2"/>
              <a:buChar char="«"/>
            </a:pPr>
            <a:r>
              <a:rPr lang="en-US" dirty="0">
                <a:latin typeface="Arial" pitchFamily="34" charset="0"/>
                <a:cs typeface="Arial" pitchFamily="34" charset="0"/>
              </a:rPr>
              <a:t>Vision is a long term goal, or series of goals that kicks off PPBE</a:t>
            </a:r>
          </a:p>
          <a:p>
            <a:pPr marL="688975" lvl="1" indent="-344488">
              <a:buFont typeface="Wingdings" pitchFamily="2" charset="2"/>
              <a:buChar char="w"/>
            </a:pPr>
            <a:r>
              <a:rPr lang="en-US" dirty="0">
                <a:latin typeface="Arial" pitchFamily="34" charset="0"/>
                <a:cs typeface="Arial" pitchFamily="34" charset="0"/>
              </a:rPr>
              <a:t>Focused on a somewhat specific future year or period of years</a:t>
            </a:r>
          </a:p>
          <a:p>
            <a:endParaRPr lang="en-US" dirty="0">
              <a:latin typeface="Arial" pitchFamily="34" charset="0"/>
              <a:cs typeface="Arial" pitchFamily="34" charset="0"/>
            </a:endParaRPr>
          </a:p>
        </p:txBody>
      </p:sp>
      <p:grpSp>
        <p:nvGrpSpPr>
          <p:cNvPr id="8" name="Group 7"/>
          <p:cNvGrpSpPr/>
          <p:nvPr/>
        </p:nvGrpSpPr>
        <p:grpSpPr>
          <a:xfrm>
            <a:off x="55418" y="1782235"/>
            <a:ext cx="8984672" cy="1409700"/>
            <a:chOff x="55418" y="1447800"/>
            <a:chExt cx="8984672" cy="1409700"/>
          </a:xfrm>
        </p:grpSpPr>
        <p:cxnSp>
          <p:nvCxnSpPr>
            <p:cNvPr id="9" name="Straight Arrow Connector 8"/>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8" name="TextBox 17"/>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9" name="TextBox 18"/>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20" name="TextBox 19"/>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21" name="TextBox 20"/>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22" name="TextBox 21"/>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23" name="TextBox 22"/>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4" name="TextBox 23"/>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5" name="TextBox 24"/>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6" name="Straight Connector 25"/>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pic>
        <p:nvPicPr>
          <p:cNvPr id="3075" name="Picture 3" descr="C:\Users\Jo Ann White Laptop\AppData\Local\Microsoft\Windows\Temporary Internet Files\Low\Content.IE5\9KBT0IN8\MC90044136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81400"/>
            <a:ext cx="8659090" cy="3345872"/>
          </a:xfrm>
          <a:prstGeom prst="rect">
            <a:avLst/>
          </a:prstGeom>
          <a:noFill/>
        </p:spPr>
      </p:pic>
      <p:sp>
        <p:nvSpPr>
          <p:cNvPr id="6" name="TextBox 5"/>
          <p:cNvSpPr txBox="1"/>
          <p:nvPr/>
        </p:nvSpPr>
        <p:spPr>
          <a:xfrm>
            <a:off x="1345504" y="4315361"/>
            <a:ext cx="7086600" cy="1015663"/>
          </a:xfrm>
          <a:prstGeom prst="rect">
            <a:avLst/>
          </a:prstGeom>
          <a:noFill/>
        </p:spPr>
        <p:txBody>
          <a:bodyPr wrap="square" rtlCol="0">
            <a:spAutoFit/>
          </a:bodyPr>
          <a:lstStyle/>
          <a:p>
            <a:pPr algn="ctr"/>
            <a:r>
              <a:rPr lang="en-US" sz="2000" b="1" dirty="0">
                <a:latin typeface="Arial" pitchFamily="34" charset="0"/>
                <a:cs typeface="Arial" pitchFamily="34" charset="0"/>
              </a:rPr>
              <a:t>Vision:</a:t>
            </a:r>
          </a:p>
          <a:p>
            <a:r>
              <a:rPr lang="en-US" sz="2000" dirty="0">
                <a:latin typeface="Arial" pitchFamily="34" charset="0"/>
                <a:cs typeface="Arial" pitchFamily="34" charset="0"/>
              </a:rPr>
              <a:t>7.0  In the next five years my spouse and I want to build a home.  </a:t>
            </a:r>
          </a:p>
        </p:txBody>
      </p:sp>
    </p:spTree>
    <p:extLst>
      <p:ext uri="{BB962C8B-B14F-4D97-AF65-F5344CB8AC3E}">
        <p14:creationId xmlns:p14="http://schemas.microsoft.com/office/powerpoint/2010/main" val="345921232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418" y="1562100"/>
            <a:ext cx="8984672" cy="1409700"/>
            <a:chOff x="55418" y="1447800"/>
            <a:chExt cx="8984672" cy="1409700"/>
          </a:xfrm>
        </p:grpSpPr>
        <p:cxnSp>
          <p:nvCxnSpPr>
            <p:cNvPr id="41" name="Straight Arrow Connector 40"/>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23" name="TextBox 22"/>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24" name="TextBox 23"/>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25" name="TextBox 24"/>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26" name="TextBox 25"/>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27" name="TextBox 26"/>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28" name="TextBox 27"/>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9" name="TextBox 28"/>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30" name="TextBox 29"/>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32" name="Straight Connector 3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5" name="Title 4"/>
          <p:cNvSpPr>
            <a:spLocks noGrp="1"/>
          </p:cNvSpPr>
          <p:nvPr>
            <p:ph type="title"/>
          </p:nvPr>
        </p:nvSpPr>
        <p:spPr>
          <a:xfrm>
            <a:off x="1371600" y="0"/>
            <a:ext cx="7516090" cy="1143000"/>
          </a:xfrm>
        </p:spPr>
        <p:txBody>
          <a:bodyPr>
            <a:noAutofit/>
          </a:bodyPr>
          <a:lstStyle/>
          <a:p>
            <a:r>
              <a:rPr lang="en-US" sz="3600" b="1" dirty="0"/>
              <a:t>Vision &amp; Strategy:</a:t>
            </a:r>
            <a:br>
              <a:rPr lang="en-US" sz="3600" b="1" dirty="0"/>
            </a:br>
            <a:r>
              <a:rPr lang="en-US" sz="3600" dirty="0"/>
              <a:t>Looking at the Future</a:t>
            </a:r>
          </a:p>
        </p:txBody>
      </p:sp>
      <p:sp>
        <p:nvSpPr>
          <p:cNvPr id="31" name="Down Arrow 30"/>
          <p:cNvSpPr/>
          <p:nvPr/>
        </p:nvSpPr>
        <p:spPr>
          <a:xfrm>
            <a:off x="381000" y="12192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C:\Users\Jo Ann White Laptop\AppData\Local\Microsoft\Windows\Temporary Internet Files\Low\Content.IE5\9KBT0IN8\MC900441366[1].PNG"/>
          <p:cNvPicPr>
            <a:picLocks noChangeAspect="1" noChangeArrowheads="1"/>
          </p:cNvPicPr>
          <p:nvPr/>
        </p:nvPicPr>
        <p:blipFill rotWithShape="1">
          <a:blip r:embed="rId2">
            <a:extLst>
              <a:ext uri="{28A0092B-C50C-407E-A947-70E740481C1C}">
                <a14:useLocalDpi xmlns:a14="http://schemas.microsoft.com/office/drawing/2010/main" val="0"/>
              </a:ext>
            </a:extLst>
          </a:blip>
          <a:srcRect l="3200" t="8913" r="1200" b="11046"/>
          <a:stretch/>
        </p:blipFill>
        <p:spPr bwMode="auto">
          <a:xfrm>
            <a:off x="381000" y="3505200"/>
            <a:ext cx="8278090" cy="3429000"/>
          </a:xfrm>
          <a:prstGeom prst="rect">
            <a:avLst/>
          </a:prstGeom>
          <a:noFill/>
        </p:spPr>
      </p:pic>
      <p:sp>
        <p:nvSpPr>
          <p:cNvPr id="6" name="TextBox 5"/>
          <p:cNvSpPr txBox="1"/>
          <p:nvPr/>
        </p:nvSpPr>
        <p:spPr>
          <a:xfrm>
            <a:off x="457200" y="2971800"/>
            <a:ext cx="8115300" cy="707886"/>
          </a:xfrm>
          <a:prstGeom prst="rect">
            <a:avLst/>
          </a:prstGeom>
          <a:noFill/>
        </p:spPr>
        <p:txBody>
          <a:bodyPr wrap="square" rtlCol="0">
            <a:spAutoFit/>
          </a:bodyPr>
          <a:lstStyle/>
          <a:p>
            <a:pPr marL="342900" indent="-342900">
              <a:buFont typeface="Wingdings" pitchFamily="2" charset="2"/>
              <a:buChar char="«"/>
            </a:pPr>
            <a:r>
              <a:rPr lang="en-US" sz="2000" dirty="0">
                <a:latin typeface="Arial" pitchFamily="34" charset="0"/>
                <a:cs typeface="Arial" pitchFamily="34" charset="0"/>
              </a:rPr>
              <a:t>Strategy is a roadmap to move you logically toward that vision/ goal, perhaps over a period of several years</a:t>
            </a:r>
          </a:p>
        </p:txBody>
      </p:sp>
      <p:sp>
        <p:nvSpPr>
          <p:cNvPr id="7" name="TextBox 6"/>
          <p:cNvSpPr txBox="1"/>
          <p:nvPr/>
        </p:nvSpPr>
        <p:spPr>
          <a:xfrm>
            <a:off x="1936004" y="3912275"/>
            <a:ext cx="5147563" cy="2031325"/>
          </a:xfrm>
          <a:prstGeom prst="rect">
            <a:avLst/>
          </a:prstGeom>
          <a:noFill/>
        </p:spPr>
        <p:txBody>
          <a:bodyPr wrap="none" rtlCol="0">
            <a:spAutoFit/>
          </a:bodyPr>
          <a:lstStyle/>
          <a:p>
            <a:pPr algn="ctr"/>
            <a:r>
              <a:rPr lang="en-US" b="1" dirty="0">
                <a:latin typeface="Arial" pitchFamily="34" charset="0"/>
                <a:cs typeface="Arial" pitchFamily="34" charset="0"/>
              </a:rPr>
              <a:t>Strategy</a:t>
            </a:r>
          </a:p>
          <a:p>
            <a:r>
              <a:rPr lang="en-US" dirty="0">
                <a:latin typeface="Arial" pitchFamily="34" charset="0"/>
                <a:cs typeface="Arial" pitchFamily="34" charset="0"/>
              </a:rPr>
              <a:t>7.1  Design a conceptual view of the home</a:t>
            </a:r>
          </a:p>
          <a:p>
            <a:r>
              <a:rPr lang="en-US" dirty="0">
                <a:latin typeface="Arial" pitchFamily="34" charset="0"/>
                <a:cs typeface="Arial" pitchFamily="34" charset="0"/>
              </a:rPr>
              <a:t>7.2  Seek out an architect to do final design</a:t>
            </a:r>
          </a:p>
          <a:p>
            <a:r>
              <a:rPr lang="en-US" dirty="0">
                <a:latin typeface="Arial" pitchFamily="34" charset="0"/>
                <a:cs typeface="Arial" pitchFamily="34" charset="0"/>
              </a:rPr>
              <a:t>7.3  Contact building contractors for estimates</a:t>
            </a:r>
          </a:p>
          <a:p>
            <a:r>
              <a:rPr lang="en-US" dirty="0">
                <a:latin typeface="Arial" pitchFamily="34" charset="0"/>
                <a:cs typeface="Arial" pitchFamily="34" charset="0"/>
              </a:rPr>
              <a:t>7.4  Look for available property </a:t>
            </a:r>
          </a:p>
          <a:p>
            <a:r>
              <a:rPr lang="en-US" dirty="0">
                <a:latin typeface="Arial" pitchFamily="34" charset="0"/>
                <a:cs typeface="Arial" pitchFamily="34" charset="0"/>
              </a:rPr>
              <a:t>7.5  Get reassigned to the area I want to retire to</a:t>
            </a:r>
          </a:p>
          <a:p>
            <a:r>
              <a:rPr lang="en-US" dirty="0">
                <a:latin typeface="Arial" pitchFamily="34" charset="0"/>
                <a:cs typeface="Arial" pitchFamily="34" charset="0"/>
              </a:rPr>
              <a:t>7.6  Etc.</a:t>
            </a:r>
          </a:p>
        </p:txBody>
      </p:sp>
    </p:spTree>
    <p:extLst>
      <p:ext uri="{BB962C8B-B14F-4D97-AF65-F5344CB8AC3E}">
        <p14:creationId xmlns:p14="http://schemas.microsoft.com/office/powerpoint/2010/main" val="32150981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7039"/>
            <a:ext cx="7543800" cy="1143000"/>
          </a:xfrm>
        </p:spPr>
        <p:txBody>
          <a:bodyPr>
            <a:noAutofit/>
          </a:bodyPr>
          <a:lstStyle/>
          <a:p>
            <a:r>
              <a:rPr lang="en-US" sz="3600" b="1" dirty="0"/>
              <a:t>Vision &amp; Strategy:</a:t>
            </a:r>
            <a:br>
              <a:rPr lang="en-US" sz="3600" b="1" dirty="0"/>
            </a:br>
            <a:r>
              <a:rPr lang="en-US" sz="3600" dirty="0"/>
              <a:t>Looking at the Future</a:t>
            </a:r>
          </a:p>
        </p:txBody>
      </p:sp>
      <p:sp>
        <p:nvSpPr>
          <p:cNvPr id="4" name="Content Placeholder 3"/>
          <p:cNvSpPr>
            <a:spLocks noGrp="1"/>
          </p:cNvSpPr>
          <p:nvPr>
            <p:ph sz="quarter" idx="4294967295"/>
          </p:nvPr>
        </p:nvSpPr>
        <p:spPr>
          <a:xfrm>
            <a:off x="228600" y="3124200"/>
            <a:ext cx="8229600" cy="3505200"/>
          </a:xfrm>
          <a:prstGeom prst="rect">
            <a:avLst/>
          </a:prstGeom>
        </p:spPr>
        <p:txBody>
          <a:bodyPr>
            <a:normAutofit fontScale="92500" lnSpcReduction="10000"/>
          </a:bodyPr>
          <a:lstStyle/>
          <a:p>
            <a:pPr>
              <a:lnSpc>
                <a:spcPct val="120000"/>
              </a:lnSpc>
              <a:spcBef>
                <a:spcPts val="0"/>
              </a:spcBef>
              <a:spcAft>
                <a:spcPts val="600"/>
              </a:spcAft>
            </a:pPr>
            <a:r>
              <a:rPr lang="en-US" sz="2600" dirty="0"/>
              <a:t>Strategies nearly always impact current resource priorities if the long term goal is to be realized</a:t>
            </a:r>
          </a:p>
          <a:p>
            <a:pPr lvl="1"/>
            <a:r>
              <a:rPr lang="en-US" sz="2200" dirty="0"/>
              <a:t>7.1  Design a conceptual view of the home</a:t>
            </a:r>
          </a:p>
          <a:p>
            <a:pPr lvl="1"/>
            <a:r>
              <a:rPr lang="en-US" sz="2200" dirty="0"/>
              <a:t>7.2  Seek out an architect to do final design</a:t>
            </a:r>
          </a:p>
          <a:p>
            <a:pPr lvl="1"/>
            <a:r>
              <a:rPr lang="en-US" sz="2200" dirty="0"/>
              <a:t>7.3  Contact building contractors for estimates</a:t>
            </a:r>
          </a:p>
          <a:p>
            <a:pPr lvl="1"/>
            <a:r>
              <a:rPr lang="en-US" sz="2200" dirty="0"/>
              <a:t>7.4  Look for available property </a:t>
            </a:r>
          </a:p>
          <a:p>
            <a:pPr lvl="1"/>
            <a:r>
              <a:rPr lang="en-US" sz="2200" dirty="0"/>
              <a:t>7.5  Get reassigned to the area I want to retire to</a:t>
            </a:r>
          </a:p>
          <a:p>
            <a:pPr lvl="1"/>
            <a:r>
              <a:rPr lang="en-US" sz="2200" dirty="0"/>
              <a:t>7.6  Etc.</a:t>
            </a:r>
          </a:p>
          <a:p>
            <a:pPr>
              <a:lnSpc>
                <a:spcPct val="120000"/>
              </a:lnSpc>
              <a:spcBef>
                <a:spcPts val="0"/>
              </a:spcBef>
              <a:spcAft>
                <a:spcPts val="600"/>
              </a:spcAft>
            </a:pPr>
            <a:r>
              <a:rPr lang="en-US" sz="2600" dirty="0"/>
              <a:t>Who sets out the basic vision for your family?  For DoD?</a:t>
            </a:r>
          </a:p>
          <a:p>
            <a:pPr lvl="1">
              <a:lnSpc>
                <a:spcPct val="120000"/>
              </a:lnSpc>
              <a:spcBef>
                <a:spcPts val="0"/>
              </a:spcBef>
              <a:spcAft>
                <a:spcPts val="600"/>
              </a:spcAft>
            </a:pPr>
            <a:endParaRPr lang="en-US" sz="2600" dirty="0"/>
          </a:p>
        </p:txBody>
      </p:sp>
      <p:grpSp>
        <p:nvGrpSpPr>
          <p:cNvPr id="5" name="Group 4"/>
          <p:cNvGrpSpPr/>
          <p:nvPr/>
        </p:nvGrpSpPr>
        <p:grpSpPr>
          <a:xfrm>
            <a:off x="55418" y="1714500"/>
            <a:ext cx="8984672" cy="1409700"/>
            <a:chOff x="55418" y="1447800"/>
            <a:chExt cx="8984672" cy="1409700"/>
          </a:xfrm>
        </p:grpSpPr>
        <p:cxnSp>
          <p:nvCxnSpPr>
            <p:cNvPr id="6" name="Straight Arrow Connector 5"/>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5" name="TextBox 14"/>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6" name="TextBox 15"/>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7" name="TextBox 16"/>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8" name="TextBox 17"/>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9" name="TextBox 18"/>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20" name="TextBox 19"/>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1" name="TextBox 20"/>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2" name="TextBox 21"/>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3" name="Straight Connector 22"/>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5" name="Down Arrow 24"/>
          <p:cNvSpPr/>
          <p:nvPr/>
        </p:nvSpPr>
        <p:spPr>
          <a:xfrm>
            <a:off x="381000" y="13716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570520" y="4256782"/>
            <a:ext cx="2344880" cy="1077218"/>
          </a:xfrm>
          <a:prstGeom prst="rect">
            <a:avLst/>
          </a:prstGeom>
          <a:solidFill>
            <a:srgbClr val="FFFF00"/>
          </a:solidFill>
          <a:effectLst>
            <a:outerShdw blurRad="50800" dist="88900" dir="2700000" algn="tl" rotWithShape="0">
              <a:schemeClr val="tx1">
                <a:alpha val="82000"/>
              </a:schemeClr>
            </a:outerShdw>
          </a:effectLst>
        </p:spPr>
        <p:txBody>
          <a:bodyPr wrap="square" rtlCol="0">
            <a:spAutoFit/>
          </a:bodyPr>
          <a:lstStyle/>
          <a:p>
            <a:pPr algn="ctr"/>
            <a:r>
              <a:rPr lang="en-US" sz="1600" dirty="0">
                <a:latin typeface="Arial" pitchFamily="34" charset="0"/>
                <a:cs typeface="Arial" pitchFamily="34" charset="0"/>
              </a:rPr>
              <a:t>How many of these strategy elements are likely to have resource implications?</a:t>
            </a:r>
          </a:p>
        </p:txBody>
      </p:sp>
    </p:spTree>
    <p:extLst>
      <p:ext uri="{BB962C8B-B14F-4D97-AF65-F5344CB8AC3E}">
        <p14:creationId xmlns:p14="http://schemas.microsoft.com/office/powerpoint/2010/main" val="38368465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1143000"/>
          </a:xfrm>
        </p:spPr>
        <p:txBody>
          <a:bodyPr>
            <a:normAutofit/>
          </a:bodyPr>
          <a:lstStyle/>
          <a:p>
            <a:r>
              <a:rPr lang="en-US" sz="3600" b="1" dirty="0"/>
              <a:t>Planning</a:t>
            </a:r>
            <a:r>
              <a:rPr lang="en-US" sz="3600" dirty="0"/>
              <a:t>, the First P</a:t>
            </a:r>
          </a:p>
        </p:txBody>
      </p:sp>
      <p:sp>
        <p:nvSpPr>
          <p:cNvPr id="3" name="Content Placeholder 2"/>
          <p:cNvSpPr>
            <a:spLocks noGrp="1"/>
          </p:cNvSpPr>
          <p:nvPr>
            <p:ph sz="quarter" idx="4294967295"/>
          </p:nvPr>
        </p:nvSpPr>
        <p:spPr>
          <a:xfrm>
            <a:off x="457200" y="2438400"/>
            <a:ext cx="8229600" cy="3581400"/>
          </a:xfrm>
          <a:prstGeom prst="rect">
            <a:avLst/>
          </a:prstGeom>
        </p:spPr>
        <p:txBody>
          <a:bodyPr>
            <a:normAutofit fontScale="77500" lnSpcReduction="20000"/>
          </a:bodyPr>
          <a:lstStyle/>
          <a:p>
            <a:pPr>
              <a:lnSpc>
                <a:spcPct val="120000"/>
              </a:lnSpc>
              <a:spcBef>
                <a:spcPts val="0"/>
              </a:spcBef>
              <a:spcAft>
                <a:spcPts val="600"/>
              </a:spcAft>
            </a:pPr>
            <a:r>
              <a:rPr lang="en-US" sz="2600" dirty="0"/>
              <a:t>Together, vision and strategy tee up “what” needs to be done, but stop short of “how”</a:t>
            </a:r>
          </a:p>
          <a:p>
            <a:pPr>
              <a:lnSpc>
                <a:spcPct val="120000"/>
              </a:lnSpc>
              <a:spcBef>
                <a:spcPts val="0"/>
              </a:spcBef>
              <a:spcAft>
                <a:spcPts val="600"/>
              </a:spcAft>
            </a:pPr>
            <a:r>
              <a:rPr lang="en-US" sz="2600" dirty="0"/>
              <a:t>In </a:t>
            </a:r>
            <a:r>
              <a:rPr lang="en-US" sz="2600" b="1" dirty="0"/>
              <a:t>Planning</a:t>
            </a:r>
            <a:r>
              <a:rPr lang="en-US" sz="2600" dirty="0"/>
              <a:t>, we </a:t>
            </a:r>
            <a:r>
              <a:rPr lang="en-US" sz="2600" u="sng" dirty="0"/>
              <a:t>develop and assess options to achieve our strategy and choose a preferred option to pursue</a:t>
            </a:r>
            <a:r>
              <a:rPr lang="en-US" sz="2600" dirty="0"/>
              <a:t>; options are usually classified as either a </a:t>
            </a:r>
            <a:r>
              <a:rPr lang="en-US" sz="2600" i="1" dirty="0"/>
              <a:t>product or an activity </a:t>
            </a:r>
            <a:r>
              <a:rPr lang="en-US" sz="2600" dirty="0"/>
              <a:t>and must be specific enough to be actionable</a:t>
            </a:r>
          </a:p>
          <a:p>
            <a:pPr lvl="1">
              <a:lnSpc>
                <a:spcPct val="120000"/>
              </a:lnSpc>
              <a:spcBef>
                <a:spcPts val="0"/>
              </a:spcBef>
              <a:spcAft>
                <a:spcPts val="600"/>
              </a:spcAft>
            </a:pPr>
            <a:r>
              <a:rPr lang="en-US" sz="2300" dirty="0"/>
              <a:t>7.2  Seek out an architect to do final design</a:t>
            </a:r>
          </a:p>
          <a:p>
            <a:pPr lvl="2">
              <a:lnSpc>
                <a:spcPct val="120000"/>
              </a:lnSpc>
              <a:spcBef>
                <a:spcPts val="0"/>
              </a:spcBef>
              <a:spcAft>
                <a:spcPts val="600"/>
              </a:spcAft>
            </a:pPr>
            <a:r>
              <a:rPr lang="en-US" sz="2300" dirty="0"/>
              <a:t>»  Use an existing floor plan design? </a:t>
            </a:r>
          </a:p>
          <a:p>
            <a:pPr lvl="2">
              <a:lnSpc>
                <a:spcPct val="120000"/>
              </a:lnSpc>
              <a:spcBef>
                <a:spcPts val="0"/>
              </a:spcBef>
              <a:spcAft>
                <a:spcPts val="600"/>
              </a:spcAft>
            </a:pPr>
            <a:r>
              <a:rPr lang="en-US" sz="2300" dirty="0"/>
              <a:t>»  Develop our own specific floor plan?</a:t>
            </a:r>
          </a:p>
          <a:p>
            <a:pPr>
              <a:lnSpc>
                <a:spcPct val="120000"/>
              </a:lnSpc>
              <a:spcBef>
                <a:spcPts val="0"/>
              </a:spcBef>
              <a:spcAft>
                <a:spcPts val="600"/>
              </a:spcAft>
            </a:pPr>
            <a:r>
              <a:rPr lang="en-US" sz="2600" dirty="0"/>
              <a:t>We also determine the resources required</a:t>
            </a:r>
          </a:p>
          <a:p>
            <a:pPr marL="0" indent="0">
              <a:lnSpc>
                <a:spcPct val="120000"/>
              </a:lnSpc>
              <a:buNone/>
            </a:pPr>
            <a:endParaRPr lang="en-US" sz="2600" dirty="0"/>
          </a:p>
        </p:txBody>
      </p:sp>
      <p:grpSp>
        <p:nvGrpSpPr>
          <p:cNvPr id="4" name="Group 3"/>
          <p:cNvGrpSpPr/>
          <p:nvPr/>
        </p:nvGrpSpPr>
        <p:grpSpPr>
          <a:xfrm>
            <a:off x="55418" y="1181100"/>
            <a:ext cx="8984672" cy="1318373"/>
            <a:chOff x="55418" y="1447800"/>
            <a:chExt cx="8984672" cy="1409700"/>
          </a:xfrm>
        </p:grpSpPr>
        <p:cxnSp>
          <p:nvCxnSpPr>
            <p:cNvPr id="5" name="Straight Arrow Connector 4"/>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4" name="TextBox 13"/>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5" name="TextBox 14"/>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6" name="TextBox 15"/>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7" name="TextBox 16"/>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8" name="TextBox 17"/>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19" name="TextBox 18"/>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0" name="TextBox 19"/>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1" name="TextBox 20"/>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2" name="Straight Connector 2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4" name="Down Arrow 23"/>
          <p:cNvSpPr/>
          <p:nvPr/>
        </p:nvSpPr>
        <p:spPr>
          <a:xfrm>
            <a:off x="1524000" y="8382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Brace 24"/>
          <p:cNvSpPr/>
          <p:nvPr/>
        </p:nvSpPr>
        <p:spPr>
          <a:xfrm>
            <a:off x="5493635" y="4800600"/>
            <a:ext cx="215514" cy="609600"/>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5867400" y="4812082"/>
            <a:ext cx="3093380" cy="677108"/>
          </a:xfrm>
          <a:prstGeom prst="rect">
            <a:avLst/>
          </a:prstGeom>
          <a:noFill/>
        </p:spPr>
        <p:txBody>
          <a:bodyPr wrap="square" rtlCol="0">
            <a:spAutoFit/>
          </a:bodyPr>
          <a:lstStyle/>
          <a:p>
            <a:r>
              <a:rPr lang="en-US" sz="1900" dirty="0">
                <a:solidFill>
                  <a:srgbClr val="002060"/>
                </a:solidFill>
                <a:latin typeface="Arial" pitchFamily="34" charset="0"/>
                <a:cs typeface="Arial" pitchFamily="34" charset="0"/>
              </a:rPr>
              <a:t>Both options are specific and actionable</a:t>
            </a:r>
          </a:p>
        </p:txBody>
      </p:sp>
      <p:sp>
        <p:nvSpPr>
          <p:cNvPr id="27" name="TextBox 26"/>
          <p:cNvSpPr txBox="1"/>
          <p:nvPr/>
        </p:nvSpPr>
        <p:spPr>
          <a:xfrm>
            <a:off x="990600" y="6019800"/>
            <a:ext cx="7516090" cy="707886"/>
          </a:xfrm>
          <a:prstGeom prst="rect">
            <a:avLst/>
          </a:prstGeom>
          <a:solidFill>
            <a:srgbClr val="FFFF00"/>
          </a:solidFill>
          <a:effectLst>
            <a:outerShdw blurRad="50800" dist="88900" dir="2700000" algn="tl" rotWithShape="0">
              <a:schemeClr val="tx1">
                <a:alpha val="82000"/>
              </a:schemeClr>
            </a:outerShdw>
          </a:effectLst>
        </p:spPr>
        <p:txBody>
          <a:bodyPr wrap="square" rtlCol="0">
            <a:spAutoFit/>
          </a:bodyPr>
          <a:lstStyle/>
          <a:p>
            <a:pPr algn="ctr"/>
            <a:r>
              <a:rPr lang="en-US" sz="2000" b="1" dirty="0">
                <a:latin typeface="Arial" pitchFamily="34" charset="0"/>
                <a:cs typeface="Arial" pitchFamily="34" charset="0"/>
              </a:rPr>
              <a:t>In turning a plan into a program, we must be able to assign resources to (“price”) each option we consider</a:t>
            </a:r>
          </a:p>
        </p:txBody>
      </p:sp>
    </p:spTree>
    <p:extLst>
      <p:ext uri="{BB962C8B-B14F-4D97-AF65-F5344CB8AC3E}">
        <p14:creationId xmlns:p14="http://schemas.microsoft.com/office/powerpoint/2010/main" val="18274199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1143000"/>
          </a:xfrm>
        </p:spPr>
        <p:txBody>
          <a:bodyPr>
            <a:normAutofit/>
          </a:bodyPr>
          <a:lstStyle/>
          <a:p>
            <a:r>
              <a:rPr lang="en-US" sz="3600" dirty="0"/>
              <a:t>“Pricing” Options – an Example</a:t>
            </a:r>
          </a:p>
        </p:txBody>
      </p:sp>
      <p:sp>
        <p:nvSpPr>
          <p:cNvPr id="3" name="Content Placeholder 2"/>
          <p:cNvSpPr>
            <a:spLocks noGrp="1"/>
          </p:cNvSpPr>
          <p:nvPr>
            <p:ph sz="quarter" idx="4294967295"/>
          </p:nvPr>
        </p:nvSpPr>
        <p:spPr>
          <a:xfrm>
            <a:off x="457200" y="1371600"/>
            <a:ext cx="7142734" cy="4525963"/>
          </a:xfrm>
          <a:prstGeom prst="rect">
            <a:avLst/>
          </a:prstGeom>
        </p:spPr>
        <p:txBody>
          <a:bodyPr>
            <a:normAutofit/>
          </a:bodyPr>
          <a:lstStyle/>
          <a:p>
            <a:pPr>
              <a:lnSpc>
                <a:spcPct val="100000"/>
              </a:lnSpc>
              <a:spcBef>
                <a:spcPts val="0"/>
              </a:spcBef>
              <a:spcAft>
                <a:spcPts val="600"/>
              </a:spcAft>
            </a:pPr>
            <a:r>
              <a:rPr lang="en-US" dirty="0"/>
              <a:t>What type of home / vacation home do we want?</a:t>
            </a:r>
          </a:p>
          <a:p>
            <a:pPr lvl="1">
              <a:lnSpc>
                <a:spcPct val="100000"/>
              </a:lnSpc>
              <a:spcBef>
                <a:spcPts val="0"/>
              </a:spcBef>
              <a:spcAft>
                <a:spcPts val="600"/>
              </a:spcAft>
              <a:buSzPct val="70000"/>
              <a:buFont typeface="Wingdings" pitchFamily="2" charset="2"/>
              <a:buChar char="t"/>
            </a:pPr>
            <a:r>
              <a:rPr lang="en-US" dirty="0"/>
              <a:t>But how much do we need to set aside?  Over what period of time?</a:t>
            </a:r>
          </a:p>
          <a:p>
            <a:pPr lvl="1">
              <a:lnSpc>
                <a:spcPct val="100000"/>
              </a:lnSpc>
              <a:spcBef>
                <a:spcPts val="0"/>
              </a:spcBef>
              <a:spcAft>
                <a:spcPts val="600"/>
              </a:spcAft>
              <a:buSzPct val="70000"/>
              <a:buFont typeface="Wingdings" pitchFamily="2" charset="2"/>
              <a:buChar char="t"/>
            </a:pPr>
            <a:r>
              <a:rPr lang="en-US" dirty="0"/>
              <a:t>How much does an home cost?</a:t>
            </a:r>
          </a:p>
          <a:p>
            <a:pPr>
              <a:lnSpc>
                <a:spcPct val="100000"/>
              </a:lnSpc>
              <a:spcBef>
                <a:spcPts val="0"/>
              </a:spcBef>
              <a:spcAft>
                <a:spcPts val="600"/>
              </a:spcAft>
            </a:pPr>
            <a:r>
              <a:rPr lang="en-US" dirty="0"/>
              <a:t>How would </a:t>
            </a:r>
            <a:r>
              <a:rPr lang="en-US" u="sng" dirty="0"/>
              <a:t>you</a:t>
            </a:r>
            <a:r>
              <a:rPr lang="en-US" dirty="0"/>
              <a:t> go about pricing an  home?</a:t>
            </a:r>
          </a:p>
        </p:txBody>
      </p:sp>
      <p:grpSp>
        <p:nvGrpSpPr>
          <p:cNvPr id="5" name="Group 4"/>
          <p:cNvGrpSpPr/>
          <p:nvPr/>
        </p:nvGrpSpPr>
        <p:grpSpPr>
          <a:xfrm>
            <a:off x="7010400" y="1905000"/>
            <a:ext cx="1760220" cy="1752600"/>
            <a:chOff x="7010400" y="1905000"/>
            <a:chExt cx="1760220" cy="1752600"/>
          </a:xfrm>
        </p:grpSpPr>
        <p:pic>
          <p:nvPicPr>
            <p:cNvPr id="11" name="Picture 5" descr="C:\Users\Jo Ann White Laptop\AppData\Local\Microsoft\Windows\Temporary Internet Files\Content.IE5\M1PRM9NU\MC90023959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905000"/>
              <a:ext cx="1760220" cy="15627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15200" y="3288268"/>
              <a:ext cx="1096775" cy="369332"/>
            </a:xfrm>
            <a:prstGeom prst="rect">
              <a:avLst/>
            </a:prstGeom>
            <a:noFill/>
          </p:spPr>
          <p:txBody>
            <a:bodyPr wrap="none" rtlCol="0">
              <a:spAutoFit/>
            </a:bodyPr>
            <a:lstStyle/>
            <a:p>
              <a:r>
                <a:rPr lang="en-US" b="1" dirty="0"/>
                <a:t>Log Cabin</a:t>
              </a:r>
            </a:p>
          </p:txBody>
        </p:sp>
      </p:grpSp>
      <p:grpSp>
        <p:nvGrpSpPr>
          <p:cNvPr id="8" name="Group 7"/>
          <p:cNvGrpSpPr/>
          <p:nvPr/>
        </p:nvGrpSpPr>
        <p:grpSpPr>
          <a:xfrm>
            <a:off x="401877" y="4928354"/>
            <a:ext cx="2895600" cy="1929646"/>
            <a:chOff x="401877" y="4928354"/>
            <a:chExt cx="2895600" cy="1929646"/>
          </a:xfrm>
        </p:grpSpPr>
        <p:pic>
          <p:nvPicPr>
            <p:cNvPr id="10" name="Picture 2" descr="C:\Users\Jo Ann White Laptop\AppData\Local\Microsoft\Windows\Temporary Internet Files\Content.IE5\NWHZGK6X\MP90041403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877" y="4928354"/>
              <a:ext cx="2895600" cy="19296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85800" y="6443599"/>
              <a:ext cx="1764714" cy="369332"/>
            </a:xfrm>
            <a:prstGeom prst="rect">
              <a:avLst/>
            </a:prstGeom>
            <a:noFill/>
          </p:spPr>
          <p:txBody>
            <a:bodyPr wrap="none" rtlCol="0">
              <a:spAutoFit/>
            </a:bodyPr>
            <a:lstStyle/>
            <a:p>
              <a:r>
                <a:rPr lang="en-US" b="1" dirty="0"/>
                <a:t>Mansion w/Pool</a:t>
              </a:r>
            </a:p>
          </p:txBody>
        </p:sp>
      </p:grpSp>
      <p:grpSp>
        <p:nvGrpSpPr>
          <p:cNvPr id="7" name="Group 6"/>
          <p:cNvGrpSpPr/>
          <p:nvPr/>
        </p:nvGrpSpPr>
        <p:grpSpPr>
          <a:xfrm>
            <a:off x="4191000" y="5029200"/>
            <a:ext cx="1836115" cy="1606558"/>
            <a:chOff x="4191000" y="5029200"/>
            <a:chExt cx="1836115" cy="1606558"/>
          </a:xfrm>
        </p:grpSpPr>
        <p:pic>
          <p:nvPicPr>
            <p:cNvPr id="13" name="Picture 7" descr="C:\Users\Jo Ann White Laptop\AppData\Local\Microsoft\Windows\Temporary Internet Files\Content.IE5\NWHZGK6X\MC90039106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5029200"/>
              <a:ext cx="1836115" cy="14218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560669" y="6266426"/>
              <a:ext cx="1139799" cy="369332"/>
            </a:xfrm>
            <a:prstGeom prst="rect">
              <a:avLst/>
            </a:prstGeom>
            <a:noFill/>
          </p:spPr>
          <p:txBody>
            <a:bodyPr wrap="none" rtlCol="0">
              <a:spAutoFit/>
            </a:bodyPr>
            <a:lstStyle/>
            <a:p>
              <a:r>
                <a:rPr lang="en-US" b="1" dirty="0"/>
                <a:t>Two Story</a:t>
              </a:r>
            </a:p>
          </p:txBody>
        </p:sp>
      </p:grpSp>
      <p:grpSp>
        <p:nvGrpSpPr>
          <p:cNvPr id="6" name="Group 5"/>
          <p:cNvGrpSpPr/>
          <p:nvPr/>
        </p:nvGrpSpPr>
        <p:grpSpPr>
          <a:xfrm>
            <a:off x="7328039" y="5181600"/>
            <a:ext cx="1394785" cy="1454158"/>
            <a:chOff x="7328039" y="5181600"/>
            <a:chExt cx="1394785" cy="1454158"/>
          </a:xfrm>
        </p:grpSpPr>
        <p:pic>
          <p:nvPicPr>
            <p:cNvPr id="12" name="Picture 4" descr="C:\Users\Jo Ann White Laptop\AppData\Local\Microsoft\Windows\Temporary Internet Files\Content.IE5\834ZDOMG\MC900433918[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803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414068" y="6266426"/>
              <a:ext cx="1308756" cy="369332"/>
            </a:xfrm>
            <a:prstGeom prst="rect">
              <a:avLst/>
            </a:prstGeom>
            <a:noFill/>
          </p:spPr>
          <p:txBody>
            <a:bodyPr wrap="none" rtlCol="0">
              <a:spAutoFit/>
            </a:bodyPr>
            <a:lstStyle/>
            <a:p>
              <a:r>
                <a:rPr lang="en-US" b="1" dirty="0"/>
                <a:t>Single Story</a:t>
              </a:r>
            </a:p>
          </p:txBody>
        </p:sp>
      </p:grpSp>
    </p:spTree>
    <p:extLst>
      <p:ext uri="{BB962C8B-B14F-4D97-AF65-F5344CB8AC3E}">
        <p14:creationId xmlns:p14="http://schemas.microsoft.com/office/powerpoint/2010/main" val="40738220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28600"/>
            <a:ext cx="7543800" cy="1143000"/>
          </a:xfrm>
        </p:spPr>
        <p:txBody>
          <a:bodyPr>
            <a:noAutofit/>
          </a:bodyPr>
          <a:lstStyle/>
          <a:p>
            <a:r>
              <a:rPr lang="en-US" sz="3600" dirty="0"/>
              <a:t>Planning Concepts </a:t>
            </a:r>
            <a:r>
              <a:rPr lang="en-US" sz="3600" dirty="0" err="1"/>
              <a:t>vs</a:t>
            </a:r>
            <a:r>
              <a:rPr lang="en-US" sz="3600" dirty="0"/>
              <a:t> Commodities</a:t>
            </a:r>
          </a:p>
        </p:txBody>
      </p:sp>
      <p:sp>
        <p:nvSpPr>
          <p:cNvPr id="3" name="Content Placeholder 2"/>
          <p:cNvSpPr>
            <a:spLocks noGrp="1"/>
          </p:cNvSpPr>
          <p:nvPr>
            <p:ph sz="quarter" idx="4294967295"/>
          </p:nvPr>
        </p:nvSpPr>
        <p:spPr>
          <a:xfrm>
            <a:off x="457200" y="1447800"/>
            <a:ext cx="8382000" cy="4876800"/>
          </a:xfrm>
          <a:prstGeom prst="rect">
            <a:avLst/>
          </a:prstGeom>
        </p:spPr>
        <p:txBody>
          <a:bodyPr>
            <a:noAutofit/>
          </a:bodyPr>
          <a:lstStyle/>
          <a:p>
            <a:pPr>
              <a:lnSpc>
                <a:spcPct val="100000"/>
              </a:lnSpc>
              <a:spcBef>
                <a:spcPts val="0"/>
              </a:spcBef>
              <a:spcAft>
                <a:spcPts val="600"/>
              </a:spcAft>
            </a:pPr>
            <a:r>
              <a:rPr lang="en-US" sz="2000" dirty="0"/>
              <a:t>There is no set cost for a vacation home -- it is </a:t>
            </a:r>
            <a:r>
              <a:rPr lang="en-US" sz="2000" i="1" dirty="0"/>
              <a:t>a </a:t>
            </a:r>
            <a:r>
              <a:rPr lang="en-US" sz="2000" i="1" u="sng" dirty="0"/>
              <a:t>distinguishable activity</a:t>
            </a:r>
            <a:r>
              <a:rPr lang="en-US" sz="2000" i="1" dirty="0"/>
              <a:t> made up of numerous component expenditures</a:t>
            </a:r>
            <a:endParaRPr lang="en-US" sz="2000" dirty="0"/>
          </a:p>
          <a:p>
            <a:pPr>
              <a:lnSpc>
                <a:spcPct val="100000"/>
              </a:lnSpc>
              <a:spcBef>
                <a:spcPts val="0"/>
              </a:spcBef>
              <a:spcAft>
                <a:spcPts val="600"/>
              </a:spcAft>
            </a:pPr>
            <a:r>
              <a:rPr lang="en-US" sz="2000" dirty="0"/>
              <a:t>Let’s say you’re going to build a log cabin –what will your expenditures include? </a:t>
            </a:r>
          </a:p>
          <a:p>
            <a:pPr lvl="1">
              <a:lnSpc>
                <a:spcPct val="100000"/>
              </a:lnSpc>
              <a:spcBef>
                <a:spcPts val="0"/>
              </a:spcBef>
              <a:spcAft>
                <a:spcPts val="600"/>
              </a:spcAft>
              <a:buSzPct val="60000"/>
              <a:buFont typeface="Wingdings" pitchFamily="2" charset="2"/>
              <a:buChar char="t"/>
            </a:pPr>
            <a:r>
              <a:rPr lang="en-US" sz="1600" dirty="0"/>
              <a:t>How about: one story versus two, utilities (solar heating, water softener, double pane windows, etc.)</a:t>
            </a:r>
          </a:p>
          <a:p>
            <a:pPr>
              <a:lnSpc>
                <a:spcPct val="100000"/>
              </a:lnSpc>
              <a:spcBef>
                <a:spcPts val="0"/>
              </a:spcBef>
              <a:spcAft>
                <a:spcPts val="600"/>
              </a:spcAft>
            </a:pPr>
            <a:r>
              <a:rPr lang="en-US" sz="2000" dirty="0"/>
              <a:t>The total of the component expenditures will be the cost of the home</a:t>
            </a:r>
          </a:p>
          <a:p>
            <a:pPr>
              <a:lnSpc>
                <a:spcPct val="100000"/>
              </a:lnSpc>
              <a:spcBef>
                <a:spcPts val="0"/>
              </a:spcBef>
              <a:spcAft>
                <a:spcPts val="600"/>
              </a:spcAft>
            </a:pPr>
            <a:r>
              <a:rPr lang="en-US" sz="2000" dirty="0"/>
              <a:t>One of programming’s principal functions is to translate products and activities (activity: new vacation home –in the AF perhaps flying hours) into objects of expenditure (here: lumber, foundation, insulation, utilities (plumbing, electrical, heating, air conditioning, </a:t>
            </a:r>
            <a:r>
              <a:rPr lang="en-US" sz="2000" dirty="0" err="1"/>
              <a:t>etc</a:t>
            </a:r>
            <a:r>
              <a:rPr lang="en-US" sz="2000" dirty="0"/>
              <a:t>)</a:t>
            </a:r>
          </a:p>
          <a:p>
            <a:pPr>
              <a:lnSpc>
                <a:spcPct val="100000"/>
              </a:lnSpc>
              <a:spcBef>
                <a:spcPts val="0"/>
              </a:spcBef>
              <a:spcAft>
                <a:spcPts val="600"/>
              </a:spcAft>
            </a:pPr>
            <a:r>
              <a:rPr lang="en-US" sz="2000" dirty="0"/>
              <a:t>We can adjust our total cost by making changes to the objects of expenditure – no water softener / single pane windows</a:t>
            </a:r>
          </a:p>
          <a:p>
            <a:pPr>
              <a:lnSpc>
                <a:spcPct val="100000"/>
              </a:lnSpc>
              <a:spcBef>
                <a:spcPts val="0"/>
              </a:spcBef>
              <a:spcAft>
                <a:spcPts val="600"/>
              </a:spcAft>
            </a:pPr>
            <a:r>
              <a:rPr lang="en-US" sz="2000" dirty="0"/>
              <a:t>By the way, the AF refers to these distinguishable products                 or activities as Programs</a:t>
            </a:r>
          </a:p>
          <a:p>
            <a:pPr>
              <a:lnSpc>
                <a:spcPct val="100000"/>
              </a:lnSpc>
              <a:spcBef>
                <a:spcPts val="0"/>
              </a:spcBef>
              <a:spcAft>
                <a:spcPts val="600"/>
              </a:spcAft>
            </a:pPr>
            <a:endParaRPr lang="en-US" sz="2000" dirty="0"/>
          </a:p>
        </p:txBody>
      </p:sp>
    </p:spTree>
    <p:extLst>
      <p:ext uri="{BB962C8B-B14F-4D97-AF65-F5344CB8AC3E}">
        <p14:creationId xmlns:p14="http://schemas.microsoft.com/office/powerpoint/2010/main" val="36979090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543800" cy="1143000"/>
          </a:xfrm>
        </p:spPr>
        <p:txBody>
          <a:bodyPr>
            <a:noAutofit/>
          </a:bodyPr>
          <a:lstStyle/>
          <a:p>
            <a:r>
              <a:rPr lang="en-US" sz="3600" b="1" dirty="0"/>
              <a:t>Planning:</a:t>
            </a:r>
            <a:br>
              <a:rPr lang="en-US" sz="3600" dirty="0"/>
            </a:br>
            <a:r>
              <a:rPr lang="en-US" sz="3600" dirty="0"/>
              <a:t> Linking Strategies to Resources</a:t>
            </a:r>
          </a:p>
        </p:txBody>
      </p:sp>
      <p:sp>
        <p:nvSpPr>
          <p:cNvPr id="3" name="Content Placeholder 2"/>
          <p:cNvSpPr>
            <a:spLocks noGrp="1"/>
          </p:cNvSpPr>
          <p:nvPr>
            <p:ph sz="quarter" idx="4294967295"/>
          </p:nvPr>
        </p:nvSpPr>
        <p:spPr>
          <a:xfrm>
            <a:off x="228600" y="1447800"/>
            <a:ext cx="8610600" cy="1295400"/>
          </a:xfrm>
          <a:prstGeom prst="rect">
            <a:avLst/>
          </a:prstGeom>
        </p:spPr>
        <p:txBody>
          <a:bodyPr>
            <a:normAutofit/>
          </a:bodyPr>
          <a:lstStyle/>
          <a:p>
            <a:r>
              <a:rPr lang="en-US" sz="2800" dirty="0"/>
              <a:t>Using that technique, we’ll establish a cost estimate for each option we want to consider</a:t>
            </a:r>
          </a:p>
        </p:txBody>
      </p:sp>
      <p:sp>
        <p:nvSpPr>
          <p:cNvPr id="4" name="Rectangle 3"/>
          <p:cNvSpPr/>
          <p:nvPr/>
        </p:nvSpPr>
        <p:spPr>
          <a:xfrm>
            <a:off x="76200" y="2514600"/>
            <a:ext cx="8915400" cy="2616101"/>
          </a:xfrm>
          <a:prstGeom prst="rect">
            <a:avLst/>
          </a:prstGeom>
        </p:spPr>
        <p:txBody>
          <a:bodyPr wrap="square">
            <a:spAutoFit/>
          </a:bodyPr>
          <a:lstStyle/>
          <a:p>
            <a:r>
              <a:rPr lang="en-US" sz="2000" b="1" u="sng" dirty="0">
                <a:latin typeface="Arial" pitchFamily="34" charset="0"/>
                <a:cs typeface="Arial" pitchFamily="34" charset="0"/>
              </a:rPr>
              <a:t>Plan element</a:t>
            </a:r>
            <a:r>
              <a:rPr lang="en-US" b="1" dirty="0">
                <a:latin typeface="Arial" pitchFamily="34" charset="0"/>
                <a:cs typeface="Arial" pitchFamily="34" charset="0"/>
              </a:rPr>
              <a:t>		</a:t>
            </a:r>
            <a:r>
              <a:rPr lang="en-US" sz="2000" b="1" u="sng" dirty="0">
                <a:latin typeface="Arial" pitchFamily="34" charset="0"/>
                <a:cs typeface="Arial" pitchFamily="34" charset="0"/>
              </a:rPr>
              <a:t>Resource Requirement</a:t>
            </a:r>
            <a:r>
              <a:rPr lang="en-US" b="1" dirty="0">
                <a:latin typeface="Arial" pitchFamily="34" charset="0"/>
                <a:cs typeface="Arial" pitchFamily="34" charset="0"/>
              </a:rPr>
              <a:t>	</a:t>
            </a:r>
            <a:r>
              <a:rPr lang="en-US" sz="2000" b="1" u="sng" dirty="0">
                <a:latin typeface="Arial" pitchFamily="34" charset="0"/>
                <a:cs typeface="Arial" pitchFamily="34" charset="0"/>
              </a:rPr>
              <a:t>Cost</a:t>
            </a:r>
          </a:p>
          <a:p>
            <a:endParaRPr lang="en-US" b="1" u="sng" dirty="0">
              <a:latin typeface="Arial" pitchFamily="34" charset="0"/>
              <a:cs typeface="Arial" pitchFamily="34" charset="0"/>
            </a:endParaRPr>
          </a:p>
          <a:p>
            <a:r>
              <a:rPr lang="en-US" b="1" dirty="0">
                <a:latin typeface="Arial" pitchFamily="34" charset="0"/>
                <a:cs typeface="Arial" pitchFamily="34" charset="0"/>
              </a:rPr>
              <a:t>Golf Club Membership	Initiation fee &amp; annual dues	$17,400 first year</a:t>
            </a:r>
          </a:p>
          <a:p>
            <a:endParaRPr lang="en-US" b="1" dirty="0">
              <a:latin typeface="Arial" pitchFamily="34" charset="0"/>
              <a:cs typeface="Arial" pitchFamily="34" charset="0"/>
            </a:endParaRPr>
          </a:p>
          <a:p>
            <a:r>
              <a:rPr lang="en-US" b="1" dirty="0">
                <a:latin typeface="Arial" pitchFamily="34" charset="0"/>
                <a:cs typeface="Arial" pitchFamily="34" charset="0"/>
              </a:rPr>
              <a:t>Golf lessons		Series </a:t>
            </a:r>
            <a:r>
              <a:rPr lang="en-US" b="1" u="sng" dirty="0">
                <a:latin typeface="Arial" pitchFamily="34" charset="0"/>
                <a:cs typeface="Arial" pitchFamily="34" charset="0"/>
              </a:rPr>
              <a:t>or</a:t>
            </a:r>
            <a:r>
              <a:rPr lang="en-US" b="1" dirty="0">
                <a:latin typeface="Arial" pitchFamily="34" charset="0"/>
                <a:cs typeface="Arial" pitchFamily="34" charset="0"/>
              </a:rPr>
              <a:t> individual lessons	$250 </a:t>
            </a:r>
            <a:r>
              <a:rPr lang="en-US" b="1" dirty="0" err="1">
                <a:latin typeface="Arial" pitchFamily="34" charset="0"/>
                <a:cs typeface="Arial" pitchFamily="34" charset="0"/>
              </a:rPr>
              <a:t>ea</a:t>
            </a:r>
            <a:r>
              <a:rPr lang="en-US" b="1" dirty="0">
                <a:latin typeface="Arial" pitchFamily="34" charset="0"/>
                <a:cs typeface="Arial" pitchFamily="34" charset="0"/>
              </a:rPr>
              <a:t>/$2100 for 10</a:t>
            </a:r>
          </a:p>
          <a:p>
            <a:endParaRPr lang="en-US" b="1" dirty="0">
              <a:latin typeface="Arial" pitchFamily="34" charset="0"/>
              <a:cs typeface="Arial" pitchFamily="34" charset="0"/>
            </a:endParaRPr>
          </a:p>
          <a:p>
            <a:r>
              <a:rPr lang="en-US" b="1" dirty="0">
                <a:latin typeface="Arial" pitchFamily="34" charset="0"/>
                <a:cs typeface="Arial" pitchFamily="34" charset="0"/>
              </a:rPr>
              <a:t>Golf Cart		Purchase &amp; </a:t>
            </a:r>
            <a:r>
              <a:rPr lang="en-US" b="1" u="sng" dirty="0">
                <a:latin typeface="Arial" pitchFamily="34" charset="0"/>
                <a:cs typeface="Arial" pitchFamily="34" charset="0"/>
              </a:rPr>
              <a:t>operations</a:t>
            </a:r>
            <a:r>
              <a:rPr lang="en-US" b="1" dirty="0">
                <a:latin typeface="Arial" pitchFamily="34" charset="0"/>
                <a:cs typeface="Arial" pitchFamily="34" charset="0"/>
              </a:rPr>
              <a:t>		$15,000 &amp; $100/</a:t>
            </a:r>
            <a:r>
              <a:rPr lang="en-US" b="1" dirty="0" err="1">
                <a:latin typeface="Arial" pitchFamily="34" charset="0"/>
                <a:cs typeface="Arial" pitchFamily="34" charset="0"/>
              </a:rPr>
              <a:t>mo</a:t>
            </a:r>
            <a:endParaRPr lang="en-US" b="1" dirty="0">
              <a:latin typeface="Arial" pitchFamily="34" charset="0"/>
              <a:cs typeface="Arial" pitchFamily="34" charset="0"/>
            </a:endParaRPr>
          </a:p>
          <a:p>
            <a:endParaRPr lang="en-US" b="1" u="sng" dirty="0">
              <a:latin typeface="Arial" pitchFamily="34" charset="0"/>
              <a:cs typeface="Arial" pitchFamily="34" charset="0"/>
            </a:endParaRPr>
          </a:p>
          <a:p>
            <a:r>
              <a:rPr lang="en-US" b="1" u="sng" dirty="0">
                <a:latin typeface="Arial" pitchFamily="34" charset="0"/>
                <a:cs typeface="Arial" pitchFamily="34" charset="0"/>
              </a:rPr>
              <a:t>Etc.</a:t>
            </a:r>
          </a:p>
        </p:txBody>
      </p:sp>
      <p:pic>
        <p:nvPicPr>
          <p:cNvPr id="2050" name="Picture 2" descr="C:\Program Files (x86)\Microsoft Office\MEDIA\CAGCAT10\j028569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758452"/>
            <a:ext cx="1707185" cy="18242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Jo Ann White Laptop\AppData\Local\Microsoft\Windows\Temporary Internet Files\Content.IE5\D1SYE67A\MC900285694[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3714" y="5444488"/>
            <a:ext cx="1827886" cy="128198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Jo Ann White Laptop\AppData\Local\Microsoft\Windows\Temporary Internet Files\Content.IE5\834ZDOMG\MC90028568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4547828"/>
            <a:ext cx="1824228" cy="15654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C:\Users\Jo Ann White Laptop\AppData\Local\Microsoft\Windows\Temporary Internet Files\Content.IE5\M1PRM9NU\MC900320806[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4758452"/>
            <a:ext cx="1788566" cy="181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3555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534400" cy="1143000"/>
          </a:xfrm>
        </p:spPr>
        <p:txBody>
          <a:bodyPr>
            <a:noAutofit/>
          </a:bodyPr>
          <a:lstStyle/>
          <a:p>
            <a:r>
              <a:rPr lang="en-US" sz="3600" b="1" dirty="0"/>
              <a:t>Prioritization &amp; Programming: </a:t>
            </a:r>
            <a:br>
              <a:rPr lang="en-US" sz="3600" dirty="0"/>
            </a:br>
            <a:r>
              <a:rPr lang="en-US" sz="3600" dirty="0"/>
              <a:t>Assessing Options and Making Choices</a:t>
            </a:r>
          </a:p>
        </p:txBody>
      </p:sp>
      <p:sp>
        <p:nvSpPr>
          <p:cNvPr id="3" name="Content Placeholder 2"/>
          <p:cNvSpPr>
            <a:spLocks noGrp="1"/>
          </p:cNvSpPr>
          <p:nvPr>
            <p:ph sz="quarter" idx="4294967295"/>
          </p:nvPr>
        </p:nvSpPr>
        <p:spPr>
          <a:xfrm>
            <a:off x="457200" y="3200400"/>
            <a:ext cx="8229600" cy="3352800"/>
          </a:xfrm>
          <a:prstGeom prst="rect">
            <a:avLst/>
          </a:prstGeom>
        </p:spPr>
        <p:txBody>
          <a:bodyPr>
            <a:noAutofit/>
          </a:bodyPr>
          <a:lstStyle/>
          <a:p>
            <a:pPr>
              <a:lnSpc>
                <a:spcPct val="100000"/>
              </a:lnSpc>
              <a:spcBef>
                <a:spcPts val="0"/>
              </a:spcBef>
              <a:spcAft>
                <a:spcPts val="1200"/>
              </a:spcAft>
            </a:pPr>
            <a:r>
              <a:rPr lang="en-US" dirty="0"/>
              <a:t>Prioritizing is looking at how your new requirements stack up compared to the requirements already in your </a:t>
            </a:r>
            <a:r>
              <a:rPr lang="en-US" u="sng" dirty="0">
                <a:solidFill>
                  <a:srgbClr val="FF0000"/>
                </a:solidFill>
              </a:rPr>
              <a:t>baseline</a:t>
            </a:r>
          </a:p>
          <a:p>
            <a:pPr lvl="1">
              <a:lnSpc>
                <a:spcPct val="100000"/>
              </a:lnSpc>
              <a:spcBef>
                <a:spcPts val="0"/>
              </a:spcBef>
              <a:spcAft>
                <a:spcPts val="1200"/>
              </a:spcAft>
              <a:buSzPct val="70000"/>
              <a:buFont typeface="Wingdings" pitchFamily="2" charset="2"/>
              <a:buChar char="t"/>
            </a:pPr>
            <a:r>
              <a:rPr lang="en-US" dirty="0"/>
              <a:t>Your budget </a:t>
            </a:r>
            <a:r>
              <a:rPr lang="en-US" u="sng" dirty="0"/>
              <a:t>baseline</a:t>
            </a:r>
            <a:r>
              <a:rPr lang="en-US" dirty="0"/>
              <a:t> will contain all the things that already have a place in your budget</a:t>
            </a:r>
          </a:p>
          <a:p>
            <a:pPr>
              <a:lnSpc>
                <a:spcPct val="100000"/>
              </a:lnSpc>
              <a:spcBef>
                <a:spcPts val="0"/>
              </a:spcBef>
              <a:spcAft>
                <a:spcPts val="1200"/>
              </a:spcAft>
            </a:pPr>
            <a:endParaRPr lang="en-US" dirty="0"/>
          </a:p>
        </p:txBody>
      </p:sp>
      <p:grpSp>
        <p:nvGrpSpPr>
          <p:cNvPr id="4" name="Group 3"/>
          <p:cNvGrpSpPr/>
          <p:nvPr/>
        </p:nvGrpSpPr>
        <p:grpSpPr>
          <a:xfrm>
            <a:off x="55418" y="1729627"/>
            <a:ext cx="8984672" cy="1318373"/>
            <a:chOff x="55418" y="1447800"/>
            <a:chExt cx="8984672" cy="1409700"/>
          </a:xfrm>
        </p:grpSpPr>
        <p:cxnSp>
          <p:nvCxnSpPr>
            <p:cNvPr id="5" name="Straight Arrow Connector 4"/>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4" name="TextBox 13"/>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5" name="TextBox 14"/>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6" name="TextBox 15"/>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7" name="TextBox 16"/>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8" name="TextBox 17"/>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19" name="TextBox 18"/>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0" name="TextBox 19"/>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1" name="TextBox 20"/>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2" name="Straight Connector 2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4" name="Down Arrow 23"/>
          <p:cNvSpPr/>
          <p:nvPr/>
        </p:nvSpPr>
        <p:spPr>
          <a:xfrm>
            <a:off x="2675465" y="1386727"/>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51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ext Box 6"/>
          <p:cNvSpPr txBox="1">
            <a:spLocks noChangeArrowheads="1"/>
          </p:cNvSpPr>
          <p:nvPr/>
        </p:nvSpPr>
        <p:spPr bwMode="auto">
          <a:xfrm>
            <a:off x="3657600" y="1338417"/>
            <a:ext cx="5486400" cy="4376583"/>
          </a:xfrm>
          <a:prstGeom prst="rect">
            <a:avLst/>
          </a:prstGeom>
          <a:noFill/>
          <a:ln w="9525">
            <a:noFill/>
            <a:miter lim="800000"/>
            <a:headEnd/>
            <a:tailEnd/>
          </a:ln>
        </p:spPr>
        <p:txBody>
          <a:bodyPr wrap="square">
            <a:spAutoFit/>
          </a:bodyPr>
          <a:lstStyle/>
          <a:p>
            <a:pPr algn="ctr">
              <a:lnSpc>
                <a:spcPct val="80000"/>
              </a:lnSpc>
              <a:spcAft>
                <a:spcPts val="0"/>
              </a:spcAft>
            </a:pPr>
            <a:r>
              <a:rPr lang="en-US" sz="4800" b="1" dirty="0">
                <a:effectLst>
                  <a:outerShdw blurRad="50800" dist="38100" dir="10800000" algn="r" rotWithShape="0">
                    <a:schemeClr val="bg1">
                      <a:lumMod val="85000"/>
                      <a:alpha val="40000"/>
                    </a:schemeClr>
                  </a:outerShdw>
                </a:effectLst>
                <a:latin typeface="Cambria" pitchFamily="18" charset="0"/>
              </a:rPr>
              <a:t>Space and Missile Systems Center (SMC)</a:t>
            </a:r>
          </a:p>
          <a:p>
            <a:pPr algn="ctr">
              <a:lnSpc>
                <a:spcPct val="80000"/>
              </a:lnSpc>
              <a:spcAft>
                <a:spcPts val="0"/>
              </a:spcAft>
            </a:pPr>
            <a:r>
              <a:rPr lang="en-US" sz="4800" b="1" dirty="0">
                <a:effectLst>
                  <a:outerShdw blurRad="50800" dist="38100" dir="10800000" algn="r" rotWithShape="0">
                    <a:schemeClr val="bg1">
                      <a:lumMod val="85000"/>
                      <a:alpha val="40000"/>
                    </a:schemeClr>
                  </a:outerShdw>
                </a:effectLst>
                <a:latin typeface="Cambria" pitchFamily="18" charset="0"/>
              </a:rPr>
              <a:t>Space</a:t>
            </a:r>
          </a:p>
          <a:p>
            <a:pPr algn="ctr">
              <a:lnSpc>
                <a:spcPct val="80000"/>
              </a:lnSpc>
              <a:spcAft>
                <a:spcPts val="0"/>
              </a:spcAft>
            </a:pPr>
            <a:r>
              <a:rPr lang="en-US" sz="4800" b="1" dirty="0">
                <a:effectLst>
                  <a:outerShdw blurRad="50800" dist="38100" dir="10800000" algn="r" rotWithShape="0">
                    <a:schemeClr val="bg1">
                      <a:lumMod val="85000"/>
                      <a:alpha val="40000"/>
                    </a:schemeClr>
                  </a:outerShdw>
                </a:effectLst>
                <a:latin typeface="Cambria" pitchFamily="18" charset="0"/>
              </a:rPr>
              <a:t>Program Management</a:t>
            </a:r>
          </a:p>
          <a:p>
            <a:pPr algn="ctr">
              <a:lnSpc>
                <a:spcPct val="80000"/>
              </a:lnSpc>
              <a:spcAft>
                <a:spcPts val="0"/>
              </a:spcAft>
            </a:pPr>
            <a:r>
              <a:rPr lang="en-US" sz="4800" b="1" dirty="0">
                <a:effectLst>
                  <a:outerShdw blurRad="50800" dist="38100" dir="10800000" algn="r" rotWithShape="0">
                    <a:schemeClr val="bg1">
                      <a:lumMod val="85000"/>
                      <a:alpha val="40000"/>
                    </a:schemeClr>
                  </a:outerShdw>
                </a:effectLst>
                <a:latin typeface="Cambria" pitchFamily="18" charset="0"/>
              </a:rPr>
              <a:t>101</a:t>
            </a:r>
          </a:p>
          <a:p>
            <a:pPr algn="ctr">
              <a:lnSpc>
                <a:spcPct val="80000"/>
              </a:lnSpc>
              <a:spcAft>
                <a:spcPts val="0"/>
              </a:spcAft>
            </a:pPr>
            <a:r>
              <a:rPr lang="en-US" sz="1100" b="1" dirty="0">
                <a:effectLst>
                  <a:outerShdw blurRad="50800" dist="38100" dir="10800000" algn="r" rotWithShape="0">
                    <a:schemeClr val="bg1">
                      <a:lumMod val="85000"/>
                      <a:alpha val="40000"/>
                    </a:schemeClr>
                  </a:outerShdw>
                </a:effectLst>
                <a:latin typeface="Cambria" pitchFamily="18" charset="0"/>
              </a:rPr>
              <a:t>Introductions</a:t>
            </a:r>
          </a:p>
        </p:txBody>
      </p:sp>
      <p:pic>
        <p:nvPicPr>
          <p:cNvPr id="180225" name="Picture 1" descr="smu_logo_vector18 03-24-2011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984951" y="4572000"/>
            <a:ext cx="2235249" cy="2362200"/>
          </a:xfrm>
          <a:prstGeom prst="rect">
            <a:avLst/>
          </a:prstGeom>
          <a:noFill/>
          <a:ln w="9525">
            <a:noFill/>
            <a:miter lim="800000"/>
            <a:headEnd/>
            <a:tailEnd/>
          </a:ln>
          <a:effectLst>
            <a:outerShdw blurRad="50800" dist="63500" dir="2700000" algn="tl" rotWithShape="0">
              <a:schemeClr val="bg1">
                <a:alpha val="40000"/>
              </a:schemeClr>
            </a:outerShdw>
          </a:effectLst>
        </p:spPr>
      </p:pic>
      <p:sp>
        <p:nvSpPr>
          <p:cNvPr id="11" name="Rectangle 10"/>
          <p:cNvSpPr>
            <a:spLocks noChangeArrowheads="1"/>
          </p:cNvSpPr>
          <p:nvPr/>
        </p:nvSpPr>
        <p:spPr bwMode="auto">
          <a:xfrm>
            <a:off x="228600" y="3657600"/>
            <a:ext cx="1219200" cy="152400"/>
          </a:xfrm>
          <a:prstGeom prst="rect">
            <a:avLst/>
          </a:prstGeom>
          <a:solidFill>
            <a:schemeClr val="bg1"/>
          </a:solidFill>
          <a:ln w="9525">
            <a:noFill/>
            <a:miter lim="800000"/>
            <a:headEnd/>
            <a:tailEnd/>
          </a:ln>
          <a:effectLst/>
        </p:spPr>
        <p:txBody>
          <a:bodyPr wrap="none" anchor="ctr"/>
          <a:lstStyle/>
          <a:p>
            <a:pPr>
              <a:defRPr/>
            </a:pPr>
            <a:endParaRPr lang="en-US" dirty="0">
              <a:latin typeface="Arial" charset="0"/>
              <a:cs typeface="+mn-cs"/>
            </a:endParaRPr>
          </a:p>
        </p:txBody>
      </p:sp>
      <p:sp>
        <p:nvSpPr>
          <p:cNvPr id="17" name="Rectangle 16"/>
          <p:cNvSpPr>
            <a:spLocks noChangeArrowheads="1"/>
          </p:cNvSpPr>
          <p:nvPr/>
        </p:nvSpPr>
        <p:spPr bwMode="auto">
          <a:xfrm>
            <a:off x="228600" y="4800600"/>
            <a:ext cx="1219200" cy="152400"/>
          </a:xfrm>
          <a:prstGeom prst="rect">
            <a:avLst/>
          </a:prstGeom>
          <a:solidFill>
            <a:schemeClr val="bg1"/>
          </a:solidFill>
          <a:ln w="9525">
            <a:noFill/>
            <a:miter lim="800000"/>
            <a:headEnd/>
            <a:tailEnd/>
          </a:ln>
          <a:effectLst/>
        </p:spPr>
        <p:txBody>
          <a:bodyPr wrap="none" anchor="ctr"/>
          <a:lstStyle/>
          <a:p>
            <a:pPr>
              <a:defRPr/>
            </a:pPr>
            <a:endParaRPr lang="en-US" dirty="0">
              <a:latin typeface="Arial" charset="0"/>
              <a:cs typeface="+mn-cs"/>
            </a:endParaRPr>
          </a:p>
        </p:txBody>
      </p:sp>
      <p:sp>
        <p:nvSpPr>
          <p:cNvPr id="18" name="Rectangle 17"/>
          <p:cNvSpPr>
            <a:spLocks noChangeArrowheads="1"/>
          </p:cNvSpPr>
          <p:nvPr/>
        </p:nvSpPr>
        <p:spPr bwMode="auto">
          <a:xfrm>
            <a:off x="241300" y="5715000"/>
            <a:ext cx="1219200" cy="152400"/>
          </a:xfrm>
          <a:prstGeom prst="rect">
            <a:avLst/>
          </a:prstGeom>
          <a:solidFill>
            <a:schemeClr val="bg1"/>
          </a:solidFill>
          <a:ln w="9525">
            <a:noFill/>
            <a:miter lim="800000"/>
            <a:headEnd/>
            <a:tailEnd/>
          </a:ln>
          <a:effectLst/>
        </p:spPr>
        <p:txBody>
          <a:bodyPr wrap="none" anchor="ctr"/>
          <a:lstStyle/>
          <a:p>
            <a:pPr>
              <a:defRPr/>
            </a:pPr>
            <a:endParaRPr lang="en-US" dirty="0">
              <a:latin typeface="Arial" charset="0"/>
              <a:cs typeface="+mn-cs"/>
            </a:endParaRPr>
          </a:p>
        </p:txBody>
      </p:sp>
      <p:sp>
        <p:nvSpPr>
          <p:cNvPr id="19" name="Rectangle 18"/>
          <p:cNvSpPr>
            <a:spLocks noChangeArrowheads="1"/>
          </p:cNvSpPr>
          <p:nvPr/>
        </p:nvSpPr>
        <p:spPr bwMode="auto">
          <a:xfrm>
            <a:off x="228600" y="6324600"/>
            <a:ext cx="1219200" cy="152400"/>
          </a:xfrm>
          <a:prstGeom prst="rect">
            <a:avLst/>
          </a:prstGeom>
          <a:solidFill>
            <a:schemeClr val="bg1"/>
          </a:solidFill>
          <a:ln w="9525">
            <a:noFill/>
            <a:miter lim="800000"/>
            <a:headEnd/>
            <a:tailEnd/>
          </a:ln>
          <a:effectLst/>
        </p:spPr>
        <p:txBody>
          <a:bodyPr wrap="none" anchor="ctr"/>
          <a:lstStyle/>
          <a:p>
            <a:pPr>
              <a:defRPr/>
            </a:pPr>
            <a:endParaRPr lang="en-US" dirty="0">
              <a:latin typeface="Arial" charset="0"/>
              <a:cs typeface="+mn-cs"/>
            </a:endParaRPr>
          </a:p>
        </p:txBody>
      </p:sp>
      <p:pic>
        <p:nvPicPr>
          <p:cNvPr id="1026" name="imgPreview" descr="balancing,businesses,businessmen,concepts,ideas,juggling,males,men,metaphors,organizations,organizing,people at work,persons"/>
          <p:cNvPicPr>
            <a:picLocks noChangeAspect="1" noChangeArrowheads="1"/>
          </p:cNvPicPr>
          <p:nvPr/>
        </p:nvPicPr>
        <p:blipFill>
          <a:blip r:embed="rId4" r:link="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3200400"/>
            <a:ext cx="38576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23"/>
          <p:cNvGrpSpPr>
            <a:grpSpLocks/>
          </p:cNvGrpSpPr>
          <p:nvPr/>
        </p:nvGrpSpPr>
        <p:grpSpPr bwMode="auto">
          <a:xfrm>
            <a:off x="128588" y="0"/>
            <a:ext cx="1079500" cy="6753225"/>
            <a:chOff x="1188720" y="0"/>
            <a:chExt cx="1078173" cy="6753230"/>
          </a:xfrm>
          <a:solidFill>
            <a:srgbClr val="020AA2"/>
          </a:solidFill>
          <a:effectLst>
            <a:outerShdw blurRad="101600" dist="127000" dir="2700000" algn="tl" rotWithShape="0">
              <a:prstClr val="black">
                <a:alpha val="40000"/>
              </a:prstClr>
            </a:outerShdw>
          </a:effectLst>
        </p:grpSpPr>
        <p:sp>
          <p:nvSpPr>
            <p:cNvPr id="21" name="Rounded Rectangle 20"/>
            <p:cNvSpPr/>
            <p:nvPr/>
          </p:nvSpPr>
          <p:spPr bwMode="auto">
            <a:xfrm>
              <a:off x="1188720" y="0"/>
              <a:ext cx="1078173" cy="3671891"/>
            </a:xfrm>
            <a:prstGeom prst="roundRect">
              <a:avLst/>
            </a:prstGeom>
            <a:grpFill/>
            <a:ln w="12700"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lIns="85725" tIns="39688" rIns="85725" bIns="39688"/>
            <a:lstStyle/>
            <a:p>
              <a:pPr>
                <a:lnSpc>
                  <a:spcPct val="90000"/>
                </a:lnSpc>
                <a:buSzPct val="100000"/>
                <a:defRPr/>
              </a:pPr>
              <a:endParaRPr lang="en-US"/>
            </a:p>
          </p:txBody>
        </p:sp>
        <p:sp>
          <p:nvSpPr>
            <p:cNvPr id="22" name="Rounded Rectangle 21"/>
            <p:cNvSpPr/>
            <p:nvPr/>
          </p:nvSpPr>
          <p:spPr bwMode="auto">
            <a:xfrm>
              <a:off x="1188720" y="3794128"/>
              <a:ext cx="1078173" cy="1030289"/>
            </a:xfrm>
            <a:prstGeom prst="roundRect">
              <a:avLst/>
            </a:prstGeom>
            <a:grpFill/>
            <a:ln w="12700"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lIns="85725" tIns="39688" rIns="85725" bIns="39688"/>
            <a:lstStyle/>
            <a:p>
              <a:pPr>
                <a:lnSpc>
                  <a:spcPct val="90000"/>
                </a:lnSpc>
                <a:buSzPct val="100000"/>
                <a:defRPr/>
              </a:pPr>
              <a:endParaRPr lang="en-US"/>
            </a:p>
          </p:txBody>
        </p:sp>
        <p:sp>
          <p:nvSpPr>
            <p:cNvPr id="23" name="Rounded Rectangle 22"/>
            <p:cNvSpPr/>
            <p:nvPr/>
          </p:nvSpPr>
          <p:spPr bwMode="auto">
            <a:xfrm>
              <a:off x="1188720" y="4943479"/>
              <a:ext cx="1078173" cy="819151"/>
            </a:xfrm>
            <a:prstGeom prst="roundRect">
              <a:avLst/>
            </a:prstGeom>
            <a:grpFill/>
            <a:ln w="12700"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lIns="85725" tIns="39688" rIns="85725" bIns="39688"/>
            <a:lstStyle/>
            <a:p>
              <a:pPr>
                <a:lnSpc>
                  <a:spcPct val="90000"/>
                </a:lnSpc>
                <a:buSzPct val="100000"/>
                <a:defRPr/>
              </a:pPr>
              <a:endParaRPr lang="en-US"/>
            </a:p>
          </p:txBody>
        </p:sp>
        <p:sp>
          <p:nvSpPr>
            <p:cNvPr id="24" name="Rounded Rectangle 23"/>
            <p:cNvSpPr/>
            <p:nvPr/>
          </p:nvSpPr>
          <p:spPr bwMode="auto">
            <a:xfrm>
              <a:off x="1188720" y="5862642"/>
              <a:ext cx="1078173" cy="476250"/>
            </a:xfrm>
            <a:prstGeom prst="roundRect">
              <a:avLst/>
            </a:prstGeom>
            <a:grpFill/>
            <a:ln w="12700"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lIns="85725" tIns="39688" rIns="85725" bIns="39688"/>
            <a:lstStyle/>
            <a:p>
              <a:pPr>
                <a:lnSpc>
                  <a:spcPct val="90000"/>
                </a:lnSpc>
                <a:buSzPct val="100000"/>
                <a:defRPr/>
              </a:pPr>
              <a:endParaRPr lang="en-US"/>
            </a:p>
          </p:txBody>
        </p:sp>
        <p:sp>
          <p:nvSpPr>
            <p:cNvPr id="25" name="Rounded Rectangle 24"/>
            <p:cNvSpPr/>
            <p:nvPr/>
          </p:nvSpPr>
          <p:spPr bwMode="auto">
            <a:xfrm>
              <a:off x="1188720" y="6400805"/>
              <a:ext cx="1078173" cy="352425"/>
            </a:xfrm>
            <a:prstGeom prst="roundRect">
              <a:avLst/>
            </a:prstGeom>
            <a:grpFill/>
            <a:ln w="12700"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lIns="85725" tIns="39688" rIns="85725" bIns="39688"/>
            <a:lstStyle/>
            <a:p>
              <a:pPr>
                <a:lnSpc>
                  <a:spcPct val="90000"/>
                </a:lnSpc>
                <a:buSzPct val="100000"/>
                <a:defRPr/>
              </a:pPr>
              <a:endParaRPr lang="en-US" dirty="0"/>
            </a:p>
          </p:txBody>
        </p:sp>
      </p:grpSp>
      <p:pic>
        <p:nvPicPr>
          <p:cNvPr id="26" name="Picture 16" descr="AFSPC_SMC_TRNS -- AF Yellowed"/>
          <p:cNvPicPr>
            <a:picLocks noChangeAspect="1" noChangeArrowheads="1"/>
          </p:cNvPicPr>
          <p:nvPr/>
        </p:nvPicPr>
        <p:blipFill>
          <a:blip r:embed="rId6"/>
          <a:srcRect/>
          <a:stretch>
            <a:fillRect/>
          </a:stretch>
        </p:blipFill>
        <p:spPr bwMode="auto">
          <a:xfrm>
            <a:off x="0" y="177800"/>
            <a:ext cx="3505689" cy="3171814"/>
          </a:xfrm>
          <a:prstGeom prst="rect">
            <a:avLst/>
          </a:prstGeom>
          <a:noFill/>
          <a:ln w="9525">
            <a:noFill/>
            <a:miter lim="800000"/>
            <a:headEnd/>
            <a:tailEnd/>
          </a:ln>
          <a:effectLst>
            <a:outerShdw blurRad="127000" dist="203200" dir="2700000" algn="tl" rotWithShape="0">
              <a:prstClr val="black">
                <a:alpha val="40000"/>
              </a:prstClr>
            </a:outerShdw>
          </a:effectLst>
        </p:spPr>
      </p:pic>
    </p:spTree>
    <p:extLst>
      <p:ext uri="{BB962C8B-B14F-4D97-AF65-F5344CB8AC3E}">
        <p14:creationId xmlns:p14="http://schemas.microsoft.com/office/powerpoint/2010/main" val="3230892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528777" y="228600"/>
            <a:ext cx="7543800" cy="1143000"/>
          </a:xfrm>
        </p:spPr>
        <p:txBody>
          <a:bodyPr/>
          <a:lstStyle/>
          <a:p>
            <a:r>
              <a:rPr lang="en-US" sz="3600" dirty="0"/>
              <a:t>So, Where do We Start???</a:t>
            </a:r>
          </a:p>
        </p:txBody>
      </p:sp>
      <p:pic>
        <p:nvPicPr>
          <p:cNvPr id="4" name="Picture 3"/>
          <p:cNvPicPr>
            <a:picLocks noChangeAspect="1"/>
          </p:cNvPicPr>
          <p:nvPr/>
        </p:nvPicPr>
        <p:blipFill>
          <a:blip r:embed="rId2"/>
          <a:stretch>
            <a:fillRect/>
          </a:stretch>
        </p:blipFill>
        <p:spPr>
          <a:xfrm>
            <a:off x="533400" y="1720879"/>
            <a:ext cx="3429638" cy="2572229"/>
          </a:xfrm>
          <a:prstGeom prst="rect">
            <a:avLst/>
          </a:prstGeom>
        </p:spPr>
      </p:pic>
      <p:pic>
        <p:nvPicPr>
          <p:cNvPr id="5" name="Picture 4"/>
          <p:cNvPicPr>
            <a:picLocks noChangeAspect="1"/>
          </p:cNvPicPr>
          <p:nvPr/>
        </p:nvPicPr>
        <p:blipFill>
          <a:blip r:embed="rId3"/>
          <a:stretch>
            <a:fillRect/>
          </a:stretch>
        </p:blipFill>
        <p:spPr>
          <a:xfrm>
            <a:off x="4419600" y="1486859"/>
            <a:ext cx="4053694" cy="3040271"/>
          </a:xfrm>
          <a:prstGeom prst="rect">
            <a:avLst/>
          </a:prstGeom>
        </p:spPr>
      </p:pic>
      <p:pic>
        <p:nvPicPr>
          <p:cNvPr id="6" name="Picture 5"/>
          <p:cNvPicPr>
            <a:picLocks noChangeAspect="1"/>
          </p:cNvPicPr>
          <p:nvPr/>
        </p:nvPicPr>
        <p:blipFill>
          <a:blip r:embed="rId4"/>
          <a:stretch>
            <a:fillRect/>
          </a:stretch>
        </p:blipFill>
        <p:spPr>
          <a:xfrm>
            <a:off x="1295400" y="4548901"/>
            <a:ext cx="3008142" cy="2256107"/>
          </a:xfrm>
          <a:prstGeom prst="rect">
            <a:avLst/>
          </a:prstGeom>
        </p:spPr>
      </p:pic>
      <p:pic>
        <p:nvPicPr>
          <p:cNvPr id="7" name="Picture 6"/>
          <p:cNvPicPr>
            <a:picLocks noChangeAspect="1"/>
          </p:cNvPicPr>
          <p:nvPr/>
        </p:nvPicPr>
        <p:blipFill>
          <a:blip r:embed="rId5"/>
          <a:stretch>
            <a:fillRect/>
          </a:stretch>
        </p:blipFill>
        <p:spPr>
          <a:xfrm>
            <a:off x="5257800" y="4729556"/>
            <a:ext cx="2752754" cy="2064566"/>
          </a:xfrm>
          <a:prstGeom prst="rect">
            <a:avLst/>
          </a:prstGeom>
        </p:spPr>
      </p:pic>
    </p:spTree>
    <p:extLst>
      <p:ext uri="{BB962C8B-B14F-4D97-AF65-F5344CB8AC3E}">
        <p14:creationId xmlns:p14="http://schemas.microsoft.com/office/powerpoint/2010/main" val="82958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38067" cy="1143000"/>
          </a:xfrm>
        </p:spPr>
        <p:txBody>
          <a:bodyPr>
            <a:normAutofit/>
          </a:bodyPr>
          <a:lstStyle/>
          <a:p>
            <a:r>
              <a:rPr lang="en-US" sz="3600" dirty="0"/>
              <a:t>We Start With a “Baseline”</a:t>
            </a:r>
          </a:p>
        </p:txBody>
      </p:sp>
      <p:sp>
        <p:nvSpPr>
          <p:cNvPr id="4" name="Rectangle 3"/>
          <p:cNvSpPr/>
          <p:nvPr/>
        </p:nvSpPr>
        <p:spPr>
          <a:xfrm>
            <a:off x="668867" y="1295400"/>
            <a:ext cx="2988733" cy="5324535"/>
          </a:xfrm>
          <a:prstGeom prst="rect">
            <a:avLst/>
          </a:prstGeom>
        </p:spPr>
        <p:txBody>
          <a:bodyPr wrap="square">
            <a:spAutoFit/>
          </a:bodyPr>
          <a:lstStyle/>
          <a:p>
            <a:pPr>
              <a:spcAft>
                <a:spcPts val="600"/>
              </a:spcAft>
            </a:pPr>
            <a:r>
              <a:rPr lang="en-US" sz="2000" b="1" dirty="0">
                <a:latin typeface="Arial" pitchFamily="34" charset="0"/>
                <a:cs typeface="Arial" pitchFamily="34" charset="0"/>
              </a:rPr>
              <a:t>Things we want in the house </a:t>
            </a:r>
          </a:p>
          <a:p>
            <a:pPr>
              <a:spcAft>
                <a:spcPts val="600"/>
              </a:spcAft>
            </a:pPr>
            <a:r>
              <a:rPr lang="en-US" sz="2000" b="1" dirty="0">
                <a:latin typeface="Arial" pitchFamily="34" charset="0"/>
                <a:cs typeface="Arial" pitchFamily="34" charset="0"/>
              </a:rPr>
              <a:t>4 Bedrooms …………...</a:t>
            </a:r>
          </a:p>
          <a:p>
            <a:pPr>
              <a:spcAft>
                <a:spcPts val="600"/>
              </a:spcAft>
            </a:pPr>
            <a:r>
              <a:rPr lang="en-US" sz="2000" b="1" dirty="0">
                <a:latin typeface="Arial" pitchFamily="34" charset="0"/>
                <a:cs typeface="Arial" pitchFamily="34" charset="0"/>
              </a:rPr>
              <a:t>3 Bathrooms ………......</a:t>
            </a:r>
          </a:p>
          <a:p>
            <a:pPr>
              <a:spcAft>
                <a:spcPts val="600"/>
              </a:spcAft>
            </a:pPr>
            <a:r>
              <a:rPr lang="en-US" sz="2000" b="1" dirty="0">
                <a:latin typeface="Arial" pitchFamily="34" charset="0"/>
                <a:cs typeface="Arial" pitchFamily="34" charset="0"/>
              </a:rPr>
              <a:t>Family Room ……….....</a:t>
            </a:r>
          </a:p>
          <a:p>
            <a:pPr>
              <a:spcAft>
                <a:spcPts val="600"/>
              </a:spcAft>
            </a:pPr>
            <a:r>
              <a:rPr lang="en-US" sz="2000" b="1" dirty="0">
                <a:latin typeface="Arial" pitchFamily="34" charset="0"/>
                <a:cs typeface="Arial" pitchFamily="34" charset="0"/>
              </a:rPr>
              <a:t>2 Fireplaces ..………….</a:t>
            </a:r>
          </a:p>
          <a:p>
            <a:pPr>
              <a:spcAft>
                <a:spcPts val="600"/>
              </a:spcAft>
            </a:pPr>
            <a:r>
              <a:rPr lang="en-US" sz="2000" b="1" dirty="0">
                <a:latin typeface="Arial" pitchFamily="34" charset="0"/>
                <a:cs typeface="Arial" pitchFamily="34" charset="0"/>
              </a:rPr>
              <a:t>Foundation……………..</a:t>
            </a:r>
          </a:p>
          <a:p>
            <a:pPr>
              <a:spcAft>
                <a:spcPts val="600"/>
              </a:spcAft>
            </a:pPr>
            <a:r>
              <a:rPr lang="en-US" sz="2000" b="1" dirty="0">
                <a:latin typeface="Arial" pitchFamily="34" charset="0"/>
                <a:cs typeface="Arial" pitchFamily="34" charset="0"/>
              </a:rPr>
              <a:t>HVAC System ………....</a:t>
            </a:r>
          </a:p>
          <a:p>
            <a:pPr>
              <a:spcAft>
                <a:spcPts val="600"/>
              </a:spcAft>
            </a:pPr>
            <a:r>
              <a:rPr lang="en-US" sz="2000" b="1" dirty="0">
                <a:latin typeface="Arial" pitchFamily="34" charset="0"/>
                <a:cs typeface="Arial" pitchFamily="34" charset="0"/>
              </a:rPr>
              <a:t>UPS System……………</a:t>
            </a:r>
          </a:p>
          <a:p>
            <a:pPr>
              <a:spcAft>
                <a:spcPts val="600"/>
              </a:spcAft>
            </a:pPr>
            <a:r>
              <a:rPr lang="en-US" sz="2000" b="1" dirty="0">
                <a:latin typeface="Arial" pitchFamily="34" charset="0"/>
                <a:cs typeface="Arial" pitchFamily="34" charset="0"/>
              </a:rPr>
              <a:t>Double Pane Windows.</a:t>
            </a:r>
          </a:p>
          <a:p>
            <a:pPr>
              <a:spcAft>
                <a:spcPts val="600"/>
              </a:spcAft>
            </a:pPr>
            <a:r>
              <a:rPr lang="en-US" sz="2000" b="1" dirty="0">
                <a:latin typeface="Arial" pitchFamily="34" charset="0"/>
                <a:cs typeface="Arial" pitchFamily="34" charset="0"/>
              </a:rPr>
              <a:t>Split Level………………</a:t>
            </a:r>
          </a:p>
          <a:p>
            <a:pPr>
              <a:spcAft>
                <a:spcPts val="600"/>
              </a:spcAft>
            </a:pPr>
            <a:r>
              <a:rPr lang="en-US" sz="2000" b="1" dirty="0">
                <a:latin typeface="Arial" pitchFamily="34" charset="0"/>
                <a:cs typeface="Arial" pitchFamily="34" charset="0"/>
              </a:rPr>
              <a:t>3 Car Garage ………....</a:t>
            </a:r>
          </a:p>
          <a:p>
            <a:pPr>
              <a:spcAft>
                <a:spcPts val="600"/>
              </a:spcAft>
            </a:pPr>
            <a:r>
              <a:rPr lang="en-US" sz="2000" b="1" dirty="0">
                <a:latin typeface="Arial" pitchFamily="34" charset="0"/>
                <a:cs typeface="Arial" pitchFamily="34" charset="0"/>
              </a:rPr>
              <a:t>Energy Efficient ………</a:t>
            </a:r>
          </a:p>
          <a:p>
            <a:pPr>
              <a:spcAft>
                <a:spcPts val="600"/>
              </a:spcAft>
            </a:pPr>
            <a:r>
              <a:rPr lang="en-US" sz="2000" b="1" dirty="0">
                <a:latin typeface="Arial" pitchFamily="34" charset="0"/>
                <a:cs typeface="Arial" pitchFamily="34" charset="0"/>
              </a:rPr>
              <a:t>Water Softener</a:t>
            </a:r>
          </a:p>
        </p:txBody>
      </p:sp>
      <p:cxnSp>
        <p:nvCxnSpPr>
          <p:cNvPr id="6" name="Straight Connector 5"/>
          <p:cNvCxnSpPr/>
          <p:nvPr/>
        </p:nvCxnSpPr>
        <p:spPr>
          <a:xfrm>
            <a:off x="668867" y="1955799"/>
            <a:ext cx="77893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657600" y="1600200"/>
            <a:ext cx="0" cy="4800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00800" y="1600200"/>
            <a:ext cx="0" cy="4800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06732" y="1600200"/>
            <a:ext cx="0" cy="4800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221132" y="1600200"/>
            <a:ext cx="0" cy="4800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33800" y="3276600"/>
            <a:ext cx="4800600" cy="923330"/>
          </a:xfrm>
          <a:prstGeom prst="rect">
            <a:avLst/>
          </a:prstGeom>
          <a:solidFill>
            <a:srgbClr val="FFFF00"/>
          </a:solidFill>
          <a:effectLst>
            <a:outerShdw blurRad="50800" dist="63500" dir="2700000" algn="tl" rotWithShape="0">
              <a:schemeClr val="tx1">
                <a:alpha val="91000"/>
              </a:schemeClr>
            </a:outerShdw>
          </a:effectLst>
        </p:spPr>
        <p:txBody>
          <a:bodyPr wrap="square" rtlCol="0">
            <a:spAutoFit/>
          </a:bodyPr>
          <a:lstStyle/>
          <a:p>
            <a:pPr algn="ctr"/>
            <a:r>
              <a:rPr lang="en-US" b="1" dirty="0">
                <a:latin typeface="Arial" pitchFamily="34" charset="0"/>
                <a:cs typeface="Arial" pitchFamily="34" charset="0"/>
              </a:rPr>
              <a:t>The Baseline shows what items you want in your new house. This baseline has not yet been prioritized.</a:t>
            </a:r>
            <a:endParaRPr lang="en-US" dirty="0">
              <a:latin typeface="Arial" pitchFamily="34" charset="0"/>
              <a:cs typeface="Arial" pitchFamily="34" charset="0"/>
            </a:endParaRPr>
          </a:p>
        </p:txBody>
      </p:sp>
      <p:sp>
        <p:nvSpPr>
          <p:cNvPr id="3" name="TextBox 2"/>
          <p:cNvSpPr txBox="1"/>
          <p:nvPr/>
        </p:nvSpPr>
        <p:spPr>
          <a:xfrm>
            <a:off x="228600" y="6553200"/>
            <a:ext cx="5157630" cy="276999"/>
          </a:xfrm>
          <a:prstGeom prst="rect">
            <a:avLst/>
          </a:prstGeom>
          <a:noFill/>
        </p:spPr>
        <p:txBody>
          <a:bodyPr wrap="none" rtlCol="0">
            <a:spAutoFit/>
          </a:bodyPr>
          <a:lstStyle/>
          <a:p>
            <a:r>
              <a:rPr lang="en-US" sz="1200" dirty="0"/>
              <a:t>HVAC: Heating, Venting &amp; Air Conditioning	UPS: Uninterruptable Power Supply</a:t>
            </a:r>
          </a:p>
        </p:txBody>
      </p:sp>
    </p:spTree>
    <p:extLst>
      <p:ext uri="{BB962C8B-B14F-4D97-AF65-F5344CB8AC3E}">
        <p14:creationId xmlns:p14="http://schemas.microsoft.com/office/powerpoint/2010/main" val="40625169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458200" cy="1143000"/>
          </a:xfrm>
        </p:spPr>
        <p:txBody>
          <a:bodyPr>
            <a:noAutofit/>
          </a:bodyPr>
          <a:lstStyle/>
          <a:p>
            <a:r>
              <a:rPr lang="en-US" sz="3600" dirty="0"/>
              <a:t>Our Baseline Assigned Every </a:t>
            </a:r>
            <a:br>
              <a:rPr lang="en-US" sz="3600" dirty="0"/>
            </a:br>
            <a:r>
              <a:rPr lang="en-US" sz="3600" dirty="0"/>
              <a:t>Available Dollar</a:t>
            </a:r>
          </a:p>
        </p:txBody>
      </p:sp>
      <p:sp>
        <p:nvSpPr>
          <p:cNvPr id="3" name="Rectangle 2"/>
          <p:cNvSpPr/>
          <p:nvPr/>
        </p:nvSpPr>
        <p:spPr>
          <a:xfrm>
            <a:off x="228600" y="1371600"/>
            <a:ext cx="8915400" cy="5024452"/>
          </a:xfrm>
          <a:prstGeom prst="rect">
            <a:avLst/>
          </a:prstGeom>
        </p:spPr>
        <p:txBody>
          <a:bodyPr wrap="square">
            <a:spAutoFit/>
          </a:bodyPr>
          <a:lstStyle/>
          <a:p>
            <a:r>
              <a:rPr lang="en-US" b="1" dirty="0">
                <a:latin typeface="Arial" pitchFamily="34" charset="0"/>
                <a:cs typeface="Arial" pitchFamily="34" charset="0"/>
              </a:rPr>
              <a:t>“Programs”			Commodities	                2013    2014     2015  </a:t>
            </a:r>
          </a:p>
          <a:p>
            <a:pPr defTabSz="1252538">
              <a:lnSpc>
                <a:spcPts val="3300"/>
              </a:lnSpc>
              <a:tabLst>
                <a:tab pos="2168525" algn="l"/>
              </a:tabLst>
            </a:pPr>
            <a:r>
              <a:rPr lang="en-US" sz="1600" b="1" dirty="0">
                <a:latin typeface="Arial" pitchFamily="34" charset="0"/>
                <a:cs typeface="Arial" pitchFamily="34" charset="0"/>
              </a:rPr>
              <a:t>Anniversary trip	Airfare, hotel, </a:t>
            </a:r>
            <a:r>
              <a:rPr lang="en-US" sz="1600" b="1" dirty="0">
                <a:solidFill>
                  <a:srgbClr val="006600"/>
                </a:solidFill>
                <a:latin typeface="Arial" pitchFamily="34" charset="0"/>
                <a:cs typeface="Arial" pitchFamily="34" charset="0"/>
              </a:rPr>
              <a:t>meals</a:t>
            </a:r>
            <a:r>
              <a:rPr lang="en-US" sz="1600" b="1" dirty="0">
                <a:latin typeface="Arial" pitchFamily="34" charset="0"/>
                <a:cs typeface="Arial" pitchFamily="34" charset="0"/>
              </a:rPr>
              <a:t>, tips, </a:t>
            </a:r>
            <a:r>
              <a:rPr lang="en-US" sz="1600" b="1" dirty="0" err="1">
                <a:latin typeface="Arial" pitchFamily="34" charset="0"/>
                <a:cs typeface="Arial" pitchFamily="34" charset="0"/>
              </a:rPr>
              <a:t>etc</a:t>
            </a:r>
            <a:r>
              <a:rPr lang="en-US" sz="1600" b="1" dirty="0">
                <a:latin typeface="Arial" pitchFamily="34" charset="0"/>
                <a:cs typeface="Arial" pitchFamily="34" charset="0"/>
              </a:rPr>
              <a:t>                      </a:t>
            </a:r>
          </a:p>
          <a:p>
            <a:pPr>
              <a:lnSpc>
                <a:spcPts val="3300"/>
              </a:lnSpc>
              <a:tabLst>
                <a:tab pos="2168525" algn="l"/>
              </a:tabLst>
            </a:pPr>
            <a:r>
              <a:rPr lang="en-US" sz="1600" b="1" dirty="0">
                <a:latin typeface="Arial" pitchFamily="34" charset="0"/>
                <a:cs typeface="Arial" pitchFamily="34" charset="0"/>
              </a:rPr>
              <a:t>Personal Expenses	Clothes, books, insurance, </a:t>
            </a:r>
            <a:r>
              <a:rPr lang="en-US" sz="1600" b="1" dirty="0">
                <a:solidFill>
                  <a:srgbClr val="006600"/>
                </a:solidFill>
                <a:latin typeface="Arial" pitchFamily="34" charset="0"/>
                <a:cs typeface="Arial" pitchFamily="34" charset="0"/>
              </a:rPr>
              <a:t>coffee fund	</a:t>
            </a:r>
            <a:r>
              <a:rPr lang="en-US" sz="1600" b="1" dirty="0">
                <a:latin typeface="Arial" pitchFamily="34" charset="0"/>
                <a:cs typeface="Arial" pitchFamily="34" charset="0"/>
              </a:rPr>
              <a:t>   	  	</a:t>
            </a:r>
          </a:p>
          <a:p>
            <a:pPr>
              <a:lnSpc>
                <a:spcPts val="3300"/>
              </a:lnSpc>
              <a:tabLst>
                <a:tab pos="2168525" algn="l"/>
              </a:tabLst>
            </a:pPr>
            <a:r>
              <a:rPr lang="en-US" sz="1600" b="1" dirty="0">
                <a:latin typeface="Arial" pitchFamily="34" charset="0"/>
                <a:cs typeface="Arial" pitchFamily="34" charset="0"/>
              </a:rPr>
              <a:t>College Bills (Ted)	Tuition, room, </a:t>
            </a:r>
            <a:r>
              <a:rPr lang="en-US" sz="1600" b="1" dirty="0">
                <a:solidFill>
                  <a:srgbClr val="006600"/>
                </a:solidFill>
                <a:latin typeface="Arial" pitchFamily="34" charset="0"/>
                <a:cs typeface="Arial" pitchFamily="34" charset="0"/>
              </a:rPr>
              <a:t>boar</a:t>
            </a:r>
            <a:r>
              <a:rPr lang="en-US" sz="1600" b="1" dirty="0">
                <a:latin typeface="Arial" pitchFamily="34" charset="0"/>
                <a:cs typeface="Arial" pitchFamily="34" charset="0"/>
              </a:rPr>
              <a:t>d, sorority dues 	            </a:t>
            </a:r>
          </a:p>
          <a:p>
            <a:pPr>
              <a:lnSpc>
                <a:spcPts val="3300"/>
              </a:lnSpc>
              <a:tabLst>
                <a:tab pos="2168525" algn="l"/>
              </a:tabLst>
            </a:pPr>
            <a:r>
              <a:rPr lang="en-US" sz="1600" b="1" dirty="0">
                <a:latin typeface="Arial" pitchFamily="34" charset="0"/>
                <a:cs typeface="Arial" pitchFamily="34" charset="0"/>
              </a:rPr>
              <a:t>College Bills (Sue)	Tuition, room, </a:t>
            </a:r>
            <a:r>
              <a:rPr lang="en-US" sz="1600" b="1" dirty="0">
                <a:solidFill>
                  <a:srgbClr val="006600"/>
                </a:solidFill>
                <a:latin typeface="Arial" pitchFamily="34" charset="0"/>
                <a:cs typeface="Arial" pitchFamily="34" charset="0"/>
              </a:rPr>
              <a:t>board</a:t>
            </a:r>
            <a:r>
              <a:rPr lang="en-US" sz="1600" b="1" dirty="0">
                <a:latin typeface="Arial" pitchFamily="34" charset="0"/>
                <a:cs typeface="Arial" pitchFamily="34" charset="0"/>
              </a:rPr>
              <a:t>, books, laundry 	  		</a:t>
            </a:r>
          </a:p>
          <a:p>
            <a:pPr>
              <a:lnSpc>
                <a:spcPts val="3300"/>
              </a:lnSpc>
              <a:tabLst>
                <a:tab pos="2168525" algn="l"/>
              </a:tabLst>
            </a:pPr>
            <a:r>
              <a:rPr lang="en-US" sz="1600" b="1" dirty="0">
                <a:latin typeface="Arial" pitchFamily="34" charset="0"/>
                <a:cs typeface="Arial" pitchFamily="34" charset="0"/>
              </a:rPr>
              <a:t>Commuting Expense	Gas, tires, service, insurance    		   	 	 </a:t>
            </a:r>
          </a:p>
          <a:p>
            <a:pPr>
              <a:lnSpc>
                <a:spcPts val="3300"/>
              </a:lnSpc>
              <a:tabLst>
                <a:tab pos="2168525" algn="l"/>
              </a:tabLst>
            </a:pPr>
            <a:r>
              <a:rPr lang="en-US" sz="1600" b="1" dirty="0">
                <a:latin typeface="Arial" pitchFamily="34" charset="0"/>
                <a:cs typeface="Arial" pitchFamily="34" charset="0"/>
              </a:rPr>
              <a:t>Feed Family	Groceries, </a:t>
            </a:r>
            <a:r>
              <a:rPr lang="en-US" sz="1600" b="1" dirty="0">
                <a:solidFill>
                  <a:srgbClr val="006600"/>
                </a:solidFill>
                <a:latin typeface="Arial" pitchFamily="34" charset="0"/>
                <a:cs typeface="Arial" pitchFamily="34" charset="0"/>
              </a:rPr>
              <a:t>lunches</a:t>
            </a:r>
            <a:r>
              <a:rPr lang="en-US" sz="1600" b="1" dirty="0">
                <a:latin typeface="Arial" pitchFamily="34" charset="0"/>
                <a:cs typeface="Arial" pitchFamily="34" charset="0"/>
              </a:rPr>
              <a:t>, dinner out 		   	       </a:t>
            </a:r>
          </a:p>
          <a:p>
            <a:pPr>
              <a:lnSpc>
                <a:spcPts val="3300"/>
              </a:lnSpc>
              <a:tabLst>
                <a:tab pos="2168525" algn="l"/>
              </a:tabLst>
            </a:pPr>
            <a:r>
              <a:rPr lang="en-US" sz="1600" b="1" dirty="0">
                <a:latin typeface="Arial" pitchFamily="34" charset="0"/>
                <a:cs typeface="Arial" pitchFamily="34" charset="0"/>
              </a:rPr>
              <a:t>Home Expense	Yard service, internet, cable, phone	   	 	 </a:t>
            </a:r>
          </a:p>
          <a:p>
            <a:pPr>
              <a:lnSpc>
                <a:spcPts val="3300"/>
              </a:lnSpc>
              <a:tabLst>
                <a:tab pos="2168525" algn="l"/>
              </a:tabLst>
            </a:pPr>
            <a:r>
              <a:rPr lang="en-US" sz="1600" b="1" dirty="0">
                <a:latin typeface="Arial" pitchFamily="34" charset="0"/>
                <a:cs typeface="Arial" pitchFamily="34" charset="0"/>
              </a:rPr>
              <a:t>Savings Contribution	401K, IRA allotment			   	 	 </a:t>
            </a:r>
          </a:p>
          <a:p>
            <a:pPr>
              <a:lnSpc>
                <a:spcPts val="3300"/>
              </a:lnSpc>
              <a:tabLst>
                <a:tab pos="2168525" algn="l"/>
              </a:tabLst>
            </a:pPr>
            <a:r>
              <a:rPr lang="en-US" sz="1600" b="1" dirty="0">
                <a:latin typeface="Arial" pitchFamily="34" charset="0"/>
                <a:cs typeface="Arial" pitchFamily="34" charset="0"/>
              </a:rPr>
              <a:t>Shelter	Mortgage, utilities, insurance		  		</a:t>
            </a:r>
          </a:p>
          <a:p>
            <a:pPr>
              <a:lnSpc>
                <a:spcPts val="3300"/>
              </a:lnSpc>
              <a:tabLst>
                <a:tab pos="2168525" algn="l"/>
              </a:tabLst>
            </a:pPr>
            <a:r>
              <a:rPr lang="en-US" sz="1600" b="1" dirty="0">
                <a:latin typeface="Arial" pitchFamily="34" charset="0"/>
                <a:cs typeface="Arial" pitchFamily="34" charset="0"/>
              </a:rPr>
              <a:t>Service upgrades	New car, flat screen TV, laptop		    		 </a:t>
            </a:r>
          </a:p>
          <a:p>
            <a:pPr>
              <a:lnSpc>
                <a:spcPts val="3300"/>
              </a:lnSpc>
            </a:pPr>
            <a:r>
              <a:rPr lang="en-US" sz="1600" b="1" dirty="0">
                <a:latin typeface="Arial" pitchFamily="34" charset="0"/>
                <a:cs typeface="Arial" pitchFamily="34" charset="0"/>
              </a:rPr>
              <a:t>Etc.</a:t>
            </a:r>
            <a:endParaRPr lang="en-US" sz="1600" dirty="0">
              <a:latin typeface="Arial" pitchFamily="34" charset="0"/>
              <a:cs typeface="Arial" pitchFamily="34" charset="0"/>
            </a:endParaRPr>
          </a:p>
        </p:txBody>
      </p:sp>
      <p:cxnSp>
        <p:nvCxnSpPr>
          <p:cNvPr id="4" name="Straight Connector 3"/>
          <p:cNvCxnSpPr/>
          <p:nvPr/>
        </p:nvCxnSpPr>
        <p:spPr>
          <a:xfrm>
            <a:off x="228600" y="1676400"/>
            <a:ext cx="8763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403296" y="1371600"/>
            <a:ext cx="0" cy="4800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705600" y="1371600"/>
            <a:ext cx="0" cy="4800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467600" y="1371600"/>
            <a:ext cx="0" cy="4800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29600" y="1371600"/>
            <a:ext cx="0" cy="4800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0200" y="6096000"/>
            <a:ext cx="6409265" cy="646331"/>
          </a:xfrm>
          <a:prstGeom prst="rect">
            <a:avLst/>
          </a:prstGeom>
          <a:solidFill>
            <a:srgbClr val="FFFF00"/>
          </a:solidFill>
          <a:effectLst>
            <a:outerShdw blurRad="50800" dist="63500" dir="2700000" algn="tl" rotWithShape="0">
              <a:schemeClr val="tx1">
                <a:alpha val="91000"/>
              </a:schemeClr>
            </a:outerShdw>
          </a:effectLst>
        </p:spPr>
        <p:txBody>
          <a:bodyPr wrap="square" rtlCol="0">
            <a:spAutoFit/>
          </a:bodyPr>
          <a:lstStyle/>
          <a:p>
            <a:pPr algn="ctr"/>
            <a:r>
              <a:rPr lang="en-US" b="1" dirty="0">
                <a:latin typeface="Arial" pitchFamily="34" charset="0"/>
                <a:cs typeface="Arial" pitchFamily="34" charset="0"/>
              </a:rPr>
              <a:t>Each “Program” is a bite-sized piece of our budget with the commodities supporting it</a:t>
            </a:r>
            <a:endParaRPr lang="en-US" dirty="0">
              <a:latin typeface="Arial" pitchFamily="34" charset="0"/>
              <a:cs typeface="Arial" pitchFamily="34" charset="0"/>
            </a:endParaRPr>
          </a:p>
        </p:txBody>
      </p:sp>
      <p:grpSp>
        <p:nvGrpSpPr>
          <p:cNvPr id="10" name="Group 9"/>
          <p:cNvGrpSpPr/>
          <p:nvPr/>
        </p:nvGrpSpPr>
        <p:grpSpPr>
          <a:xfrm>
            <a:off x="7693295" y="1828800"/>
            <a:ext cx="284190" cy="227000"/>
            <a:chOff x="7696200" y="762000"/>
            <a:chExt cx="284190" cy="227000"/>
          </a:xfrm>
        </p:grpSpPr>
        <p:pic>
          <p:nvPicPr>
            <p:cNvPr id="3074"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4086"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903233" y="2688478"/>
            <a:ext cx="422076" cy="227000"/>
            <a:chOff x="7950827" y="762000"/>
            <a:chExt cx="422076" cy="227000"/>
          </a:xfrm>
        </p:grpSpPr>
        <p:pic>
          <p:nvPicPr>
            <p:cNvPr id="14"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827"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8713"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6599"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2238" y="2688478"/>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1119" y="226655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2238" y="226655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6945" y="2284347"/>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1119" y="18288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6945" y="3468704"/>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2238" y="3450907"/>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1119" y="3450907"/>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6945" y="4351085"/>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2238" y="4351085"/>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1119" y="4351085"/>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6945" y="5563321"/>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1119" y="5563321"/>
            <a:ext cx="146304" cy="2270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7693295" y="3048000"/>
            <a:ext cx="284190" cy="227000"/>
            <a:chOff x="7696200" y="762000"/>
            <a:chExt cx="284190" cy="227000"/>
          </a:xfrm>
        </p:grpSpPr>
        <p:pic>
          <p:nvPicPr>
            <p:cNvPr id="32"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4086"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538002" y="3902637"/>
            <a:ext cx="284190" cy="227000"/>
            <a:chOff x="7696200" y="762000"/>
            <a:chExt cx="284190" cy="227000"/>
          </a:xfrm>
        </p:grpSpPr>
        <p:pic>
          <p:nvPicPr>
            <p:cNvPr id="35"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4086"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7693295" y="3884840"/>
            <a:ext cx="284190" cy="227000"/>
            <a:chOff x="7696200" y="762000"/>
            <a:chExt cx="284190" cy="227000"/>
          </a:xfrm>
        </p:grpSpPr>
        <p:pic>
          <p:nvPicPr>
            <p:cNvPr id="38"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4086"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6972176" y="3884840"/>
            <a:ext cx="284190" cy="227000"/>
            <a:chOff x="7696200" y="762000"/>
            <a:chExt cx="284190" cy="227000"/>
          </a:xfrm>
        </p:grpSpPr>
        <p:pic>
          <p:nvPicPr>
            <p:cNvPr id="41"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4086"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8538002" y="4743850"/>
            <a:ext cx="284190" cy="227000"/>
            <a:chOff x="7696200" y="762000"/>
            <a:chExt cx="284190" cy="227000"/>
          </a:xfrm>
        </p:grpSpPr>
        <p:pic>
          <p:nvPicPr>
            <p:cNvPr id="44"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4086"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8469059" y="3065797"/>
            <a:ext cx="422076" cy="227000"/>
            <a:chOff x="7950827" y="762000"/>
            <a:chExt cx="422076" cy="227000"/>
          </a:xfrm>
        </p:grpSpPr>
        <p:pic>
          <p:nvPicPr>
            <p:cNvPr id="47"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827"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8713"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6599"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7624352" y="5563321"/>
            <a:ext cx="422076" cy="227000"/>
            <a:chOff x="7950827" y="762000"/>
            <a:chExt cx="422076" cy="227000"/>
          </a:xfrm>
        </p:grpSpPr>
        <p:pic>
          <p:nvPicPr>
            <p:cNvPr id="51"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827"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8713"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6599"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8469059" y="5172528"/>
            <a:ext cx="422076" cy="227000"/>
            <a:chOff x="7950827" y="762000"/>
            <a:chExt cx="422076" cy="227000"/>
          </a:xfrm>
        </p:grpSpPr>
        <p:pic>
          <p:nvPicPr>
            <p:cNvPr id="55"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827"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8713"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6599"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7624352" y="5172528"/>
            <a:ext cx="422076" cy="227000"/>
            <a:chOff x="7950827" y="762000"/>
            <a:chExt cx="422076" cy="227000"/>
          </a:xfrm>
        </p:grpSpPr>
        <p:pic>
          <p:nvPicPr>
            <p:cNvPr id="59"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827"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8713"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6599"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6903233" y="5172528"/>
            <a:ext cx="422076" cy="227000"/>
            <a:chOff x="7950827" y="762000"/>
            <a:chExt cx="422076" cy="227000"/>
          </a:xfrm>
        </p:grpSpPr>
        <p:pic>
          <p:nvPicPr>
            <p:cNvPr id="63"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827"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8713" y="76200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6599" y="762000"/>
              <a:ext cx="146304" cy="227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2238" y="4743850"/>
            <a:ext cx="146304" cy="227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C:\Users\Jo Ann White Laptop\AppData\Local\Microsoft\Windows\Temporary Internet Files\Content.IE5\NWHZGK6X\MC90039116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1119" y="4743850"/>
            <a:ext cx="146304" cy="2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7895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1143000"/>
          </a:xfrm>
        </p:spPr>
        <p:txBody>
          <a:bodyPr>
            <a:normAutofit/>
          </a:bodyPr>
          <a:lstStyle/>
          <a:p>
            <a:r>
              <a:rPr lang="en-US" sz="3600" dirty="0"/>
              <a:t>Commodities/Programs Matrix</a:t>
            </a:r>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1276471710"/>
              </p:ext>
            </p:extLst>
          </p:nvPr>
        </p:nvGraphicFramePr>
        <p:xfrm>
          <a:off x="2743200" y="2567747"/>
          <a:ext cx="5257800" cy="4114800"/>
        </p:xfrm>
        <a:graphic>
          <a:graphicData uri="http://schemas.openxmlformats.org/drawingml/2006/table">
            <a:tbl>
              <a:tblPr bandRow="1">
                <a:tableStyleId>{5940675A-B579-460E-94D1-54222C63F5DA}</a:tableStyleId>
              </a:tblPr>
              <a:tblGrid>
                <a:gridCol w="525780">
                  <a:extLst>
                    <a:ext uri="{9D8B030D-6E8A-4147-A177-3AD203B41FA5}">
                      <a16:colId xmlns:a16="http://schemas.microsoft.com/office/drawing/2014/main" val="20000"/>
                    </a:ext>
                  </a:extLst>
                </a:gridCol>
                <a:gridCol w="525780">
                  <a:extLst>
                    <a:ext uri="{9D8B030D-6E8A-4147-A177-3AD203B41FA5}">
                      <a16:colId xmlns:a16="http://schemas.microsoft.com/office/drawing/2014/main" val="20001"/>
                    </a:ext>
                  </a:extLst>
                </a:gridCol>
                <a:gridCol w="525780">
                  <a:extLst>
                    <a:ext uri="{9D8B030D-6E8A-4147-A177-3AD203B41FA5}">
                      <a16:colId xmlns:a16="http://schemas.microsoft.com/office/drawing/2014/main" val="20002"/>
                    </a:ext>
                  </a:extLst>
                </a:gridCol>
                <a:gridCol w="525780">
                  <a:extLst>
                    <a:ext uri="{9D8B030D-6E8A-4147-A177-3AD203B41FA5}">
                      <a16:colId xmlns:a16="http://schemas.microsoft.com/office/drawing/2014/main" val="20003"/>
                    </a:ext>
                  </a:extLst>
                </a:gridCol>
                <a:gridCol w="525780">
                  <a:extLst>
                    <a:ext uri="{9D8B030D-6E8A-4147-A177-3AD203B41FA5}">
                      <a16:colId xmlns:a16="http://schemas.microsoft.com/office/drawing/2014/main" val="20004"/>
                    </a:ext>
                  </a:extLst>
                </a:gridCol>
                <a:gridCol w="525780">
                  <a:extLst>
                    <a:ext uri="{9D8B030D-6E8A-4147-A177-3AD203B41FA5}">
                      <a16:colId xmlns:a16="http://schemas.microsoft.com/office/drawing/2014/main" val="20005"/>
                    </a:ext>
                  </a:extLst>
                </a:gridCol>
                <a:gridCol w="525780">
                  <a:extLst>
                    <a:ext uri="{9D8B030D-6E8A-4147-A177-3AD203B41FA5}">
                      <a16:colId xmlns:a16="http://schemas.microsoft.com/office/drawing/2014/main" val="20006"/>
                    </a:ext>
                  </a:extLst>
                </a:gridCol>
                <a:gridCol w="525780">
                  <a:extLst>
                    <a:ext uri="{9D8B030D-6E8A-4147-A177-3AD203B41FA5}">
                      <a16:colId xmlns:a16="http://schemas.microsoft.com/office/drawing/2014/main" val="20007"/>
                    </a:ext>
                  </a:extLst>
                </a:gridCol>
                <a:gridCol w="525780">
                  <a:extLst>
                    <a:ext uri="{9D8B030D-6E8A-4147-A177-3AD203B41FA5}">
                      <a16:colId xmlns:a16="http://schemas.microsoft.com/office/drawing/2014/main" val="20008"/>
                    </a:ext>
                  </a:extLst>
                </a:gridCol>
                <a:gridCol w="525780">
                  <a:extLst>
                    <a:ext uri="{9D8B030D-6E8A-4147-A177-3AD203B41FA5}">
                      <a16:colId xmlns:a16="http://schemas.microsoft.com/office/drawing/2014/main" val="20009"/>
                    </a:ext>
                  </a:extLst>
                </a:gridCol>
              </a:tblGrid>
              <a:tr h="411480">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extLst>
                  <a:ext uri="{0D108BD9-81ED-4DB2-BD59-A6C34878D82A}">
                    <a16:rowId xmlns:a16="http://schemas.microsoft.com/office/drawing/2014/main" val="10000"/>
                  </a:ext>
                </a:extLst>
              </a:tr>
              <a:tr h="411480">
                <a:tc>
                  <a:txBody>
                    <a:bodyPr/>
                    <a:lstStyle/>
                    <a:p>
                      <a:pPr algn="ctr"/>
                      <a:endParaRPr lang="en-US" b="1">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extLst>
                  <a:ext uri="{0D108BD9-81ED-4DB2-BD59-A6C34878D82A}">
                    <a16:rowId xmlns:a16="http://schemas.microsoft.com/office/drawing/2014/main" val="10001"/>
                  </a:ext>
                </a:extLst>
              </a:tr>
              <a:tr h="411480">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extLst>
                  <a:ext uri="{0D108BD9-81ED-4DB2-BD59-A6C34878D82A}">
                    <a16:rowId xmlns:a16="http://schemas.microsoft.com/office/drawing/2014/main" val="10002"/>
                  </a:ext>
                </a:extLst>
              </a:tr>
              <a:tr h="411480">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extLst>
                  <a:ext uri="{0D108BD9-81ED-4DB2-BD59-A6C34878D82A}">
                    <a16:rowId xmlns:a16="http://schemas.microsoft.com/office/drawing/2014/main" val="10003"/>
                  </a:ext>
                </a:extLst>
              </a:tr>
              <a:tr h="411480">
                <a:tc>
                  <a:txBody>
                    <a:bodyPr/>
                    <a:lstStyle/>
                    <a:p>
                      <a:pPr algn="ctr"/>
                      <a:endParaRPr lang="en-US" b="1">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extLst>
                  <a:ext uri="{0D108BD9-81ED-4DB2-BD59-A6C34878D82A}">
                    <a16:rowId xmlns:a16="http://schemas.microsoft.com/office/drawing/2014/main" val="10004"/>
                  </a:ext>
                </a:extLst>
              </a:tr>
              <a:tr h="411480">
                <a:tc>
                  <a:txBody>
                    <a:bodyPr/>
                    <a:lstStyle/>
                    <a:p>
                      <a:pPr algn="ctr"/>
                      <a:endParaRPr lang="en-US" b="1">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extLst>
                  <a:ext uri="{0D108BD9-81ED-4DB2-BD59-A6C34878D82A}">
                    <a16:rowId xmlns:a16="http://schemas.microsoft.com/office/drawing/2014/main" val="10005"/>
                  </a:ext>
                </a:extLst>
              </a:tr>
              <a:tr h="411480">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extLst>
                  <a:ext uri="{0D108BD9-81ED-4DB2-BD59-A6C34878D82A}">
                    <a16:rowId xmlns:a16="http://schemas.microsoft.com/office/drawing/2014/main" val="10006"/>
                  </a:ext>
                </a:extLst>
              </a:tr>
              <a:tr h="411480">
                <a:tc>
                  <a:txBody>
                    <a:bodyPr/>
                    <a:lstStyle/>
                    <a:p>
                      <a:pPr algn="ctr"/>
                      <a:endParaRPr lang="en-US" b="1">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extLst>
                  <a:ext uri="{0D108BD9-81ED-4DB2-BD59-A6C34878D82A}">
                    <a16:rowId xmlns:a16="http://schemas.microsoft.com/office/drawing/2014/main" val="10007"/>
                  </a:ext>
                </a:extLst>
              </a:tr>
              <a:tr h="411480">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extLst>
                  <a:ext uri="{0D108BD9-81ED-4DB2-BD59-A6C34878D82A}">
                    <a16:rowId xmlns:a16="http://schemas.microsoft.com/office/drawing/2014/main" val="10008"/>
                  </a:ext>
                </a:extLst>
              </a:tr>
              <a:tr h="411480">
                <a:tc>
                  <a:txBody>
                    <a:bodyPr/>
                    <a:lstStyle/>
                    <a:p>
                      <a:pPr algn="ctr"/>
                      <a:endParaRPr lang="en-US" b="1" dirty="0">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tc>
                  <a:txBody>
                    <a:bodyPr/>
                    <a:lstStyle/>
                    <a:p>
                      <a:pPr algn="ctr"/>
                      <a:endParaRPr lang="en-US" b="1" dirty="0">
                        <a:solidFill>
                          <a:srgbClr val="002060"/>
                        </a:solidFill>
                      </a:endParaRPr>
                    </a:p>
                  </a:txBody>
                  <a:tcPr/>
                </a:tc>
                <a:extLst>
                  <a:ext uri="{0D108BD9-81ED-4DB2-BD59-A6C34878D82A}">
                    <a16:rowId xmlns:a16="http://schemas.microsoft.com/office/drawing/2014/main" val="10009"/>
                  </a:ext>
                </a:extLst>
              </a:tr>
            </a:tbl>
          </a:graphicData>
        </a:graphic>
      </p:graphicFrame>
      <p:sp>
        <p:nvSpPr>
          <p:cNvPr id="7" name="TextBox 6"/>
          <p:cNvSpPr txBox="1"/>
          <p:nvPr/>
        </p:nvSpPr>
        <p:spPr>
          <a:xfrm>
            <a:off x="485206" y="2034347"/>
            <a:ext cx="2258952" cy="4747453"/>
          </a:xfrm>
          <a:prstGeom prst="rect">
            <a:avLst/>
          </a:prstGeom>
          <a:noFill/>
        </p:spPr>
        <p:txBody>
          <a:bodyPr wrap="none" rtlCol="0">
            <a:spAutoFit/>
          </a:bodyPr>
          <a:lstStyle/>
          <a:p>
            <a:pPr algn="ctr">
              <a:lnSpc>
                <a:spcPts val="3300"/>
              </a:lnSpc>
            </a:pPr>
            <a:r>
              <a:rPr lang="en-US" sz="1600" b="1" dirty="0">
                <a:latin typeface="Arial" pitchFamily="34" charset="0"/>
                <a:cs typeface="Arial" pitchFamily="34" charset="0"/>
              </a:rPr>
              <a:t>“Programs”</a:t>
            </a:r>
          </a:p>
          <a:p>
            <a:pPr algn="r">
              <a:lnSpc>
                <a:spcPts val="3300"/>
              </a:lnSpc>
            </a:pPr>
            <a:r>
              <a:rPr lang="en-US" sz="1600" b="1" dirty="0">
                <a:solidFill>
                  <a:srgbClr val="002060"/>
                </a:solidFill>
                <a:latin typeface="Arial" pitchFamily="34" charset="0"/>
                <a:cs typeface="Arial" pitchFamily="34" charset="0"/>
              </a:rPr>
              <a:t>Anniversary trip</a:t>
            </a:r>
          </a:p>
          <a:p>
            <a:pPr algn="r">
              <a:lnSpc>
                <a:spcPts val="3300"/>
              </a:lnSpc>
            </a:pPr>
            <a:r>
              <a:rPr lang="en-US" sz="1600" b="1" dirty="0">
                <a:solidFill>
                  <a:srgbClr val="002060"/>
                </a:solidFill>
                <a:latin typeface="Arial" pitchFamily="34" charset="0"/>
                <a:cs typeface="Arial" pitchFamily="34" charset="0"/>
              </a:rPr>
              <a:t>Personal Expenses</a:t>
            </a:r>
          </a:p>
          <a:p>
            <a:pPr algn="r">
              <a:lnSpc>
                <a:spcPts val="3300"/>
              </a:lnSpc>
            </a:pPr>
            <a:r>
              <a:rPr lang="en-US" sz="1600" b="1" dirty="0">
                <a:solidFill>
                  <a:srgbClr val="002060"/>
                </a:solidFill>
                <a:latin typeface="Arial" pitchFamily="34" charset="0"/>
                <a:cs typeface="Arial" pitchFamily="34" charset="0"/>
              </a:rPr>
              <a:t>College Bills (Ted)</a:t>
            </a:r>
          </a:p>
          <a:p>
            <a:pPr algn="r">
              <a:lnSpc>
                <a:spcPts val="3300"/>
              </a:lnSpc>
            </a:pPr>
            <a:r>
              <a:rPr lang="en-US" sz="1600" b="1" dirty="0">
                <a:solidFill>
                  <a:srgbClr val="002060"/>
                </a:solidFill>
                <a:latin typeface="Arial" pitchFamily="34" charset="0"/>
                <a:cs typeface="Arial" pitchFamily="34" charset="0"/>
              </a:rPr>
              <a:t>College Bills (Sue)</a:t>
            </a:r>
          </a:p>
          <a:p>
            <a:pPr algn="r">
              <a:lnSpc>
                <a:spcPts val="3300"/>
              </a:lnSpc>
            </a:pPr>
            <a:r>
              <a:rPr lang="en-US" sz="1600" b="1" dirty="0">
                <a:solidFill>
                  <a:srgbClr val="002060"/>
                </a:solidFill>
                <a:latin typeface="Arial" pitchFamily="34" charset="0"/>
                <a:cs typeface="Arial" pitchFamily="34" charset="0"/>
              </a:rPr>
              <a:t>Commuting Expense</a:t>
            </a:r>
          </a:p>
          <a:p>
            <a:pPr algn="r">
              <a:lnSpc>
                <a:spcPts val="3300"/>
              </a:lnSpc>
            </a:pPr>
            <a:r>
              <a:rPr lang="en-US" sz="1600" b="1" dirty="0">
                <a:solidFill>
                  <a:srgbClr val="002060"/>
                </a:solidFill>
                <a:latin typeface="Arial" pitchFamily="34" charset="0"/>
                <a:cs typeface="Arial" pitchFamily="34" charset="0"/>
              </a:rPr>
              <a:t>Feed Family</a:t>
            </a:r>
          </a:p>
          <a:p>
            <a:pPr algn="r">
              <a:lnSpc>
                <a:spcPts val="3300"/>
              </a:lnSpc>
            </a:pPr>
            <a:r>
              <a:rPr lang="en-US" sz="1600" b="1" dirty="0">
                <a:solidFill>
                  <a:srgbClr val="002060"/>
                </a:solidFill>
                <a:latin typeface="Arial" pitchFamily="34" charset="0"/>
                <a:cs typeface="Arial" pitchFamily="34" charset="0"/>
              </a:rPr>
              <a:t>Home Expenses</a:t>
            </a:r>
          </a:p>
          <a:p>
            <a:pPr algn="r">
              <a:lnSpc>
                <a:spcPts val="3300"/>
              </a:lnSpc>
            </a:pPr>
            <a:r>
              <a:rPr lang="en-US" sz="1600" b="1" dirty="0">
                <a:solidFill>
                  <a:srgbClr val="002060"/>
                </a:solidFill>
                <a:latin typeface="Arial" pitchFamily="34" charset="0"/>
                <a:cs typeface="Arial" pitchFamily="34" charset="0"/>
              </a:rPr>
              <a:t>Savings Contribution</a:t>
            </a:r>
          </a:p>
          <a:p>
            <a:pPr algn="r">
              <a:lnSpc>
                <a:spcPts val="3300"/>
              </a:lnSpc>
            </a:pPr>
            <a:r>
              <a:rPr lang="en-US" sz="1600" b="1" dirty="0">
                <a:solidFill>
                  <a:srgbClr val="002060"/>
                </a:solidFill>
                <a:latin typeface="Arial" pitchFamily="34" charset="0"/>
                <a:cs typeface="Arial" pitchFamily="34" charset="0"/>
              </a:rPr>
              <a:t>Shelter</a:t>
            </a:r>
          </a:p>
          <a:p>
            <a:pPr algn="r">
              <a:lnSpc>
                <a:spcPts val="3300"/>
              </a:lnSpc>
            </a:pPr>
            <a:r>
              <a:rPr lang="en-US" sz="1600" b="1" dirty="0">
                <a:solidFill>
                  <a:srgbClr val="002060"/>
                </a:solidFill>
                <a:latin typeface="Arial" pitchFamily="34" charset="0"/>
                <a:cs typeface="Arial" pitchFamily="34" charset="0"/>
              </a:rPr>
              <a:t>Service Upgrades</a:t>
            </a:r>
          </a:p>
        </p:txBody>
      </p:sp>
      <p:sp>
        <p:nvSpPr>
          <p:cNvPr id="8" name="TextBox 7"/>
          <p:cNvSpPr txBox="1"/>
          <p:nvPr/>
        </p:nvSpPr>
        <p:spPr>
          <a:xfrm rot="16200000">
            <a:off x="4138725" y="-1217768"/>
            <a:ext cx="1848583" cy="5875968"/>
          </a:xfrm>
          <a:prstGeom prst="rect">
            <a:avLst/>
          </a:prstGeom>
          <a:noFill/>
        </p:spPr>
        <p:txBody>
          <a:bodyPr wrap="none" rtlCol="0">
            <a:spAutoFit/>
          </a:bodyPr>
          <a:lstStyle/>
          <a:p>
            <a:pPr algn="ctr">
              <a:lnSpc>
                <a:spcPts val="4100"/>
              </a:lnSpc>
            </a:pPr>
            <a:r>
              <a:rPr lang="en-US" sz="1600" b="1" dirty="0">
                <a:latin typeface="Arial" pitchFamily="34" charset="0"/>
                <a:cs typeface="Arial" pitchFamily="34" charset="0"/>
              </a:rPr>
              <a:t>“Commodities”</a:t>
            </a:r>
          </a:p>
          <a:p>
            <a:pPr>
              <a:lnSpc>
                <a:spcPts val="4100"/>
              </a:lnSpc>
            </a:pPr>
            <a:r>
              <a:rPr lang="en-US" sz="1600" b="1" dirty="0">
                <a:solidFill>
                  <a:srgbClr val="002060"/>
                </a:solidFill>
                <a:latin typeface="Arial" pitchFamily="34" charset="0"/>
                <a:cs typeface="Arial" pitchFamily="34" charset="0"/>
              </a:rPr>
              <a:t>Rent/Mortgage</a:t>
            </a:r>
          </a:p>
          <a:p>
            <a:pPr>
              <a:lnSpc>
                <a:spcPts val="4100"/>
              </a:lnSpc>
            </a:pPr>
            <a:r>
              <a:rPr lang="en-US" sz="1600" b="1" dirty="0">
                <a:solidFill>
                  <a:srgbClr val="002060"/>
                </a:solidFill>
                <a:latin typeface="Arial" pitchFamily="34" charset="0"/>
                <a:cs typeface="Arial" pitchFamily="34" charset="0"/>
              </a:rPr>
              <a:t>Food</a:t>
            </a:r>
          </a:p>
          <a:p>
            <a:pPr>
              <a:lnSpc>
                <a:spcPts val="4100"/>
              </a:lnSpc>
            </a:pPr>
            <a:r>
              <a:rPr lang="en-US" sz="1600" b="1" dirty="0">
                <a:solidFill>
                  <a:srgbClr val="002060"/>
                </a:solidFill>
                <a:latin typeface="Arial" pitchFamily="34" charset="0"/>
                <a:cs typeface="Arial" pitchFamily="34" charset="0"/>
              </a:rPr>
              <a:t>Tuition</a:t>
            </a:r>
          </a:p>
          <a:p>
            <a:pPr>
              <a:lnSpc>
                <a:spcPts val="4100"/>
              </a:lnSpc>
            </a:pPr>
            <a:r>
              <a:rPr lang="en-US" sz="1600" b="1" dirty="0">
                <a:solidFill>
                  <a:srgbClr val="002060"/>
                </a:solidFill>
                <a:latin typeface="Arial" pitchFamily="34" charset="0"/>
                <a:cs typeface="Arial" pitchFamily="34" charset="0"/>
              </a:rPr>
              <a:t>Transportation</a:t>
            </a:r>
          </a:p>
          <a:p>
            <a:pPr>
              <a:lnSpc>
                <a:spcPts val="4100"/>
              </a:lnSpc>
            </a:pPr>
            <a:r>
              <a:rPr lang="en-US" sz="1600" b="1" dirty="0">
                <a:solidFill>
                  <a:srgbClr val="002060"/>
                </a:solidFill>
                <a:latin typeface="Arial" pitchFamily="34" charset="0"/>
                <a:cs typeface="Arial" pitchFamily="34" charset="0"/>
              </a:rPr>
              <a:t>Clothing</a:t>
            </a:r>
          </a:p>
          <a:p>
            <a:pPr>
              <a:lnSpc>
                <a:spcPts val="4100"/>
              </a:lnSpc>
            </a:pPr>
            <a:r>
              <a:rPr lang="en-US" sz="1600" b="1" dirty="0">
                <a:solidFill>
                  <a:srgbClr val="002060"/>
                </a:solidFill>
                <a:latin typeface="Arial" pitchFamily="34" charset="0"/>
                <a:cs typeface="Arial" pitchFamily="34" charset="0"/>
              </a:rPr>
              <a:t>Insurance</a:t>
            </a:r>
          </a:p>
          <a:p>
            <a:pPr>
              <a:lnSpc>
                <a:spcPts val="4100"/>
              </a:lnSpc>
            </a:pPr>
            <a:r>
              <a:rPr lang="en-US" sz="1600" b="1" dirty="0">
                <a:solidFill>
                  <a:srgbClr val="002060"/>
                </a:solidFill>
                <a:latin typeface="Arial" pitchFamily="34" charset="0"/>
                <a:cs typeface="Arial" pitchFamily="34" charset="0"/>
              </a:rPr>
              <a:t>Communications</a:t>
            </a:r>
          </a:p>
          <a:p>
            <a:pPr>
              <a:lnSpc>
                <a:spcPts val="4100"/>
              </a:lnSpc>
            </a:pPr>
            <a:r>
              <a:rPr lang="en-US" sz="1600" b="1" dirty="0">
                <a:solidFill>
                  <a:srgbClr val="002060"/>
                </a:solidFill>
                <a:latin typeface="Arial" pitchFamily="34" charset="0"/>
                <a:cs typeface="Arial" pitchFamily="34" charset="0"/>
              </a:rPr>
              <a:t>Procurement</a:t>
            </a:r>
          </a:p>
          <a:p>
            <a:pPr>
              <a:lnSpc>
                <a:spcPts val="4100"/>
              </a:lnSpc>
            </a:pPr>
            <a:r>
              <a:rPr lang="en-US" sz="1600" b="1" dirty="0">
                <a:solidFill>
                  <a:srgbClr val="002060"/>
                </a:solidFill>
                <a:latin typeface="Arial" pitchFamily="34" charset="0"/>
                <a:cs typeface="Arial" pitchFamily="34" charset="0"/>
              </a:rPr>
              <a:t>Savings</a:t>
            </a:r>
          </a:p>
          <a:p>
            <a:pPr>
              <a:lnSpc>
                <a:spcPts val="4100"/>
              </a:lnSpc>
            </a:pPr>
            <a:r>
              <a:rPr lang="en-US" sz="1600" b="1" dirty="0">
                <a:solidFill>
                  <a:srgbClr val="002060"/>
                </a:solidFill>
                <a:latin typeface="Arial" pitchFamily="34" charset="0"/>
                <a:cs typeface="Arial" pitchFamily="34" charset="0"/>
              </a:rPr>
              <a:t>Services</a:t>
            </a:r>
          </a:p>
        </p:txBody>
      </p:sp>
    </p:spTree>
    <p:extLst>
      <p:ext uri="{BB962C8B-B14F-4D97-AF65-F5344CB8AC3E}">
        <p14:creationId xmlns:p14="http://schemas.microsoft.com/office/powerpoint/2010/main" val="43964196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543800" cy="1143000"/>
          </a:xfrm>
        </p:spPr>
        <p:txBody>
          <a:bodyPr>
            <a:noAutofit/>
          </a:bodyPr>
          <a:lstStyle/>
          <a:p>
            <a:r>
              <a:rPr lang="en-US" sz="3600" b="1" dirty="0"/>
              <a:t>Prioritization</a:t>
            </a:r>
            <a:r>
              <a:rPr lang="en-US" sz="3600" dirty="0"/>
              <a:t> Is Required to Identify Trades</a:t>
            </a:r>
          </a:p>
        </p:txBody>
      </p:sp>
      <p:sp>
        <p:nvSpPr>
          <p:cNvPr id="5" name="Content Placeholder 4"/>
          <p:cNvSpPr>
            <a:spLocks noGrp="1"/>
          </p:cNvSpPr>
          <p:nvPr>
            <p:ph sz="quarter" idx="4294967295"/>
          </p:nvPr>
        </p:nvSpPr>
        <p:spPr>
          <a:xfrm>
            <a:off x="457200" y="1447800"/>
            <a:ext cx="8229600" cy="4724400"/>
          </a:xfrm>
          <a:prstGeom prst="rect">
            <a:avLst/>
          </a:prstGeom>
        </p:spPr>
        <p:txBody>
          <a:bodyPr>
            <a:noAutofit/>
          </a:bodyPr>
          <a:lstStyle/>
          <a:p>
            <a:pPr marL="0" indent="0">
              <a:lnSpc>
                <a:spcPct val="100000"/>
              </a:lnSpc>
              <a:spcBef>
                <a:spcPts val="0"/>
              </a:spcBef>
              <a:spcAft>
                <a:spcPts val="600"/>
              </a:spcAft>
              <a:buNone/>
            </a:pPr>
            <a:r>
              <a:rPr lang="en-US" sz="1800" b="1" dirty="0">
                <a:solidFill>
                  <a:srgbClr val="002060"/>
                </a:solidFill>
              </a:rPr>
              <a:t>Feed Family			Groceries, lunches, dinners out</a:t>
            </a:r>
            <a:endParaRPr lang="en-US" sz="1800" dirty="0">
              <a:solidFill>
                <a:srgbClr val="002060"/>
              </a:solidFill>
            </a:endParaRPr>
          </a:p>
          <a:p>
            <a:pPr marL="0" indent="0">
              <a:lnSpc>
                <a:spcPct val="100000"/>
              </a:lnSpc>
              <a:spcBef>
                <a:spcPts val="0"/>
              </a:spcBef>
              <a:spcAft>
                <a:spcPts val="600"/>
              </a:spcAft>
              <a:buNone/>
            </a:pPr>
            <a:r>
              <a:rPr lang="en-US" sz="1800" b="1" dirty="0">
                <a:solidFill>
                  <a:srgbClr val="002060"/>
                </a:solidFill>
              </a:rPr>
              <a:t>Shelter				Mortgage, utilities, insurance, addition</a:t>
            </a:r>
            <a:endParaRPr lang="en-US" sz="1800" dirty="0">
              <a:solidFill>
                <a:srgbClr val="002060"/>
              </a:solidFill>
            </a:endParaRPr>
          </a:p>
          <a:p>
            <a:pPr marL="0" indent="0">
              <a:lnSpc>
                <a:spcPct val="100000"/>
              </a:lnSpc>
              <a:spcBef>
                <a:spcPts val="0"/>
              </a:spcBef>
              <a:spcAft>
                <a:spcPts val="600"/>
              </a:spcAft>
              <a:buNone/>
            </a:pPr>
            <a:r>
              <a:rPr lang="en-US" sz="1800" b="1" dirty="0">
                <a:solidFill>
                  <a:srgbClr val="002060"/>
                </a:solidFill>
              </a:rPr>
              <a:t>Personal expenses		Clothes, books, insurance, coffee fund</a:t>
            </a:r>
            <a:endParaRPr lang="en-US" sz="1800" dirty="0">
              <a:solidFill>
                <a:srgbClr val="002060"/>
              </a:solidFill>
            </a:endParaRPr>
          </a:p>
          <a:p>
            <a:pPr marL="0" indent="0">
              <a:lnSpc>
                <a:spcPct val="100000"/>
              </a:lnSpc>
              <a:spcBef>
                <a:spcPts val="0"/>
              </a:spcBef>
              <a:spcAft>
                <a:spcPts val="600"/>
              </a:spcAft>
              <a:buNone/>
            </a:pPr>
            <a:r>
              <a:rPr lang="en-US" sz="1800" b="1" dirty="0">
                <a:solidFill>
                  <a:srgbClr val="002060"/>
                </a:solidFill>
              </a:rPr>
              <a:t>Commuting expenses		Gas, tires, service, insurance</a:t>
            </a:r>
            <a:endParaRPr lang="en-US" sz="1800" dirty="0">
              <a:solidFill>
                <a:srgbClr val="002060"/>
              </a:solidFill>
            </a:endParaRPr>
          </a:p>
          <a:p>
            <a:pPr marL="0" indent="0">
              <a:lnSpc>
                <a:spcPct val="100000"/>
              </a:lnSpc>
              <a:spcBef>
                <a:spcPts val="0"/>
              </a:spcBef>
              <a:spcAft>
                <a:spcPts val="600"/>
              </a:spcAft>
              <a:buNone/>
            </a:pPr>
            <a:r>
              <a:rPr lang="en-US" sz="1800" b="1" dirty="0">
                <a:solidFill>
                  <a:srgbClr val="002060"/>
                </a:solidFill>
              </a:rPr>
              <a:t>College expenses		Tuition, room, board, books, dues</a:t>
            </a:r>
            <a:endParaRPr lang="en-US" sz="1800" dirty="0">
              <a:solidFill>
                <a:srgbClr val="002060"/>
              </a:solidFill>
            </a:endParaRPr>
          </a:p>
          <a:p>
            <a:pPr marL="0" indent="0">
              <a:lnSpc>
                <a:spcPct val="100000"/>
              </a:lnSpc>
              <a:spcBef>
                <a:spcPts val="0"/>
              </a:spcBef>
              <a:spcAft>
                <a:spcPts val="600"/>
              </a:spcAft>
              <a:buNone/>
            </a:pPr>
            <a:r>
              <a:rPr lang="en-US" sz="1800" b="1" dirty="0">
                <a:solidFill>
                  <a:srgbClr val="002060"/>
                </a:solidFill>
              </a:rPr>
              <a:t>Savings Contribution		401K, Thrift Savings Plan (TSP)</a:t>
            </a:r>
            <a:endParaRPr lang="en-US" sz="1800" dirty="0">
              <a:solidFill>
                <a:srgbClr val="002060"/>
              </a:solidFill>
            </a:endParaRPr>
          </a:p>
          <a:p>
            <a:pPr marL="0" indent="0">
              <a:lnSpc>
                <a:spcPct val="100000"/>
              </a:lnSpc>
              <a:spcBef>
                <a:spcPts val="0"/>
              </a:spcBef>
              <a:spcAft>
                <a:spcPts val="600"/>
              </a:spcAft>
              <a:buNone/>
            </a:pPr>
            <a:r>
              <a:rPr lang="en-US" sz="1800" b="1" i="1" dirty="0">
                <a:solidFill>
                  <a:srgbClr val="C00000"/>
                </a:solidFill>
              </a:rPr>
              <a:t>Sailing lessons			Individual lessons</a:t>
            </a:r>
            <a:endParaRPr lang="en-US" sz="1800" dirty="0">
              <a:solidFill>
                <a:srgbClr val="C00000"/>
              </a:solidFill>
            </a:endParaRPr>
          </a:p>
          <a:p>
            <a:pPr marL="0" indent="0">
              <a:lnSpc>
                <a:spcPct val="100000"/>
              </a:lnSpc>
              <a:spcBef>
                <a:spcPts val="0"/>
              </a:spcBef>
              <a:spcAft>
                <a:spcPts val="600"/>
              </a:spcAft>
              <a:buNone/>
            </a:pPr>
            <a:r>
              <a:rPr lang="en-US" sz="1800" b="1" i="1" dirty="0">
                <a:solidFill>
                  <a:srgbClr val="C00000"/>
                </a:solidFill>
              </a:rPr>
              <a:t>Boat operating expenses		Fuel, safety gear</a:t>
            </a:r>
            <a:endParaRPr lang="en-US" sz="1800" dirty="0">
              <a:solidFill>
                <a:srgbClr val="C00000"/>
              </a:solidFill>
            </a:endParaRPr>
          </a:p>
          <a:p>
            <a:pPr marL="0" indent="0">
              <a:lnSpc>
                <a:spcPct val="100000"/>
              </a:lnSpc>
              <a:spcBef>
                <a:spcPts val="0"/>
              </a:spcBef>
              <a:spcAft>
                <a:spcPts val="600"/>
              </a:spcAft>
              <a:buNone/>
            </a:pPr>
            <a:r>
              <a:rPr lang="en-US" sz="1800" b="1" dirty="0">
                <a:solidFill>
                  <a:srgbClr val="002060"/>
                </a:solidFill>
              </a:rPr>
              <a:t>Anniversary trip			Airfare, hotel, meals, tips, sightseeing</a:t>
            </a:r>
            <a:endParaRPr lang="en-US" sz="1800" dirty="0">
              <a:solidFill>
                <a:srgbClr val="002060"/>
              </a:solidFill>
            </a:endParaRPr>
          </a:p>
          <a:p>
            <a:pPr marL="0" indent="0">
              <a:lnSpc>
                <a:spcPct val="100000"/>
              </a:lnSpc>
              <a:spcBef>
                <a:spcPts val="0"/>
              </a:spcBef>
              <a:spcAft>
                <a:spcPts val="600"/>
              </a:spcAft>
              <a:buNone/>
            </a:pPr>
            <a:r>
              <a:rPr lang="en-US" sz="1800" b="1" dirty="0">
                <a:solidFill>
                  <a:srgbClr val="002060"/>
                </a:solidFill>
              </a:rPr>
              <a:t>System upgrades		New car, flat panel TV</a:t>
            </a:r>
            <a:endParaRPr lang="en-US" sz="1800" dirty="0">
              <a:solidFill>
                <a:srgbClr val="002060"/>
              </a:solidFill>
            </a:endParaRPr>
          </a:p>
          <a:p>
            <a:pPr marL="0" indent="0">
              <a:lnSpc>
                <a:spcPct val="100000"/>
              </a:lnSpc>
              <a:spcBef>
                <a:spcPts val="0"/>
              </a:spcBef>
              <a:spcAft>
                <a:spcPts val="600"/>
              </a:spcAft>
              <a:buNone/>
            </a:pPr>
            <a:r>
              <a:rPr lang="en-US" sz="1800" b="1" i="1" dirty="0">
                <a:solidFill>
                  <a:srgbClr val="C00000"/>
                </a:solidFill>
              </a:rPr>
              <a:t>Used boat			Boat, trailer, sails &amp; lines</a:t>
            </a:r>
            <a:endParaRPr lang="en-US" sz="1800" dirty="0">
              <a:solidFill>
                <a:srgbClr val="C00000"/>
              </a:solidFill>
            </a:endParaRPr>
          </a:p>
          <a:p>
            <a:pPr marL="0" indent="0">
              <a:lnSpc>
                <a:spcPct val="100000"/>
              </a:lnSpc>
              <a:spcBef>
                <a:spcPts val="0"/>
              </a:spcBef>
              <a:spcAft>
                <a:spcPts val="600"/>
              </a:spcAft>
              <a:buNone/>
            </a:pPr>
            <a:r>
              <a:rPr lang="en-US" sz="1800" b="1" i="1" dirty="0">
                <a:solidFill>
                  <a:srgbClr val="C00000"/>
                </a:solidFill>
              </a:rPr>
              <a:t>Out of season storage		Professional facility</a:t>
            </a:r>
            <a:endParaRPr lang="en-US" sz="1800" dirty="0">
              <a:solidFill>
                <a:srgbClr val="C00000"/>
              </a:solidFill>
            </a:endParaRPr>
          </a:p>
          <a:p>
            <a:pPr marL="0" indent="0">
              <a:lnSpc>
                <a:spcPct val="100000"/>
              </a:lnSpc>
              <a:spcBef>
                <a:spcPts val="0"/>
              </a:spcBef>
              <a:spcAft>
                <a:spcPts val="600"/>
              </a:spcAft>
              <a:buNone/>
            </a:pPr>
            <a:r>
              <a:rPr lang="en-US" sz="1800" b="1" dirty="0">
                <a:solidFill>
                  <a:srgbClr val="002060"/>
                </a:solidFill>
              </a:rPr>
              <a:t>Service Upgrades		</a:t>
            </a:r>
            <a:r>
              <a:rPr lang="fr-FR" sz="1800" b="1" dirty="0">
                <a:solidFill>
                  <a:srgbClr val="002060"/>
                </a:solidFill>
              </a:rPr>
              <a:t>Yard service, internet, cable, phone</a:t>
            </a:r>
            <a:endParaRPr lang="en-US" sz="1800" dirty="0">
              <a:solidFill>
                <a:srgbClr val="002060"/>
              </a:solidFill>
            </a:endParaRPr>
          </a:p>
          <a:p>
            <a:pPr marL="0" indent="0">
              <a:lnSpc>
                <a:spcPct val="100000"/>
              </a:lnSpc>
              <a:spcBef>
                <a:spcPts val="0"/>
              </a:spcBef>
              <a:spcAft>
                <a:spcPts val="600"/>
              </a:spcAft>
              <a:buNone/>
            </a:pPr>
            <a:r>
              <a:rPr lang="en-US" sz="1800" b="1" i="1" dirty="0">
                <a:solidFill>
                  <a:srgbClr val="C00000"/>
                </a:solidFill>
              </a:rPr>
              <a:t>Yacht Club membership		Initiation fee, annual dues, clothes</a:t>
            </a:r>
            <a:endParaRPr lang="en-US" sz="1800" dirty="0">
              <a:solidFill>
                <a:srgbClr val="C00000"/>
              </a:solidFill>
            </a:endParaRPr>
          </a:p>
          <a:p>
            <a:pPr marL="0" indent="0">
              <a:lnSpc>
                <a:spcPct val="100000"/>
              </a:lnSpc>
              <a:spcBef>
                <a:spcPts val="0"/>
              </a:spcBef>
              <a:spcAft>
                <a:spcPts val="600"/>
              </a:spcAft>
              <a:buNone/>
            </a:pPr>
            <a:endParaRPr lang="en-US" sz="1800" dirty="0"/>
          </a:p>
        </p:txBody>
      </p:sp>
    </p:spTree>
    <p:extLst>
      <p:ext uri="{BB962C8B-B14F-4D97-AF65-F5344CB8AC3E}">
        <p14:creationId xmlns:p14="http://schemas.microsoft.com/office/powerpoint/2010/main" val="15704420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229600" cy="1143000"/>
          </a:xfrm>
        </p:spPr>
        <p:txBody>
          <a:bodyPr>
            <a:noAutofit/>
          </a:bodyPr>
          <a:lstStyle/>
          <a:p>
            <a:r>
              <a:rPr lang="en-US" sz="3600" b="1" dirty="0"/>
              <a:t>Prioritization &amp; Programming: </a:t>
            </a:r>
            <a:br>
              <a:rPr lang="en-US" sz="3600" b="1" dirty="0"/>
            </a:br>
            <a:r>
              <a:rPr lang="en-US" sz="3600" dirty="0"/>
              <a:t>Assessing Options and Making Choices</a:t>
            </a:r>
          </a:p>
        </p:txBody>
      </p:sp>
      <p:sp>
        <p:nvSpPr>
          <p:cNvPr id="3" name="Content Placeholder 2"/>
          <p:cNvSpPr>
            <a:spLocks noGrp="1"/>
          </p:cNvSpPr>
          <p:nvPr>
            <p:ph sz="quarter" idx="4294967295"/>
          </p:nvPr>
        </p:nvSpPr>
        <p:spPr>
          <a:xfrm>
            <a:off x="457200" y="2956674"/>
            <a:ext cx="8305800" cy="3672726"/>
          </a:xfrm>
          <a:prstGeom prst="rect">
            <a:avLst/>
          </a:prstGeom>
        </p:spPr>
        <p:txBody>
          <a:bodyPr>
            <a:noAutofit/>
          </a:bodyPr>
          <a:lstStyle/>
          <a:p>
            <a:pPr>
              <a:lnSpc>
                <a:spcPct val="100000"/>
              </a:lnSpc>
              <a:spcBef>
                <a:spcPts val="0"/>
              </a:spcBef>
              <a:spcAft>
                <a:spcPts val="1200"/>
              </a:spcAft>
            </a:pPr>
            <a:r>
              <a:rPr lang="en-US" sz="2400" dirty="0"/>
              <a:t>Prioritizing is looking at how your requirements stack up compared to everything else you need to do</a:t>
            </a:r>
          </a:p>
          <a:p>
            <a:pPr>
              <a:lnSpc>
                <a:spcPct val="100000"/>
              </a:lnSpc>
              <a:spcBef>
                <a:spcPts val="0"/>
              </a:spcBef>
              <a:spcAft>
                <a:spcPts val="1200"/>
              </a:spcAft>
            </a:pPr>
            <a:r>
              <a:rPr lang="en-US" sz="2400" dirty="0"/>
              <a:t>Programming is assisting decision makers assess competing requirements when there aren’t enough resources to go around</a:t>
            </a:r>
          </a:p>
          <a:p>
            <a:pPr lvl="1">
              <a:lnSpc>
                <a:spcPct val="100000"/>
              </a:lnSpc>
              <a:spcBef>
                <a:spcPts val="0"/>
              </a:spcBef>
              <a:spcAft>
                <a:spcPts val="1200"/>
              </a:spcAft>
            </a:pPr>
            <a:r>
              <a:rPr lang="en-US" sz="2000" i="1" dirty="0"/>
              <a:t>Programmers are advisors: they conduct analysis and recommend options but they don’t make decisions</a:t>
            </a:r>
            <a:endParaRPr lang="en-US" sz="2000" dirty="0"/>
          </a:p>
          <a:p>
            <a:pPr lvl="1">
              <a:lnSpc>
                <a:spcPct val="100000"/>
              </a:lnSpc>
              <a:spcBef>
                <a:spcPts val="0"/>
              </a:spcBef>
              <a:spcAft>
                <a:spcPts val="1200"/>
              </a:spcAft>
            </a:pPr>
            <a:r>
              <a:rPr lang="en-US" sz="2000" i="1" dirty="0"/>
              <a:t>Think of your family financial planner</a:t>
            </a:r>
            <a:endParaRPr lang="en-US" sz="2000" dirty="0"/>
          </a:p>
          <a:p>
            <a:pPr marL="0" indent="0">
              <a:lnSpc>
                <a:spcPct val="100000"/>
              </a:lnSpc>
              <a:spcBef>
                <a:spcPts val="0"/>
              </a:spcBef>
              <a:spcAft>
                <a:spcPts val="1200"/>
              </a:spcAft>
              <a:buNone/>
            </a:pPr>
            <a:endParaRPr lang="en-US" sz="2400" dirty="0"/>
          </a:p>
        </p:txBody>
      </p:sp>
      <p:grpSp>
        <p:nvGrpSpPr>
          <p:cNvPr id="4" name="Group 3"/>
          <p:cNvGrpSpPr/>
          <p:nvPr/>
        </p:nvGrpSpPr>
        <p:grpSpPr>
          <a:xfrm>
            <a:off x="55418" y="1653427"/>
            <a:ext cx="8984672" cy="1318373"/>
            <a:chOff x="55418" y="1447800"/>
            <a:chExt cx="8984672" cy="1409700"/>
          </a:xfrm>
        </p:grpSpPr>
        <p:cxnSp>
          <p:nvCxnSpPr>
            <p:cNvPr id="5" name="Straight Arrow Connector 4"/>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4" name="TextBox 13"/>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5" name="TextBox 14"/>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6" name="TextBox 15"/>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7" name="TextBox 16"/>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8" name="TextBox 17"/>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19" name="TextBox 18"/>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0" name="TextBox 19"/>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1" name="TextBox 20"/>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2" name="Straight Connector 2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4" name="Down Arrow 23"/>
          <p:cNvSpPr/>
          <p:nvPr/>
        </p:nvSpPr>
        <p:spPr>
          <a:xfrm>
            <a:off x="3810000" y="1310527"/>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6324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8994"/>
            <a:ext cx="8458200" cy="1143000"/>
          </a:xfrm>
        </p:spPr>
        <p:txBody>
          <a:bodyPr>
            <a:noAutofit/>
          </a:bodyPr>
          <a:lstStyle/>
          <a:p>
            <a:r>
              <a:rPr lang="en-US" sz="3600" dirty="0"/>
              <a:t>So, How Much Money </a:t>
            </a:r>
            <a:br>
              <a:rPr lang="en-US" sz="3600" dirty="0"/>
            </a:br>
            <a:r>
              <a:rPr lang="en-US" sz="3600" dirty="0"/>
              <a:t>Will Be Required?</a:t>
            </a:r>
          </a:p>
        </p:txBody>
      </p:sp>
      <p:sp>
        <p:nvSpPr>
          <p:cNvPr id="3" name="Content Placeholder 2"/>
          <p:cNvSpPr>
            <a:spLocks noGrp="1"/>
          </p:cNvSpPr>
          <p:nvPr>
            <p:ph sz="quarter" idx="4294967295"/>
          </p:nvPr>
        </p:nvSpPr>
        <p:spPr>
          <a:xfrm>
            <a:off x="304800" y="3200400"/>
            <a:ext cx="8229600" cy="3398090"/>
          </a:xfrm>
          <a:prstGeom prst="rect">
            <a:avLst/>
          </a:prstGeom>
        </p:spPr>
        <p:txBody>
          <a:bodyPr>
            <a:noAutofit/>
          </a:bodyPr>
          <a:lstStyle/>
          <a:p>
            <a:r>
              <a:rPr lang="en-US" sz="2800" dirty="0"/>
              <a:t>At this point in the programming phase we’ll need to know how much money we’ll have available next year… </a:t>
            </a:r>
          </a:p>
          <a:p>
            <a:pPr marL="800100" lvl="1" indent="-342900">
              <a:buSzPct val="70000"/>
              <a:buFont typeface="Wingdings" pitchFamily="2" charset="2"/>
              <a:buChar char="t"/>
            </a:pPr>
            <a:r>
              <a:rPr lang="en-US" sz="2400" dirty="0"/>
              <a:t>My salary</a:t>
            </a:r>
          </a:p>
          <a:p>
            <a:pPr marL="800100" lvl="1" indent="-342900">
              <a:buSzPct val="70000"/>
              <a:buFont typeface="Wingdings" pitchFamily="2" charset="2"/>
              <a:buChar char="t"/>
            </a:pPr>
            <a:r>
              <a:rPr lang="en-US" sz="2400" dirty="0"/>
              <a:t>Jane’s salary</a:t>
            </a:r>
          </a:p>
          <a:p>
            <a:pPr marL="800100" lvl="1" indent="-342900">
              <a:buSzPct val="70000"/>
              <a:buFont typeface="Wingdings" pitchFamily="2" charset="2"/>
              <a:buChar char="t"/>
            </a:pPr>
            <a:r>
              <a:rPr lang="en-US" sz="2400" dirty="0"/>
              <a:t>Ted’s summer job (car fund)</a:t>
            </a:r>
          </a:p>
          <a:p>
            <a:pPr marL="800100" lvl="1" indent="-342900">
              <a:buSzPct val="70000"/>
              <a:buFont typeface="Wingdings" pitchFamily="2" charset="2"/>
              <a:buChar char="t"/>
            </a:pPr>
            <a:r>
              <a:rPr lang="en-US" sz="2400" dirty="0"/>
              <a:t>Holiday check from Jane’s father</a:t>
            </a:r>
          </a:p>
          <a:p>
            <a:endParaRPr lang="en-US" sz="2800" dirty="0"/>
          </a:p>
        </p:txBody>
      </p:sp>
      <p:grpSp>
        <p:nvGrpSpPr>
          <p:cNvPr id="4" name="Group 3"/>
          <p:cNvGrpSpPr/>
          <p:nvPr/>
        </p:nvGrpSpPr>
        <p:grpSpPr>
          <a:xfrm>
            <a:off x="55418" y="1708950"/>
            <a:ext cx="8984672" cy="1318373"/>
            <a:chOff x="55418" y="1447800"/>
            <a:chExt cx="8984672" cy="1409700"/>
          </a:xfrm>
        </p:grpSpPr>
        <p:cxnSp>
          <p:nvCxnSpPr>
            <p:cNvPr id="5" name="Straight Arrow Connector 4"/>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4" name="TextBox 13"/>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5" name="TextBox 14"/>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6" name="TextBox 15"/>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7" name="TextBox 16"/>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8" name="TextBox 17"/>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19" name="TextBox 18"/>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0" name="TextBox 19"/>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1" name="TextBox 20"/>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2" name="Straight Connector 2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4" name="Down Arrow 23"/>
          <p:cNvSpPr/>
          <p:nvPr/>
        </p:nvSpPr>
        <p:spPr>
          <a:xfrm>
            <a:off x="3810000" y="136605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p:cNvSpPr/>
          <p:nvPr/>
        </p:nvSpPr>
        <p:spPr>
          <a:xfrm>
            <a:off x="5638800" y="4343400"/>
            <a:ext cx="381000" cy="1219200"/>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7" name="TextBox 26"/>
          <p:cNvSpPr txBox="1"/>
          <p:nvPr/>
        </p:nvSpPr>
        <p:spPr>
          <a:xfrm>
            <a:off x="6064596" y="4732943"/>
            <a:ext cx="2542684" cy="461665"/>
          </a:xfrm>
          <a:prstGeom prst="rect">
            <a:avLst/>
          </a:prstGeom>
          <a:noFill/>
        </p:spPr>
        <p:txBody>
          <a:bodyPr wrap="none" rtlCol="0">
            <a:spAutoFit/>
          </a:bodyPr>
          <a:lstStyle/>
          <a:p>
            <a:r>
              <a:rPr lang="en-US" sz="2400" b="1" dirty="0">
                <a:solidFill>
                  <a:srgbClr val="C00000"/>
                </a:solidFill>
                <a:latin typeface="Arial" pitchFamily="34" charset="0"/>
                <a:cs typeface="Arial" pitchFamily="34" charset="0"/>
              </a:rPr>
              <a:t>Fiscal Guidance</a:t>
            </a:r>
          </a:p>
        </p:txBody>
      </p:sp>
      <p:sp>
        <p:nvSpPr>
          <p:cNvPr id="28" name="TextBox 27"/>
          <p:cNvSpPr txBox="1"/>
          <p:nvPr/>
        </p:nvSpPr>
        <p:spPr>
          <a:xfrm>
            <a:off x="6036174" y="5417403"/>
            <a:ext cx="2345826" cy="830997"/>
          </a:xfrm>
          <a:prstGeom prst="rect">
            <a:avLst/>
          </a:prstGeom>
          <a:noFill/>
        </p:spPr>
        <p:txBody>
          <a:bodyPr wrap="square" rtlCol="0">
            <a:spAutoFit/>
          </a:bodyPr>
          <a:lstStyle/>
          <a:p>
            <a:r>
              <a:rPr lang="en-US" sz="2400" b="1" dirty="0">
                <a:solidFill>
                  <a:srgbClr val="C00000"/>
                </a:solidFill>
                <a:latin typeface="Arial" pitchFamily="34" charset="0"/>
                <a:cs typeface="Arial" pitchFamily="34" charset="0"/>
              </a:rPr>
              <a:t>Supplemental Appropriation</a:t>
            </a:r>
          </a:p>
        </p:txBody>
      </p:sp>
      <p:sp>
        <p:nvSpPr>
          <p:cNvPr id="29" name="Right Brace 28"/>
          <p:cNvSpPr/>
          <p:nvPr/>
        </p:nvSpPr>
        <p:spPr>
          <a:xfrm>
            <a:off x="5631873" y="5604301"/>
            <a:ext cx="387927" cy="457200"/>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Tree>
    <p:extLst>
      <p:ext uri="{BB962C8B-B14F-4D97-AF65-F5344CB8AC3E}">
        <p14:creationId xmlns:p14="http://schemas.microsoft.com/office/powerpoint/2010/main" val="340892206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8255668" cy="1143000"/>
          </a:xfrm>
        </p:spPr>
        <p:txBody>
          <a:bodyPr>
            <a:noAutofit/>
          </a:bodyPr>
          <a:lstStyle/>
          <a:p>
            <a:r>
              <a:rPr lang="en-US" sz="3600" b="1" dirty="0"/>
              <a:t>Programming:</a:t>
            </a:r>
            <a:br>
              <a:rPr lang="en-US" sz="3600" dirty="0"/>
            </a:br>
            <a:r>
              <a:rPr lang="en-US" sz="3600" dirty="0"/>
              <a:t>Applying the Funding Line</a:t>
            </a:r>
          </a:p>
        </p:txBody>
      </p:sp>
      <p:sp>
        <p:nvSpPr>
          <p:cNvPr id="5" name="Content Placeholder 4"/>
          <p:cNvSpPr>
            <a:spLocks noGrp="1"/>
          </p:cNvSpPr>
          <p:nvPr>
            <p:ph sz="quarter" idx="4294967295"/>
          </p:nvPr>
        </p:nvSpPr>
        <p:spPr>
          <a:xfrm>
            <a:off x="381000" y="1447800"/>
            <a:ext cx="8229600" cy="4724400"/>
          </a:xfrm>
          <a:prstGeom prst="rect">
            <a:avLst/>
          </a:prstGeom>
        </p:spPr>
        <p:txBody>
          <a:bodyPr>
            <a:noAutofit/>
          </a:bodyPr>
          <a:lstStyle/>
          <a:p>
            <a:pPr marL="0" indent="0">
              <a:lnSpc>
                <a:spcPts val="2500"/>
              </a:lnSpc>
              <a:buNone/>
              <a:tabLst>
                <a:tab pos="3209925" algn="l"/>
              </a:tabLst>
            </a:pPr>
            <a:r>
              <a:rPr lang="en-US" sz="1800" b="1" dirty="0">
                <a:solidFill>
                  <a:srgbClr val="002060"/>
                </a:solidFill>
              </a:rPr>
              <a:t>Feed Family	Groceries, lunches, dinners out</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Shelter	Mortgage, utilities, insurance, addition</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Personal expenses	Clothes, books, insurance, coffee fund</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Commuting expenses	Gas, tires, service, insurance</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College expenses	Tuition, room, board, books, dues</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Savings Contribution	401K, Thrift Savings Plan (TSP)</a:t>
            </a:r>
            <a:endParaRPr lang="en-US" sz="1800" dirty="0">
              <a:solidFill>
                <a:srgbClr val="002060"/>
              </a:solidFill>
            </a:endParaRPr>
          </a:p>
          <a:p>
            <a:pPr marL="0" indent="0">
              <a:lnSpc>
                <a:spcPts val="2500"/>
              </a:lnSpc>
              <a:buNone/>
              <a:tabLst>
                <a:tab pos="3209925" algn="l"/>
              </a:tabLst>
            </a:pPr>
            <a:r>
              <a:rPr lang="en-US" sz="1800" b="1" i="1" dirty="0">
                <a:solidFill>
                  <a:srgbClr val="C00000"/>
                </a:solidFill>
              </a:rPr>
              <a:t>Sailing lessons	Individual lessons</a:t>
            </a:r>
            <a:endParaRPr lang="en-US" sz="1800" dirty="0">
              <a:solidFill>
                <a:srgbClr val="C00000"/>
              </a:solidFill>
            </a:endParaRPr>
          </a:p>
          <a:p>
            <a:pPr marL="0" indent="0">
              <a:lnSpc>
                <a:spcPts val="2500"/>
              </a:lnSpc>
              <a:buNone/>
              <a:tabLst>
                <a:tab pos="3209925" algn="l"/>
              </a:tabLst>
            </a:pPr>
            <a:r>
              <a:rPr lang="en-US" sz="1800" b="1" i="1" dirty="0">
                <a:solidFill>
                  <a:srgbClr val="C00000"/>
                </a:solidFill>
              </a:rPr>
              <a:t>Boat operating expenses	Fuel, safety gear</a:t>
            </a:r>
            <a:endParaRPr lang="en-US" sz="1800" dirty="0">
              <a:solidFill>
                <a:srgbClr val="C00000"/>
              </a:solidFill>
            </a:endParaRPr>
          </a:p>
          <a:p>
            <a:pPr marL="0" indent="0">
              <a:lnSpc>
                <a:spcPts val="2500"/>
              </a:lnSpc>
              <a:buNone/>
              <a:tabLst>
                <a:tab pos="3209925" algn="l"/>
              </a:tabLst>
            </a:pPr>
            <a:r>
              <a:rPr lang="en-US" sz="1800" b="1" dirty="0">
                <a:solidFill>
                  <a:srgbClr val="002060"/>
                </a:solidFill>
              </a:rPr>
              <a:t>Anniversary trip	Airfare, hotel, meals, tips, sightseeing</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System upgrades	New car, flat panel TV</a:t>
            </a:r>
            <a:endParaRPr lang="en-US" sz="1800" dirty="0">
              <a:solidFill>
                <a:srgbClr val="002060"/>
              </a:solidFill>
            </a:endParaRPr>
          </a:p>
          <a:p>
            <a:pPr marL="0" indent="0">
              <a:lnSpc>
                <a:spcPts val="2500"/>
              </a:lnSpc>
              <a:buNone/>
              <a:tabLst>
                <a:tab pos="3209925" algn="l"/>
              </a:tabLst>
            </a:pPr>
            <a:r>
              <a:rPr lang="en-US" sz="1800" b="1" i="1" dirty="0">
                <a:solidFill>
                  <a:srgbClr val="C00000"/>
                </a:solidFill>
              </a:rPr>
              <a:t>Used boat	Boat, trailer, sails &amp; lines</a:t>
            </a:r>
            <a:endParaRPr lang="en-US" sz="1800" dirty="0">
              <a:solidFill>
                <a:srgbClr val="C00000"/>
              </a:solidFill>
            </a:endParaRPr>
          </a:p>
          <a:p>
            <a:pPr marL="0" indent="0">
              <a:lnSpc>
                <a:spcPts val="2500"/>
              </a:lnSpc>
              <a:buNone/>
              <a:tabLst>
                <a:tab pos="3209925" algn="l"/>
              </a:tabLst>
            </a:pPr>
            <a:r>
              <a:rPr lang="en-US" sz="1800" b="1" i="1" dirty="0">
                <a:solidFill>
                  <a:srgbClr val="C00000"/>
                </a:solidFill>
              </a:rPr>
              <a:t>Out of season storage	Professional facility</a:t>
            </a:r>
            <a:endParaRPr lang="en-US" sz="1800" dirty="0">
              <a:solidFill>
                <a:srgbClr val="C00000"/>
              </a:solidFill>
            </a:endParaRPr>
          </a:p>
          <a:p>
            <a:pPr marL="0" indent="0">
              <a:lnSpc>
                <a:spcPts val="2500"/>
              </a:lnSpc>
              <a:buNone/>
              <a:tabLst>
                <a:tab pos="3209925" algn="l"/>
              </a:tabLst>
            </a:pPr>
            <a:r>
              <a:rPr lang="en-US" sz="1800" b="1" dirty="0">
                <a:solidFill>
                  <a:srgbClr val="002060"/>
                </a:solidFill>
              </a:rPr>
              <a:t>Service Upgrades	</a:t>
            </a:r>
            <a:r>
              <a:rPr lang="fr-FR" sz="1800" b="1" dirty="0">
                <a:solidFill>
                  <a:srgbClr val="002060"/>
                </a:solidFill>
              </a:rPr>
              <a:t>Yard service, internet, cable, phone</a:t>
            </a:r>
            <a:endParaRPr lang="en-US" sz="1800" dirty="0">
              <a:solidFill>
                <a:srgbClr val="002060"/>
              </a:solidFill>
            </a:endParaRPr>
          </a:p>
          <a:p>
            <a:pPr marL="0" indent="0">
              <a:lnSpc>
                <a:spcPts val="2500"/>
              </a:lnSpc>
              <a:buNone/>
              <a:tabLst>
                <a:tab pos="3209925" algn="l"/>
              </a:tabLst>
            </a:pPr>
            <a:r>
              <a:rPr lang="en-US" sz="1800" b="1" i="1" dirty="0">
                <a:solidFill>
                  <a:srgbClr val="C00000"/>
                </a:solidFill>
              </a:rPr>
              <a:t>Yacht Club membership	Initiation fee, annual dues, clothes</a:t>
            </a:r>
            <a:endParaRPr lang="en-US" sz="1800" dirty="0">
              <a:solidFill>
                <a:srgbClr val="C00000"/>
              </a:solidFill>
            </a:endParaRPr>
          </a:p>
        </p:txBody>
      </p:sp>
      <p:cxnSp>
        <p:nvCxnSpPr>
          <p:cNvPr id="4" name="Straight Connector 3"/>
          <p:cNvCxnSpPr/>
          <p:nvPr/>
        </p:nvCxnSpPr>
        <p:spPr>
          <a:xfrm>
            <a:off x="436880" y="4455160"/>
            <a:ext cx="8316628" cy="1171"/>
          </a:xfrm>
          <a:prstGeom prst="line">
            <a:avLst/>
          </a:prstGeom>
          <a:ln w="38100">
            <a:solidFill>
              <a:srgbClr val="FF3300"/>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804517" y="3810000"/>
            <a:ext cx="1095173" cy="646331"/>
          </a:xfrm>
          <a:prstGeom prst="rect">
            <a:avLst/>
          </a:prstGeom>
          <a:noFill/>
        </p:spPr>
        <p:txBody>
          <a:bodyPr wrap="none" rtlCol="0">
            <a:spAutoFit/>
          </a:bodyPr>
          <a:lstStyle/>
          <a:p>
            <a:pPr algn="ctr"/>
            <a:r>
              <a:rPr lang="en-US" b="1" i="1" dirty="0">
                <a:solidFill>
                  <a:srgbClr val="FF0000"/>
                </a:solidFill>
                <a:latin typeface="Arial" pitchFamily="34" charset="0"/>
                <a:cs typeface="Arial" pitchFamily="34" charset="0"/>
              </a:rPr>
              <a:t>Funding</a:t>
            </a:r>
          </a:p>
          <a:p>
            <a:pPr algn="ctr"/>
            <a:r>
              <a:rPr lang="en-US" b="1" i="1" dirty="0">
                <a:solidFill>
                  <a:srgbClr val="FF0000"/>
                </a:solidFill>
                <a:latin typeface="Arial" pitchFamily="34" charset="0"/>
                <a:cs typeface="Arial" pitchFamily="34" charset="0"/>
              </a:rPr>
              <a:t>Line</a:t>
            </a:r>
          </a:p>
        </p:txBody>
      </p:sp>
      <p:sp>
        <p:nvSpPr>
          <p:cNvPr id="7" name="Right Brace 6"/>
          <p:cNvSpPr/>
          <p:nvPr/>
        </p:nvSpPr>
        <p:spPr>
          <a:xfrm>
            <a:off x="7924800" y="4537611"/>
            <a:ext cx="434048" cy="1030069"/>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itchFamily="34" charset="0"/>
              <a:cs typeface="Arial" pitchFamily="34" charset="0"/>
            </a:endParaRPr>
          </a:p>
        </p:txBody>
      </p:sp>
      <p:sp>
        <p:nvSpPr>
          <p:cNvPr id="8" name="TextBox 7"/>
          <p:cNvSpPr txBox="1"/>
          <p:nvPr/>
        </p:nvSpPr>
        <p:spPr>
          <a:xfrm>
            <a:off x="8322377" y="4866640"/>
            <a:ext cx="851515" cy="369332"/>
          </a:xfrm>
          <a:prstGeom prst="rect">
            <a:avLst/>
          </a:prstGeom>
          <a:noFill/>
        </p:spPr>
        <p:txBody>
          <a:bodyPr wrap="none" rtlCol="0">
            <a:spAutoFit/>
          </a:bodyPr>
          <a:lstStyle/>
          <a:p>
            <a:r>
              <a:rPr lang="en-US" b="1" dirty="0">
                <a:solidFill>
                  <a:srgbClr val="FF0000"/>
                </a:solidFill>
                <a:latin typeface="Arial" pitchFamily="34" charset="0"/>
                <a:cs typeface="Arial" pitchFamily="34" charset="0"/>
              </a:rPr>
              <a:t>Oops!</a:t>
            </a:r>
          </a:p>
        </p:txBody>
      </p:sp>
    </p:spTree>
    <p:extLst>
      <p:ext uri="{BB962C8B-B14F-4D97-AF65-F5344CB8AC3E}">
        <p14:creationId xmlns:p14="http://schemas.microsoft.com/office/powerpoint/2010/main" val="40356349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689" y="0"/>
            <a:ext cx="8277711" cy="1143000"/>
          </a:xfrm>
        </p:spPr>
        <p:txBody>
          <a:bodyPr>
            <a:noAutofit/>
          </a:bodyPr>
          <a:lstStyle/>
          <a:p>
            <a:r>
              <a:rPr lang="en-US" sz="3600" b="1" dirty="0"/>
              <a:t>Programming:</a:t>
            </a:r>
            <a:r>
              <a:rPr lang="en-US" sz="3600" dirty="0"/>
              <a:t> </a:t>
            </a:r>
            <a:br>
              <a:rPr lang="en-US" sz="3600" dirty="0"/>
            </a:br>
            <a:r>
              <a:rPr lang="en-US" sz="3600" dirty="0"/>
              <a:t>Then Rearranging the Deck Chairs</a:t>
            </a:r>
          </a:p>
        </p:txBody>
      </p:sp>
      <p:sp>
        <p:nvSpPr>
          <p:cNvPr id="4" name="Content Placeholder 4"/>
          <p:cNvSpPr>
            <a:spLocks noGrp="1"/>
          </p:cNvSpPr>
          <p:nvPr>
            <p:ph sz="quarter" idx="4294967295"/>
          </p:nvPr>
        </p:nvSpPr>
        <p:spPr>
          <a:xfrm>
            <a:off x="381000" y="1447800"/>
            <a:ext cx="8229600" cy="5410200"/>
          </a:xfrm>
          <a:prstGeom prst="rect">
            <a:avLst/>
          </a:prstGeom>
        </p:spPr>
        <p:txBody>
          <a:bodyPr>
            <a:noAutofit/>
          </a:bodyPr>
          <a:lstStyle/>
          <a:p>
            <a:pPr marL="0" indent="0">
              <a:lnSpc>
                <a:spcPts val="2500"/>
              </a:lnSpc>
              <a:buNone/>
              <a:tabLst>
                <a:tab pos="3209925" algn="l"/>
              </a:tabLst>
            </a:pPr>
            <a:r>
              <a:rPr lang="en-US" sz="1800" b="1" dirty="0">
                <a:solidFill>
                  <a:srgbClr val="002060"/>
                </a:solidFill>
              </a:rPr>
              <a:t>Feed Family	Groceries, lunches, dinners out</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Shelter	Mortgage, utilities, insurance, addition</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Personal expenses	Clothes, books, insurance, coffee fund</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Commuting expenses	Gas, tires, service, insurance</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College expenses	Tuition, room, board, books, dues</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Savings Contribution	401K, Thrift Savings Plan (TSP)</a:t>
            </a:r>
            <a:endParaRPr lang="en-US" sz="1800" dirty="0">
              <a:solidFill>
                <a:srgbClr val="002060"/>
              </a:solidFill>
            </a:endParaRPr>
          </a:p>
          <a:p>
            <a:pPr marL="0" indent="0">
              <a:lnSpc>
                <a:spcPts val="2500"/>
              </a:lnSpc>
              <a:buNone/>
              <a:tabLst>
                <a:tab pos="3209925" algn="l"/>
              </a:tabLst>
            </a:pPr>
            <a:r>
              <a:rPr lang="en-US" sz="1800" b="1" i="1" dirty="0">
                <a:solidFill>
                  <a:srgbClr val="C00000"/>
                </a:solidFill>
              </a:rPr>
              <a:t>Sailing lessons	Individual lessons</a:t>
            </a:r>
            <a:endParaRPr lang="en-US" sz="1800" dirty="0">
              <a:solidFill>
                <a:srgbClr val="C00000"/>
              </a:solidFill>
            </a:endParaRPr>
          </a:p>
          <a:p>
            <a:pPr marL="0" indent="0">
              <a:lnSpc>
                <a:spcPts val="2500"/>
              </a:lnSpc>
              <a:buNone/>
              <a:tabLst>
                <a:tab pos="3209925" algn="l"/>
              </a:tabLst>
            </a:pPr>
            <a:r>
              <a:rPr lang="en-US" sz="1800" b="1" i="1" dirty="0">
                <a:solidFill>
                  <a:srgbClr val="C00000"/>
                </a:solidFill>
              </a:rPr>
              <a:t>Boat operating expenses	Fuel, safety gear</a:t>
            </a:r>
            <a:endParaRPr lang="en-US" sz="1800" dirty="0">
              <a:solidFill>
                <a:srgbClr val="C00000"/>
              </a:solidFill>
            </a:endParaRPr>
          </a:p>
          <a:p>
            <a:pPr marL="0" indent="0">
              <a:lnSpc>
                <a:spcPts val="2500"/>
              </a:lnSpc>
              <a:buNone/>
              <a:tabLst>
                <a:tab pos="3209925" algn="l"/>
              </a:tabLst>
            </a:pPr>
            <a:r>
              <a:rPr lang="en-US" sz="1800" b="1" dirty="0">
                <a:solidFill>
                  <a:srgbClr val="002060"/>
                </a:solidFill>
              </a:rPr>
              <a:t>Anniversary trip	Airfare, hotel, meals, tips, sightseeing</a:t>
            </a:r>
            <a:endParaRPr lang="en-US" sz="1800" dirty="0">
              <a:solidFill>
                <a:srgbClr val="002060"/>
              </a:solidFill>
            </a:endParaRPr>
          </a:p>
          <a:p>
            <a:pPr marL="0" indent="0">
              <a:lnSpc>
                <a:spcPts val="2500"/>
              </a:lnSpc>
              <a:buNone/>
              <a:tabLst>
                <a:tab pos="3209925" algn="l"/>
              </a:tabLst>
            </a:pPr>
            <a:r>
              <a:rPr lang="en-US" sz="1800" b="1" dirty="0">
                <a:solidFill>
                  <a:srgbClr val="002060"/>
                </a:solidFill>
              </a:rPr>
              <a:t>System upgrades	New car, flat panel TV</a:t>
            </a:r>
            <a:endParaRPr lang="en-US" sz="1800" dirty="0">
              <a:solidFill>
                <a:srgbClr val="002060"/>
              </a:solidFill>
            </a:endParaRPr>
          </a:p>
          <a:p>
            <a:pPr marL="0" indent="0">
              <a:lnSpc>
                <a:spcPts val="2500"/>
              </a:lnSpc>
              <a:buNone/>
              <a:tabLst>
                <a:tab pos="3209925" algn="l"/>
              </a:tabLst>
            </a:pPr>
            <a:r>
              <a:rPr lang="en-US" sz="1800" b="1" i="1" dirty="0">
                <a:solidFill>
                  <a:srgbClr val="C00000"/>
                </a:solidFill>
              </a:rPr>
              <a:t>Used boat	Boat, trailer, sails &amp; lines</a:t>
            </a:r>
            <a:endParaRPr lang="en-US" sz="1800" dirty="0">
              <a:solidFill>
                <a:srgbClr val="C00000"/>
              </a:solidFill>
            </a:endParaRPr>
          </a:p>
          <a:p>
            <a:pPr marL="0" indent="0">
              <a:lnSpc>
                <a:spcPts val="2500"/>
              </a:lnSpc>
              <a:buNone/>
              <a:tabLst>
                <a:tab pos="3209925" algn="l"/>
              </a:tabLst>
            </a:pPr>
            <a:r>
              <a:rPr lang="en-US" sz="1800" b="1" i="1" dirty="0">
                <a:solidFill>
                  <a:srgbClr val="C00000"/>
                </a:solidFill>
              </a:rPr>
              <a:t>Out of season storage	Professional facility</a:t>
            </a:r>
            <a:endParaRPr lang="en-US" sz="1800" dirty="0">
              <a:solidFill>
                <a:srgbClr val="C00000"/>
              </a:solidFill>
            </a:endParaRPr>
          </a:p>
          <a:p>
            <a:pPr marL="0" indent="0">
              <a:lnSpc>
                <a:spcPts val="2500"/>
              </a:lnSpc>
              <a:buNone/>
              <a:tabLst>
                <a:tab pos="3209925" algn="l"/>
              </a:tabLst>
            </a:pPr>
            <a:r>
              <a:rPr lang="en-US" sz="1800" b="1" dirty="0">
                <a:solidFill>
                  <a:srgbClr val="002060"/>
                </a:solidFill>
              </a:rPr>
              <a:t>Service Upgrades	</a:t>
            </a:r>
            <a:r>
              <a:rPr lang="fr-FR" sz="1800" b="1" dirty="0">
                <a:solidFill>
                  <a:srgbClr val="002060"/>
                </a:solidFill>
              </a:rPr>
              <a:t>Yard service, internet, cable, phone</a:t>
            </a:r>
            <a:endParaRPr lang="en-US" sz="1800" dirty="0">
              <a:solidFill>
                <a:srgbClr val="002060"/>
              </a:solidFill>
            </a:endParaRPr>
          </a:p>
          <a:p>
            <a:pPr marL="0" indent="0">
              <a:lnSpc>
                <a:spcPts val="2500"/>
              </a:lnSpc>
              <a:buNone/>
              <a:tabLst>
                <a:tab pos="3209925" algn="l"/>
              </a:tabLst>
            </a:pPr>
            <a:r>
              <a:rPr lang="en-US" sz="1800" b="1" i="1" dirty="0">
                <a:solidFill>
                  <a:srgbClr val="C00000"/>
                </a:solidFill>
              </a:rPr>
              <a:t>Yacht Club membership	Initiation fee, annual dues, clothes</a:t>
            </a:r>
            <a:endParaRPr lang="en-US" sz="1800" dirty="0">
              <a:solidFill>
                <a:srgbClr val="C00000"/>
              </a:solidFill>
            </a:endParaRPr>
          </a:p>
        </p:txBody>
      </p:sp>
      <p:cxnSp>
        <p:nvCxnSpPr>
          <p:cNvPr id="5" name="Straight Connector 4"/>
          <p:cNvCxnSpPr/>
          <p:nvPr/>
        </p:nvCxnSpPr>
        <p:spPr>
          <a:xfrm>
            <a:off x="436880" y="4455160"/>
            <a:ext cx="8316628" cy="1171"/>
          </a:xfrm>
          <a:prstGeom prst="line">
            <a:avLst/>
          </a:prstGeom>
          <a:ln w="38100">
            <a:solidFill>
              <a:srgbClr val="FF3300"/>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872515" y="3810000"/>
            <a:ext cx="1095172" cy="646331"/>
          </a:xfrm>
          <a:prstGeom prst="rect">
            <a:avLst/>
          </a:prstGeom>
          <a:noFill/>
        </p:spPr>
        <p:txBody>
          <a:bodyPr wrap="none" rtlCol="0">
            <a:spAutoFit/>
          </a:bodyPr>
          <a:lstStyle/>
          <a:p>
            <a:pPr algn="ctr"/>
            <a:r>
              <a:rPr lang="en-US" b="1" i="1" dirty="0">
                <a:solidFill>
                  <a:srgbClr val="FF0000"/>
                </a:solidFill>
                <a:latin typeface="Arial" pitchFamily="34" charset="0"/>
                <a:cs typeface="Arial" pitchFamily="34" charset="0"/>
              </a:rPr>
              <a:t>Funding</a:t>
            </a:r>
          </a:p>
          <a:p>
            <a:pPr algn="ctr"/>
            <a:r>
              <a:rPr lang="en-US" b="1" i="1" dirty="0">
                <a:solidFill>
                  <a:srgbClr val="FF0000"/>
                </a:solidFill>
                <a:latin typeface="Arial" pitchFamily="34" charset="0"/>
                <a:cs typeface="Arial" pitchFamily="34" charset="0"/>
              </a:rPr>
              <a:t>Line</a:t>
            </a:r>
          </a:p>
        </p:txBody>
      </p:sp>
      <p:cxnSp>
        <p:nvCxnSpPr>
          <p:cNvPr id="10" name="Straight Connector 9"/>
          <p:cNvCxnSpPr/>
          <p:nvPr/>
        </p:nvCxnSpPr>
        <p:spPr>
          <a:xfrm>
            <a:off x="3657600" y="2778760"/>
            <a:ext cx="3657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657600" y="5750560"/>
            <a:ext cx="2514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99903" y="2597834"/>
            <a:ext cx="1435008" cy="369332"/>
          </a:xfrm>
          <a:prstGeom prst="rect">
            <a:avLst/>
          </a:prstGeom>
          <a:noFill/>
        </p:spPr>
        <p:txBody>
          <a:bodyPr wrap="none" rtlCol="0">
            <a:spAutoFit/>
          </a:bodyPr>
          <a:lstStyle/>
          <a:p>
            <a:pPr algn="ctr"/>
            <a:r>
              <a:rPr lang="en-US" b="1" dirty="0">
                <a:solidFill>
                  <a:srgbClr val="FF0000"/>
                </a:solidFill>
                <a:latin typeface="Arial" pitchFamily="34" charset="0"/>
                <a:cs typeface="Arial" pitchFamily="34" charset="0"/>
              </a:rPr>
              <a:t>Metro Pass</a:t>
            </a:r>
          </a:p>
        </p:txBody>
      </p:sp>
      <p:cxnSp>
        <p:nvCxnSpPr>
          <p:cNvPr id="14" name="Straight Connector 13"/>
          <p:cNvCxnSpPr/>
          <p:nvPr/>
        </p:nvCxnSpPr>
        <p:spPr>
          <a:xfrm>
            <a:off x="4838700" y="1676400"/>
            <a:ext cx="9525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96100" y="3159760"/>
            <a:ext cx="647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7100" y="5008880"/>
            <a:ext cx="15621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162800" y="1459468"/>
            <a:ext cx="1337226" cy="369332"/>
          </a:xfrm>
          <a:prstGeom prst="rect">
            <a:avLst/>
          </a:prstGeom>
          <a:noFill/>
        </p:spPr>
        <p:txBody>
          <a:bodyPr wrap="none" rtlCol="0">
            <a:spAutoFit/>
          </a:bodyPr>
          <a:lstStyle/>
          <a:p>
            <a:pPr algn="ctr"/>
            <a:r>
              <a:rPr lang="en-US" b="1" dirty="0">
                <a:solidFill>
                  <a:srgbClr val="FF0000"/>
                </a:solidFill>
                <a:latin typeface="Comic Sans MS" pitchFamily="66" charset="0"/>
              </a:rPr>
              <a:t>Brown Bag</a:t>
            </a:r>
          </a:p>
        </p:txBody>
      </p:sp>
      <p:sp>
        <p:nvSpPr>
          <p:cNvPr id="22" name="TextBox 21"/>
          <p:cNvSpPr txBox="1"/>
          <p:nvPr/>
        </p:nvSpPr>
        <p:spPr>
          <a:xfrm>
            <a:off x="6350937" y="5565894"/>
            <a:ext cx="979756" cy="369332"/>
          </a:xfrm>
          <a:prstGeom prst="rect">
            <a:avLst/>
          </a:prstGeom>
          <a:noFill/>
        </p:spPr>
        <p:txBody>
          <a:bodyPr wrap="none" rtlCol="0">
            <a:spAutoFit/>
          </a:bodyPr>
          <a:lstStyle/>
          <a:p>
            <a:pPr algn="ctr"/>
            <a:r>
              <a:rPr lang="en-US" b="1" dirty="0">
                <a:solidFill>
                  <a:srgbClr val="FF0000"/>
                </a:solidFill>
                <a:latin typeface="Arial" pitchFamily="34" charset="0"/>
                <a:cs typeface="Arial" pitchFamily="34" charset="0"/>
              </a:rPr>
              <a:t>Garage</a:t>
            </a:r>
          </a:p>
        </p:txBody>
      </p:sp>
      <p:cxnSp>
        <p:nvCxnSpPr>
          <p:cNvPr id="23" name="Straight Connector 22"/>
          <p:cNvCxnSpPr/>
          <p:nvPr/>
        </p:nvCxnSpPr>
        <p:spPr>
          <a:xfrm>
            <a:off x="446372" y="5942429"/>
            <a:ext cx="8316628" cy="1171"/>
          </a:xfrm>
          <a:prstGeom prst="line">
            <a:avLst/>
          </a:prstGeom>
          <a:ln w="38100">
            <a:solidFill>
              <a:srgbClr val="FF33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72514" y="5096470"/>
            <a:ext cx="1095173" cy="923330"/>
          </a:xfrm>
          <a:prstGeom prst="rect">
            <a:avLst/>
          </a:prstGeom>
          <a:noFill/>
        </p:spPr>
        <p:txBody>
          <a:bodyPr wrap="none" rtlCol="0">
            <a:spAutoFit/>
          </a:bodyPr>
          <a:lstStyle/>
          <a:p>
            <a:pPr algn="ctr"/>
            <a:r>
              <a:rPr lang="en-US" b="1" i="1" dirty="0">
                <a:solidFill>
                  <a:srgbClr val="FF0000"/>
                </a:solidFill>
                <a:latin typeface="Arial" pitchFamily="34" charset="0"/>
                <a:cs typeface="Arial" pitchFamily="34" charset="0"/>
              </a:rPr>
              <a:t>Revised</a:t>
            </a:r>
          </a:p>
          <a:p>
            <a:pPr algn="ctr"/>
            <a:r>
              <a:rPr lang="en-US" b="1" i="1" dirty="0">
                <a:solidFill>
                  <a:srgbClr val="FF0000"/>
                </a:solidFill>
                <a:latin typeface="Arial" pitchFamily="34" charset="0"/>
                <a:cs typeface="Arial" pitchFamily="34" charset="0"/>
              </a:rPr>
              <a:t>Funding</a:t>
            </a:r>
          </a:p>
          <a:p>
            <a:pPr algn="ctr"/>
            <a:r>
              <a:rPr lang="en-US" b="1" i="1" dirty="0">
                <a:solidFill>
                  <a:srgbClr val="FF0000"/>
                </a:solidFill>
                <a:latin typeface="Arial" pitchFamily="34" charset="0"/>
                <a:cs typeface="Arial" pitchFamily="34" charset="0"/>
              </a:rPr>
              <a:t>Line</a:t>
            </a:r>
          </a:p>
        </p:txBody>
      </p:sp>
      <p:cxnSp>
        <p:nvCxnSpPr>
          <p:cNvPr id="25" name="Straight Connector 24"/>
          <p:cNvCxnSpPr/>
          <p:nvPr/>
        </p:nvCxnSpPr>
        <p:spPr>
          <a:xfrm>
            <a:off x="289560" y="3911600"/>
            <a:ext cx="2514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Down Arrow 25"/>
          <p:cNvSpPr/>
          <p:nvPr/>
        </p:nvSpPr>
        <p:spPr>
          <a:xfrm>
            <a:off x="3962400" y="15240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Down Arrow 26"/>
          <p:cNvSpPr/>
          <p:nvPr/>
        </p:nvSpPr>
        <p:spPr>
          <a:xfrm>
            <a:off x="6096000" y="15240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8" name="Down Arrow 27"/>
          <p:cNvSpPr/>
          <p:nvPr/>
        </p:nvSpPr>
        <p:spPr>
          <a:xfrm>
            <a:off x="5105400" y="19050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9" name="Down Arrow 28"/>
          <p:cNvSpPr/>
          <p:nvPr/>
        </p:nvSpPr>
        <p:spPr>
          <a:xfrm>
            <a:off x="3886200" y="44958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0" name="Oval 29"/>
          <p:cNvSpPr/>
          <p:nvPr/>
        </p:nvSpPr>
        <p:spPr>
          <a:xfrm>
            <a:off x="3596640" y="4820920"/>
            <a:ext cx="10795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Tree>
    <p:extLst>
      <p:ext uri="{BB962C8B-B14F-4D97-AF65-F5344CB8AC3E}">
        <p14:creationId xmlns:p14="http://schemas.microsoft.com/office/powerpoint/2010/main" val="31797688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a:t>Building the Budget</a:t>
            </a:r>
          </a:p>
        </p:txBody>
      </p:sp>
      <p:sp>
        <p:nvSpPr>
          <p:cNvPr id="3" name="Content Placeholder 2"/>
          <p:cNvSpPr>
            <a:spLocks noGrp="1"/>
          </p:cNvSpPr>
          <p:nvPr>
            <p:ph sz="quarter" idx="4294967295"/>
          </p:nvPr>
        </p:nvSpPr>
        <p:spPr>
          <a:xfrm>
            <a:off x="457200" y="2819400"/>
            <a:ext cx="8229600" cy="3733800"/>
          </a:xfrm>
          <a:prstGeom prst="rect">
            <a:avLst/>
          </a:prstGeom>
        </p:spPr>
        <p:txBody>
          <a:bodyPr>
            <a:normAutofit fontScale="92500" lnSpcReduction="20000"/>
          </a:bodyPr>
          <a:lstStyle/>
          <a:p>
            <a:pPr>
              <a:lnSpc>
                <a:spcPct val="110000"/>
              </a:lnSpc>
              <a:spcBef>
                <a:spcPts val="0"/>
              </a:spcBef>
              <a:spcAft>
                <a:spcPts val="1200"/>
              </a:spcAft>
            </a:pPr>
            <a:r>
              <a:rPr lang="en-US" dirty="0"/>
              <a:t>Budget development is the next step: we’ll fine tune the cost of our requirements and identify and mitigate potential areas we might not have initially considered (taxes, insurance coverage, homeowner association fees, etc. – and this may drive a bill) </a:t>
            </a:r>
          </a:p>
          <a:p>
            <a:pPr>
              <a:lnSpc>
                <a:spcPct val="110000"/>
              </a:lnSpc>
              <a:spcBef>
                <a:spcPts val="0"/>
              </a:spcBef>
              <a:spcAft>
                <a:spcPts val="1200"/>
              </a:spcAft>
            </a:pPr>
            <a:r>
              <a:rPr lang="en-US" dirty="0"/>
              <a:t>Within DOD budgeting we will also put together the justification and defend it</a:t>
            </a:r>
          </a:p>
          <a:p>
            <a:pPr>
              <a:lnSpc>
                <a:spcPct val="110000"/>
              </a:lnSpc>
              <a:spcBef>
                <a:spcPts val="0"/>
              </a:spcBef>
              <a:spcAft>
                <a:spcPts val="1200"/>
              </a:spcAft>
            </a:pPr>
            <a:endParaRPr lang="en-US" dirty="0"/>
          </a:p>
        </p:txBody>
      </p:sp>
      <p:grpSp>
        <p:nvGrpSpPr>
          <p:cNvPr id="4" name="Group 3"/>
          <p:cNvGrpSpPr/>
          <p:nvPr/>
        </p:nvGrpSpPr>
        <p:grpSpPr>
          <a:xfrm>
            <a:off x="55418" y="1320798"/>
            <a:ext cx="8984672" cy="1318373"/>
            <a:chOff x="55418" y="1447800"/>
            <a:chExt cx="8984672" cy="1409700"/>
          </a:xfrm>
        </p:grpSpPr>
        <p:cxnSp>
          <p:nvCxnSpPr>
            <p:cNvPr id="5" name="Straight Arrow Connector 4"/>
            <p:cNvCxnSpPr/>
            <p:nvPr/>
          </p:nvCxnSpPr>
          <p:spPr>
            <a:xfrm>
              <a:off x="7377540" y="199198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4" name="TextBox 13"/>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5" name="TextBox 14"/>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6" name="TextBox 15"/>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7" name="TextBox 16"/>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8" name="TextBox 17"/>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19" name="TextBox 18"/>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0" name="TextBox 19"/>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1" name="TextBox 20"/>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2" name="Straight Connector 2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4" name="Down Arrow 23"/>
          <p:cNvSpPr/>
          <p:nvPr/>
        </p:nvSpPr>
        <p:spPr>
          <a:xfrm>
            <a:off x="4876800" y="9906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140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413"/>
            <a:ext cx="8229600" cy="1143000"/>
          </a:xfrm>
        </p:spPr>
        <p:txBody>
          <a:bodyPr>
            <a:noAutofit/>
          </a:bodyPr>
          <a:lstStyle/>
          <a:p>
            <a:r>
              <a:rPr lang="en-US" sz="3600" b="1" dirty="0"/>
              <a:t>Enactment:</a:t>
            </a:r>
            <a:br>
              <a:rPr lang="en-US" sz="3600" b="1" dirty="0"/>
            </a:br>
            <a:r>
              <a:rPr lang="en-US" sz="3600" dirty="0"/>
              <a:t> Getting Agreement</a:t>
            </a:r>
          </a:p>
        </p:txBody>
      </p:sp>
      <p:sp>
        <p:nvSpPr>
          <p:cNvPr id="3" name="Content Placeholder 2"/>
          <p:cNvSpPr>
            <a:spLocks noGrp="1"/>
          </p:cNvSpPr>
          <p:nvPr>
            <p:ph sz="quarter" idx="4294967295"/>
          </p:nvPr>
        </p:nvSpPr>
        <p:spPr>
          <a:xfrm>
            <a:off x="457200" y="2819400"/>
            <a:ext cx="8229600" cy="3306763"/>
          </a:xfrm>
          <a:prstGeom prst="rect">
            <a:avLst/>
          </a:prstGeom>
        </p:spPr>
        <p:txBody>
          <a:bodyPr/>
          <a:lstStyle/>
          <a:p>
            <a:pPr>
              <a:lnSpc>
                <a:spcPct val="100000"/>
              </a:lnSpc>
              <a:spcBef>
                <a:spcPts val="0"/>
              </a:spcBef>
              <a:spcAft>
                <a:spcPts val="1200"/>
              </a:spcAft>
            </a:pPr>
            <a:r>
              <a:rPr lang="en-US" dirty="0"/>
              <a:t>Your requirements for the house will probably be enacted with agreement from you and your spouse or perhaps a family council</a:t>
            </a:r>
          </a:p>
          <a:p>
            <a:pPr marL="0" indent="0">
              <a:lnSpc>
                <a:spcPct val="100000"/>
              </a:lnSpc>
              <a:spcBef>
                <a:spcPts val="0"/>
              </a:spcBef>
              <a:spcAft>
                <a:spcPts val="1200"/>
              </a:spcAft>
              <a:buNone/>
            </a:pPr>
            <a:endParaRPr lang="en-US" dirty="0"/>
          </a:p>
        </p:txBody>
      </p:sp>
      <p:grpSp>
        <p:nvGrpSpPr>
          <p:cNvPr id="4" name="Group 3"/>
          <p:cNvGrpSpPr/>
          <p:nvPr/>
        </p:nvGrpSpPr>
        <p:grpSpPr>
          <a:xfrm>
            <a:off x="55418" y="1320798"/>
            <a:ext cx="8984672" cy="1318373"/>
            <a:chOff x="55418" y="1447800"/>
            <a:chExt cx="8984672" cy="1409700"/>
          </a:xfrm>
        </p:grpSpPr>
        <p:cxnSp>
          <p:nvCxnSpPr>
            <p:cNvPr id="5" name="Straight Arrow Connector 4"/>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4" name="TextBox 13"/>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5" name="TextBox 14"/>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6" name="TextBox 15"/>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7" name="TextBox 16"/>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8" name="TextBox 17"/>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19" name="TextBox 18"/>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0" name="TextBox 19"/>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1" name="TextBox 20"/>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2" name="Straight Connector 2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4" name="Down Arrow 23"/>
          <p:cNvSpPr/>
          <p:nvPr/>
        </p:nvSpPr>
        <p:spPr>
          <a:xfrm>
            <a:off x="6019800" y="9906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67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http://t3.gstatic.com/images?q=tbn:ANd9GcTFEeoC-byHDkpzHRecHA19LLgQdogxmxL8HBcz8-8aCDCThXFPym228ME">
            <a:hlinkClick r:id="rId3"/>
          </p:cNvPr>
          <p:cNvPicPr>
            <a:picLocks noChangeAspect="1" noChangeArrowheads="1"/>
          </p:cNvPicPr>
          <p:nvPr/>
        </p:nvPicPr>
        <p:blipFill>
          <a:blip r:embed="rId4" cstate="print"/>
          <a:srcRect/>
          <a:stretch>
            <a:fillRect/>
          </a:stretch>
        </p:blipFill>
        <p:spPr bwMode="auto">
          <a:xfrm>
            <a:off x="6070596" y="1559850"/>
            <a:ext cx="2485575" cy="1564350"/>
          </a:xfrm>
          <a:prstGeom prst="rect">
            <a:avLst/>
          </a:prstGeom>
          <a:noFill/>
          <a:ln>
            <a:solidFill>
              <a:schemeClr val="tx1"/>
            </a:solidFill>
          </a:ln>
        </p:spPr>
      </p:pic>
      <p:sp>
        <p:nvSpPr>
          <p:cNvPr id="5122" name="Rectangle 2"/>
          <p:cNvSpPr>
            <a:spLocks noGrp="1" noChangeArrowheads="1"/>
          </p:cNvSpPr>
          <p:nvPr>
            <p:ph type="title"/>
          </p:nvPr>
        </p:nvSpPr>
        <p:spPr>
          <a:xfrm>
            <a:off x="77066" y="152399"/>
            <a:ext cx="8990734" cy="976699"/>
          </a:xfrm>
        </p:spPr>
        <p:txBody>
          <a:bodyPr>
            <a:normAutofit/>
          </a:bodyPr>
          <a:lstStyle/>
          <a:p>
            <a:pPr eaLnBrk="1" hangingPunct="1"/>
            <a:r>
              <a:rPr lang="en-US" sz="3600" dirty="0">
                <a:cs typeface="Arial" pitchFamily="34" charset="0"/>
              </a:rPr>
              <a:t>PEO Formation and Current Structure</a:t>
            </a:r>
          </a:p>
        </p:txBody>
      </p:sp>
      <p:sp>
        <p:nvSpPr>
          <p:cNvPr id="5123" name="Rectangle 3"/>
          <p:cNvSpPr>
            <a:spLocks noGrp="1" noChangeArrowheads="1"/>
          </p:cNvSpPr>
          <p:nvPr>
            <p:ph sz="half" idx="1"/>
          </p:nvPr>
        </p:nvSpPr>
        <p:spPr>
          <a:xfrm>
            <a:off x="434281" y="3254800"/>
            <a:ext cx="2438400" cy="609600"/>
          </a:xfrm>
        </p:spPr>
        <p:txBody>
          <a:bodyPr/>
          <a:lstStyle/>
          <a:p>
            <a:pPr marL="91440" indent="-91440" eaLnBrk="1" hangingPunct="1"/>
            <a:r>
              <a:rPr lang="en-US" sz="1050" dirty="0">
                <a:latin typeface="+mn-lt"/>
              </a:rPr>
              <a:t>I</a:t>
            </a:r>
            <a:r>
              <a:rPr lang="en-US" sz="1050" b="1" dirty="0">
                <a:latin typeface="+mn-lt"/>
              </a:rPr>
              <a:t>dentified numerous acquisition process shortcomings</a:t>
            </a:r>
          </a:p>
          <a:p>
            <a:pPr marL="91440" indent="-91440" eaLnBrk="1" hangingPunct="1"/>
            <a:r>
              <a:rPr lang="en-US" sz="1050" dirty="0">
                <a:latin typeface="+mn-lt"/>
              </a:rPr>
              <a:t>R</a:t>
            </a:r>
            <a:r>
              <a:rPr lang="en-US" sz="1050" b="1" dirty="0">
                <a:latin typeface="+mn-lt"/>
              </a:rPr>
              <a:t>ecommended improvements</a:t>
            </a:r>
          </a:p>
        </p:txBody>
      </p:sp>
      <p:pic>
        <p:nvPicPr>
          <p:cNvPr id="1026" name="Picture 2" descr="C:\Users\SiewertTR\AppData\Local\Microsoft\Windows\Temporary Internet Files\Content.IE5\AMPSQM01\MP900442889[1].jpg"/>
          <p:cNvPicPr>
            <a:picLocks noChangeAspect="1" noChangeArrowheads="1"/>
          </p:cNvPicPr>
          <p:nvPr/>
        </p:nvPicPr>
        <p:blipFill>
          <a:blip r:embed="rId5" cstate="print"/>
          <a:srcRect/>
          <a:stretch>
            <a:fillRect/>
          </a:stretch>
        </p:blipFill>
        <p:spPr bwMode="auto">
          <a:xfrm>
            <a:off x="446722" y="1559850"/>
            <a:ext cx="2296478" cy="1500616"/>
          </a:xfrm>
          <a:prstGeom prst="rect">
            <a:avLst/>
          </a:prstGeom>
          <a:noFill/>
          <a:ln>
            <a:solidFill>
              <a:schemeClr val="tx1"/>
            </a:solidFill>
          </a:ln>
        </p:spPr>
      </p:pic>
      <p:sp>
        <p:nvSpPr>
          <p:cNvPr id="7" name="Rectangle 6"/>
          <p:cNvSpPr/>
          <p:nvPr/>
        </p:nvSpPr>
        <p:spPr>
          <a:xfrm>
            <a:off x="3206098" y="3244486"/>
            <a:ext cx="2209800" cy="641714"/>
          </a:xfrm>
          <a:prstGeom prst="rect">
            <a:avLst/>
          </a:prstGeom>
        </p:spPr>
        <p:txBody>
          <a:bodyPr wrap="square">
            <a:spAutoFit/>
          </a:bodyPr>
          <a:lstStyle/>
          <a:p>
            <a:pPr marL="91440" lvl="1" indent="-91440">
              <a:spcBef>
                <a:spcPct val="20000"/>
              </a:spcBef>
              <a:buClr>
                <a:schemeClr val="tx1"/>
              </a:buClr>
              <a:buChar char="•"/>
            </a:pPr>
            <a:r>
              <a:rPr lang="en-US" sz="1050" b="1" i="0" dirty="0">
                <a:latin typeface="+mn-lt"/>
                <a:ea typeface="ＭＳ Ｐゴシック" charset="-128"/>
                <a:cs typeface="ＭＳ Ｐゴシック" charset="-128"/>
              </a:rPr>
              <a:t>Legislation</a:t>
            </a:r>
          </a:p>
          <a:p>
            <a:pPr marL="91440" lvl="1" indent="-91440">
              <a:spcBef>
                <a:spcPct val="20000"/>
              </a:spcBef>
              <a:buClr>
                <a:schemeClr val="tx1"/>
              </a:buClr>
              <a:buChar char="•"/>
            </a:pPr>
            <a:r>
              <a:rPr lang="en-US" sz="1050" b="1" i="0" dirty="0">
                <a:latin typeface="+mn-lt"/>
                <a:ea typeface="ＭＳ Ｐゴシック" charset="-128"/>
                <a:cs typeface="ＭＳ Ｐゴシック" charset="-128"/>
              </a:rPr>
              <a:t>Presidential directives</a:t>
            </a:r>
          </a:p>
          <a:p>
            <a:pPr marL="91440" lvl="1" indent="-91440">
              <a:spcBef>
                <a:spcPct val="20000"/>
              </a:spcBef>
              <a:buClr>
                <a:schemeClr val="tx1"/>
              </a:buClr>
              <a:buChar char="•"/>
            </a:pPr>
            <a:r>
              <a:rPr lang="en-US" sz="1050" b="1" i="0" dirty="0">
                <a:latin typeface="+mn-lt"/>
                <a:ea typeface="ＭＳ Ｐゴシック" charset="-128"/>
                <a:cs typeface="ＭＳ Ｐゴシック" charset="-128"/>
              </a:rPr>
              <a:t>DoD regulations</a:t>
            </a:r>
          </a:p>
        </p:txBody>
      </p:sp>
      <p:pic>
        <p:nvPicPr>
          <p:cNvPr id="1029" name="Picture 5" descr="C:\Users\SiewertTR\AppData\Local\Microsoft\Windows\Temporary Internet Files\Content.IE5\WDLDLDVN\MP900401099[1].jpg"/>
          <p:cNvPicPr>
            <a:picLocks noChangeAspect="1" noChangeArrowheads="1"/>
          </p:cNvPicPr>
          <p:nvPr/>
        </p:nvPicPr>
        <p:blipFill>
          <a:blip r:embed="rId6" cstate="print"/>
          <a:srcRect/>
          <a:stretch>
            <a:fillRect/>
          </a:stretch>
        </p:blipFill>
        <p:spPr bwMode="auto">
          <a:xfrm>
            <a:off x="3225282" y="1559850"/>
            <a:ext cx="2332130" cy="1554146"/>
          </a:xfrm>
          <a:prstGeom prst="rect">
            <a:avLst/>
          </a:prstGeom>
          <a:noFill/>
          <a:ln>
            <a:solidFill>
              <a:schemeClr val="tx1"/>
            </a:solidFill>
          </a:ln>
        </p:spPr>
      </p:pic>
      <p:sp>
        <p:nvSpPr>
          <p:cNvPr id="5" name="TextBox 4"/>
          <p:cNvSpPr txBox="1"/>
          <p:nvPr/>
        </p:nvSpPr>
        <p:spPr>
          <a:xfrm>
            <a:off x="3239414" y="1311393"/>
            <a:ext cx="2430064" cy="307777"/>
          </a:xfrm>
          <a:prstGeom prst="rect">
            <a:avLst/>
          </a:prstGeom>
          <a:noFill/>
        </p:spPr>
        <p:txBody>
          <a:bodyPr wrap="square" rtlCol="0">
            <a:spAutoFit/>
          </a:bodyPr>
          <a:lstStyle/>
          <a:p>
            <a:pPr algn="ctr"/>
            <a:r>
              <a:rPr lang="en-US" sz="1400" dirty="0">
                <a:solidFill>
                  <a:schemeClr val="bg1"/>
                </a:solidFill>
              </a:rPr>
              <a:t>Law / Policy Changes</a:t>
            </a:r>
          </a:p>
        </p:txBody>
      </p:sp>
      <p:sp>
        <p:nvSpPr>
          <p:cNvPr id="10" name="TextBox 9"/>
          <p:cNvSpPr txBox="1"/>
          <p:nvPr/>
        </p:nvSpPr>
        <p:spPr>
          <a:xfrm>
            <a:off x="579897" y="1323201"/>
            <a:ext cx="2029659" cy="307777"/>
          </a:xfrm>
          <a:prstGeom prst="rect">
            <a:avLst/>
          </a:prstGeom>
          <a:noFill/>
        </p:spPr>
        <p:txBody>
          <a:bodyPr wrap="none" rtlCol="0">
            <a:spAutoFit/>
          </a:bodyPr>
          <a:lstStyle/>
          <a:p>
            <a:pPr algn="ctr"/>
            <a:r>
              <a:rPr lang="en-US" sz="1200" dirty="0">
                <a:solidFill>
                  <a:schemeClr val="bg1"/>
                </a:solidFill>
              </a:rPr>
              <a:t>Packard </a:t>
            </a:r>
            <a:r>
              <a:rPr lang="en-US" sz="1400" dirty="0">
                <a:solidFill>
                  <a:schemeClr val="bg1"/>
                </a:solidFill>
              </a:rPr>
              <a:t>Commission</a:t>
            </a:r>
            <a:r>
              <a:rPr lang="en-US" sz="1200" dirty="0">
                <a:solidFill>
                  <a:schemeClr val="bg1"/>
                </a:solidFill>
              </a:rPr>
              <a:t> - 1986</a:t>
            </a:r>
          </a:p>
        </p:txBody>
      </p:sp>
      <p:sp>
        <p:nvSpPr>
          <p:cNvPr id="11" name="Rectangle 10"/>
          <p:cNvSpPr/>
          <p:nvPr/>
        </p:nvSpPr>
        <p:spPr>
          <a:xfrm>
            <a:off x="6050478" y="3126787"/>
            <a:ext cx="3093522" cy="835613"/>
          </a:xfrm>
          <a:prstGeom prst="rect">
            <a:avLst/>
          </a:prstGeom>
        </p:spPr>
        <p:txBody>
          <a:bodyPr wrap="square">
            <a:spAutoFit/>
          </a:bodyPr>
          <a:lstStyle/>
          <a:p>
            <a:pPr marL="171450" indent="-171450">
              <a:spcBef>
                <a:spcPct val="20000"/>
              </a:spcBef>
              <a:buClr>
                <a:schemeClr val="tx1"/>
              </a:buClr>
              <a:buFont typeface="Arial" pitchFamily="34" charset="0"/>
              <a:buChar char="•"/>
            </a:pPr>
            <a:r>
              <a:rPr lang="en-US" sz="1050" b="1" i="0" dirty="0">
                <a:latin typeface="+mn-lt"/>
                <a:ea typeface="ＭＳ Ｐゴシック" charset="-128"/>
                <a:cs typeface="ＭＳ Ｐゴシック" charset="-128"/>
              </a:rPr>
              <a:t>OSD created the Program Executive Officer (PEO)</a:t>
            </a:r>
          </a:p>
          <a:p>
            <a:pPr marL="171450" indent="-171450">
              <a:spcBef>
                <a:spcPct val="20000"/>
              </a:spcBef>
              <a:buClr>
                <a:schemeClr val="tx1"/>
              </a:buClr>
              <a:buFont typeface="Arial" pitchFamily="34" charset="0"/>
              <a:buChar char="•"/>
            </a:pPr>
            <a:r>
              <a:rPr lang="en-US" sz="1050" b="1" i="0" dirty="0">
                <a:latin typeface="+mn-lt"/>
                <a:ea typeface="ＭＳ Ｐゴシック" charset="-128"/>
                <a:cs typeface="ＭＳ Ｐゴシック" charset="-128"/>
              </a:rPr>
              <a:t>Services given latitude to implement</a:t>
            </a:r>
          </a:p>
          <a:p>
            <a:pPr marL="171450" indent="-171450">
              <a:spcBef>
                <a:spcPct val="20000"/>
              </a:spcBef>
              <a:buClr>
                <a:schemeClr val="tx1"/>
              </a:buClr>
              <a:buFont typeface="Arial" pitchFamily="34" charset="0"/>
              <a:buChar char="•"/>
            </a:pPr>
            <a:r>
              <a:rPr lang="en-US" sz="1050" b="1" i="0" dirty="0">
                <a:latin typeface="+mn-lt"/>
                <a:ea typeface="ＭＳ Ｐゴシック" charset="-128"/>
                <a:cs typeface="ＭＳ Ｐゴシック" charset="-128"/>
              </a:rPr>
              <a:t>Air Force PEO has seen change</a:t>
            </a:r>
          </a:p>
          <a:p>
            <a:pPr marL="171450" lvl="1" indent="-171450">
              <a:spcBef>
                <a:spcPct val="20000"/>
              </a:spcBef>
              <a:buClr>
                <a:schemeClr val="tx1"/>
              </a:buClr>
              <a:buFont typeface="Arial" pitchFamily="34" charset="0"/>
              <a:buChar char="•"/>
            </a:pPr>
            <a:r>
              <a:rPr lang="en-US" sz="1050" b="1" i="0" dirty="0">
                <a:latin typeface="+mn-lt"/>
                <a:ea typeface="ＭＳ Ｐゴシック" charset="-128"/>
                <a:cs typeface="ＭＳ Ｐゴシック" charset="-128"/>
              </a:rPr>
              <a:t>ASC (AFLCMC) went from one to six PEOs</a:t>
            </a:r>
          </a:p>
        </p:txBody>
      </p:sp>
      <p:sp>
        <p:nvSpPr>
          <p:cNvPr id="12" name="TextBox 11"/>
          <p:cNvSpPr txBox="1"/>
          <p:nvPr/>
        </p:nvSpPr>
        <p:spPr>
          <a:xfrm>
            <a:off x="5669478" y="1292423"/>
            <a:ext cx="3474522" cy="307777"/>
          </a:xfrm>
          <a:prstGeom prst="rect">
            <a:avLst/>
          </a:prstGeom>
          <a:noFill/>
        </p:spPr>
        <p:txBody>
          <a:bodyPr wrap="square" rtlCol="0">
            <a:spAutoFit/>
          </a:bodyPr>
          <a:lstStyle/>
          <a:p>
            <a:pPr algn="ctr"/>
            <a:r>
              <a:rPr lang="en-US" sz="1400" dirty="0">
                <a:solidFill>
                  <a:schemeClr val="bg1"/>
                </a:solidFill>
              </a:rPr>
              <a:t>OSD and Services Implementation</a:t>
            </a:r>
          </a:p>
        </p:txBody>
      </p:sp>
      <p:pic>
        <p:nvPicPr>
          <p:cNvPr id="3" name="Picture 5" descr="C:\Users\SiewertTR\AppData\Local\Microsoft\Windows\Temporary Internet Files\Content.IE5\DTRD62RY\MC900439808[1].png"/>
          <p:cNvPicPr>
            <a:picLocks noChangeAspect="1" noChangeArrowheads="1"/>
          </p:cNvPicPr>
          <p:nvPr/>
        </p:nvPicPr>
        <p:blipFill>
          <a:blip r:embed="rId7" cstate="print"/>
          <a:srcRect/>
          <a:stretch>
            <a:fillRect/>
          </a:stretch>
        </p:blipFill>
        <p:spPr bwMode="auto">
          <a:xfrm rot="15492479">
            <a:off x="2765363" y="2049278"/>
            <a:ext cx="426264" cy="426264"/>
          </a:xfrm>
          <a:prstGeom prst="rect">
            <a:avLst/>
          </a:prstGeom>
          <a:noFill/>
        </p:spPr>
      </p:pic>
      <p:sp>
        <p:nvSpPr>
          <p:cNvPr id="16" name="Rectangle 3"/>
          <p:cNvSpPr txBox="1">
            <a:spLocks noChangeArrowheads="1"/>
          </p:cNvSpPr>
          <p:nvPr/>
        </p:nvSpPr>
        <p:spPr bwMode="auto">
          <a:xfrm>
            <a:off x="304800" y="3886200"/>
            <a:ext cx="8534400" cy="2819400"/>
          </a:xfrm>
          <a:prstGeom prst="rect">
            <a:avLst/>
          </a:prstGeom>
          <a:solidFill>
            <a:srgbClr val="97EBFF"/>
          </a:solidFill>
          <a:ln w="12700">
            <a:solidFill>
              <a:schemeClr val="tx1"/>
            </a:solidFill>
            <a:miter lim="800000"/>
            <a:headEnd/>
            <a:tailEnd/>
          </a:ln>
        </p:spPr>
        <p:txBody>
          <a:bodyPr vert="horz" wrap="square" lIns="85725" tIns="39688" rIns="85725" bIns="39688" numCol="1" anchor="t" anchorCtr="0" compatLnSpc="1">
            <a:prstTxWarp prst="textNoShape">
              <a:avLst/>
            </a:prstTxWarp>
          </a:bodyPr>
          <a:lstStyle/>
          <a:p>
            <a:pPr marL="220663" marR="0" lvl="0" indent="-220663" algn="l" defTabSz="914400" rtl="0" eaLnBrk="1" fontAlgn="base" latinLnBrk="0" hangingPunct="1">
              <a:lnSpc>
                <a:spcPct val="100000"/>
              </a:lnSpc>
              <a:spcBef>
                <a:spcPct val="20000"/>
              </a:spcBef>
              <a:spcAft>
                <a:spcPct val="0"/>
              </a:spcAft>
              <a:buClr>
                <a:schemeClr val="tx1"/>
              </a:buClr>
              <a:buSzTx/>
              <a:tabLst/>
              <a:defRPr/>
            </a:pPr>
            <a:r>
              <a:rPr kumimoji="0" lang="en-US" sz="1600" b="1"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The Program Executive Officer (PEO):</a:t>
            </a:r>
          </a:p>
          <a:p>
            <a:pPr marL="182880" marR="0" lvl="1" indent="-227013" algn="l" defTabSz="914400" rtl="0" eaLnBrk="1" fontAlgn="base" latinLnBrk="0" hangingPunct="1">
              <a:lnSpc>
                <a:spcPct val="100000"/>
              </a:lnSpc>
              <a:spcBef>
                <a:spcPct val="20000"/>
              </a:spcBef>
              <a:spcAft>
                <a:spcPct val="0"/>
              </a:spcAft>
              <a:buClr>
                <a:schemeClr val="tx1"/>
              </a:buClr>
              <a:buSzTx/>
              <a:buFont typeface="Arial" charset="0"/>
              <a:buChar char="–"/>
              <a:tabLst/>
              <a:defRPr/>
            </a:pPr>
            <a:r>
              <a:rPr kumimoji="0" lang="en-US" sz="1300" b="1" i="0" u="none" strike="noStrike" kern="0" cap="none" spc="0" normalizeH="0" baseline="0" noProof="0" dirty="0">
                <a:ln>
                  <a:noFill/>
                </a:ln>
                <a:solidFill>
                  <a:schemeClr val="tx1"/>
                </a:solidFill>
                <a:effectLst/>
                <a:uLnTx/>
                <a:uFillTx/>
                <a:latin typeface="+mn-lt"/>
                <a:ea typeface="ＭＳ Ｐゴシック" charset="-128"/>
              </a:rPr>
              <a:t>A corporate operating official; Line officer</a:t>
            </a:r>
          </a:p>
          <a:p>
            <a:pPr marL="182880" marR="0" lvl="1" indent="-227013" algn="l" defTabSz="914400" rtl="0" eaLnBrk="1" fontAlgn="base" latinLnBrk="0" hangingPunct="1">
              <a:lnSpc>
                <a:spcPct val="100000"/>
              </a:lnSpc>
              <a:spcBef>
                <a:spcPct val="20000"/>
              </a:spcBef>
              <a:spcAft>
                <a:spcPct val="0"/>
              </a:spcAft>
              <a:buClr>
                <a:schemeClr val="tx1"/>
              </a:buClr>
              <a:buSzTx/>
              <a:buFont typeface="Arial" charset="0"/>
              <a:buChar char="–"/>
              <a:tabLst/>
              <a:defRPr/>
            </a:pPr>
            <a:r>
              <a:rPr kumimoji="0" lang="en-US" sz="1300" b="1" i="0" u="none" strike="noStrike" kern="0" cap="none" spc="0" normalizeH="0" baseline="0" noProof="0" dirty="0">
                <a:ln>
                  <a:noFill/>
                </a:ln>
                <a:solidFill>
                  <a:schemeClr val="tx1"/>
                </a:solidFill>
                <a:effectLst/>
                <a:uLnTx/>
                <a:uFillTx/>
                <a:latin typeface="+mn-lt"/>
                <a:ea typeface="ＭＳ Ｐゴシック" charset="-128"/>
              </a:rPr>
              <a:t>Supervises a portfolio of mission-related major &amp; selected programs</a:t>
            </a:r>
          </a:p>
          <a:p>
            <a:pPr marL="182880" marR="0" lvl="1" indent="-227013" algn="l" defTabSz="914400" rtl="0" eaLnBrk="1" fontAlgn="base" latinLnBrk="0" hangingPunct="1">
              <a:lnSpc>
                <a:spcPct val="100000"/>
              </a:lnSpc>
              <a:spcBef>
                <a:spcPct val="20000"/>
              </a:spcBef>
              <a:spcAft>
                <a:spcPct val="0"/>
              </a:spcAft>
              <a:buClr>
                <a:schemeClr val="tx1"/>
              </a:buClr>
              <a:buSzTx/>
              <a:buFont typeface="Arial" charset="0"/>
              <a:buChar char="–"/>
              <a:tabLst/>
              <a:defRPr/>
            </a:pPr>
            <a:r>
              <a:rPr kumimoji="0" lang="en-US" sz="1300" b="1" i="0" u="none" strike="noStrike" kern="0" cap="none" spc="0" normalizeH="0" baseline="0" noProof="0" dirty="0">
                <a:ln>
                  <a:noFill/>
                </a:ln>
                <a:solidFill>
                  <a:schemeClr val="tx1"/>
                </a:solidFill>
                <a:effectLst/>
                <a:uLnTx/>
                <a:uFillTx/>
                <a:latin typeface="+mn-lt"/>
                <a:ea typeface="ＭＳ Ｐゴシック" charset="-128"/>
              </a:rPr>
              <a:t>Accountable &amp; reports to the service acquisition executive (SAE)</a:t>
            </a:r>
          </a:p>
          <a:p>
            <a:pPr marL="182880" lvl="1" indent="-227013">
              <a:spcBef>
                <a:spcPct val="20000"/>
              </a:spcBef>
              <a:buClr>
                <a:schemeClr val="tx1"/>
              </a:buClr>
              <a:buFont typeface="Arial" charset="0"/>
              <a:buChar char="–"/>
            </a:pPr>
            <a:r>
              <a:rPr lang="en-US" sz="1300" i="0" dirty="0">
                <a:ea typeface="ＭＳ Ｐゴシック" charset="-128"/>
                <a:cs typeface="ＭＳ Ｐゴシック" charset="-128"/>
              </a:rPr>
              <a:t>No more than two mgmt levels between PM &amp; DAE (PM-&gt;PEO-&gt;CAE-&gt;DAE)</a:t>
            </a:r>
            <a:endParaRPr kumimoji="0" lang="en-US" sz="1300" b="1" i="0" u="none" strike="noStrike" kern="0" cap="none" spc="0" normalizeH="0" baseline="0" noProof="0" dirty="0">
              <a:ln>
                <a:noFill/>
              </a:ln>
              <a:solidFill>
                <a:schemeClr val="tx1"/>
              </a:solidFill>
              <a:effectLst/>
              <a:uLnTx/>
              <a:uFillTx/>
              <a:latin typeface="+mn-lt"/>
              <a:ea typeface="ＭＳ Ｐゴシック" charset="-128"/>
            </a:endParaRPr>
          </a:p>
          <a:p>
            <a:pPr marL="182880" marR="0" lvl="1" indent="-227013" algn="l" defTabSz="914400" rtl="0" eaLnBrk="1" fontAlgn="base" latinLnBrk="0" hangingPunct="1">
              <a:lnSpc>
                <a:spcPct val="100000"/>
              </a:lnSpc>
              <a:spcBef>
                <a:spcPct val="20000"/>
              </a:spcBef>
              <a:spcAft>
                <a:spcPct val="0"/>
              </a:spcAft>
              <a:buClr>
                <a:schemeClr val="tx1"/>
              </a:buClr>
              <a:buSzTx/>
              <a:buFont typeface="Arial" charset="0"/>
              <a:buChar char="–"/>
              <a:tabLst/>
              <a:defRPr/>
            </a:pPr>
            <a:r>
              <a:rPr kumimoji="0" lang="en-US" sz="1300" b="1" i="0" u="none" strike="noStrike" kern="0" cap="none" spc="0" normalizeH="0" baseline="0" noProof="0" dirty="0">
                <a:ln>
                  <a:noFill/>
                </a:ln>
                <a:solidFill>
                  <a:schemeClr val="tx1"/>
                </a:solidFill>
                <a:effectLst/>
                <a:uLnTx/>
                <a:uFillTx/>
                <a:latin typeface="+mn-lt"/>
                <a:ea typeface="ＭＳ Ｐゴシック" charset="-128"/>
              </a:rPr>
              <a:t>Streamlines and focuses program execution and oversight</a:t>
            </a:r>
          </a:p>
          <a:p>
            <a:pPr marL="182880" marR="0" lvl="1" indent="-227013" algn="l" defTabSz="914400" rtl="0" eaLnBrk="1" fontAlgn="base" latinLnBrk="0" hangingPunct="1">
              <a:lnSpc>
                <a:spcPct val="100000"/>
              </a:lnSpc>
              <a:spcBef>
                <a:spcPct val="20000"/>
              </a:spcBef>
              <a:spcAft>
                <a:spcPct val="0"/>
              </a:spcAft>
              <a:buClr>
                <a:schemeClr val="tx1"/>
              </a:buClr>
              <a:buSzTx/>
              <a:buFont typeface="Arial" charset="0"/>
              <a:buChar char="–"/>
              <a:tabLst/>
              <a:defRPr/>
            </a:pPr>
            <a:r>
              <a:rPr kumimoji="0" lang="en-US" sz="1300" b="1" i="0" u="none" strike="noStrike" kern="0" cap="none" spc="0" normalizeH="0" baseline="0" noProof="0" dirty="0">
                <a:ln>
                  <a:noFill/>
                </a:ln>
                <a:solidFill>
                  <a:schemeClr val="tx1"/>
                </a:solidFill>
                <a:effectLst/>
                <a:uLnTx/>
                <a:uFillTx/>
                <a:latin typeface="+mn-lt"/>
                <a:ea typeface="ＭＳ Ｐゴシック" charset="-128"/>
              </a:rPr>
              <a:t>Original implementation – </a:t>
            </a:r>
            <a:r>
              <a:rPr kumimoji="0" lang="en-US" sz="1300" b="1" i="0" u="sng" strike="noStrike" kern="0" cap="none" spc="0" normalizeH="0" baseline="0" noProof="0" dirty="0">
                <a:ln>
                  <a:noFill/>
                </a:ln>
                <a:solidFill>
                  <a:schemeClr val="tx1"/>
                </a:solidFill>
                <a:effectLst/>
                <a:uLnTx/>
                <a:uFillTx/>
                <a:latin typeface="+mn-lt"/>
                <a:ea typeface="ＭＳ Ｐゴシック" charset="-128"/>
              </a:rPr>
              <a:t>No</a:t>
            </a:r>
            <a:r>
              <a:rPr kumimoji="0" lang="en-US" sz="1300" b="1" i="0" u="none" strike="noStrike" kern="0" cap="none" spc="0" normalizeH="0" baseline="0" noProof="0" dirty="0">
                <a:ln>
                  <a:noFill/>
                </a:ln>
                <a:solidFill>
                  <a:schemeClr val="tx1"/>
                </a:solidFill>
                <a:effectLst/>
                <a:uLnTx/>
                <a:uFillTx/>
                <a:latin typeface="+mn-lt"/>
                <a:ea typeface="ＭＳ Ｐゴシック" charset="-128"/>
              </a:rPr>
              <a:t> command responsibilities</a:t>
            </a:r>
            <a:endParaRPr lang="en-US" sz="1200" i="0" kern="0" dirty="0">
              <a:latin typeface="+mn-lt"/>
              <a:ea typeface="ＭＳ Ｐゴシック" charset="-128"/>
              <a:cs typeface="ＭＳ Ｐゴシック" charset="-128"/>
            </a:endParaRPr>
          </a:p>
          <a:p>
            <a:pPr marL="220663" indent="-220663">
              <a:spcBef>
                <a:spcPct val="20000"/>
              </a:spcBef>
              <a:buClr>
                <a:schemeClr val="tx1"/>
              </a:buClr>
            </a:pPr>
            <a:r>
              <a:rPr lang="en-US" sz="1600" b="1" i="0" kern="0" dirty="0">
                <a:latin typeface="+mn-lt"/>
                <a:ea typeface="ＭＳ Ｐゴシック" charset="-128"/>
                <a:cs typeface="ＭＳ Ｐゴシック" charset="-128"/>
              </a:rPr>
              <a:t>PEO for Space:</a:t>
            </a:r>
          </a:p>
          <a:p>
            <a:pPr marL="182880" lvl="1" indent="-227013">
              <a:spcBef>
                <a:spcPct val="20000"/>
              </a:spcBef>
              <a:buClr>
                <a:schemeClr val="tx1"/>
              </a:buClr>
              <a:buFont typeface="Arial" charset="0"/>
              <a:buChar char="–"/>
            </a:pPr>
            <a:r>
              <a:rPr lang="en-US" sz="1300" b="1" i="0" kern="0" dirty="0">
                <a:latin typeface="+mn-lt"/>
                <a:ea typeface="ＭＳ Ｐゴシック" charset="-128"/>
              </a:rPr>
              <a:t>Continues to retain a very large span of control</a:t>
            </a:r>
          </a:p>
          <a:p>
            <a:pPr marL="182880" lvl="1" indent="-227013">
              <a:spcBef>
                <a:spcPct val="20000"/>
              </a:spcBef>
              <a:buClr>
                <a:schemeClr val="tx1"/>
              </a:buClr>
              <a:buFont typeface="Arial" charset="0"/>
              <a:buChar char="–"/>
            </a:pPr>
            <a:r>
              <a:rPr lang="en-US" sz="1300" b="1" i="0" kern="0" dirty="0">
                <a:latin typeface="+mn-lt"/>
                <a:ea typeface="ＭＳ Ｐゴシック" charset="-128"/>
              </a:rPr>
              <a:t>In addition, dual-hatted as SMC/CC (Commander)</a:t>
            </a:r>
          </a:p>
          <a:p>
            <a:pPr marL="182880" lvl="1" indent="-227013">
              <a:spcBef>
                <a:spcPct val="20000"/>
              </a:spcBef>
              <a:buClr>
                <a:schemeClr val="tx1"/>
              </a:buClr>
              <a:buFont typeface="Arial" charset="0"/>
              <a:buChar char="–"/>
            </a:pPr>
            <a:r>
              <a:rPr lang="en-US" sz="1300" b="1" kern="0" dirty="0">
                <a:ea typeface="ＭＳ Ｐゴシック" charset="-128"/>
              </a:rPr>
              <a:t>There was recently a PEO for Space Launch added and then deleted</a:t>
            </a:r>
            <a:endParaRPr lang="en-US" sz="1300" b="1" i="0" kern="0" dirty="0">
              <a:latin typeface="+mn-lt"/>
              <a:ea typeface="ＭＳ Ｐゴシック" charset="-128"/>
            </a:endParaRPr>
          </a:p>
        </p:txBody>
      </p:sp>
      <p:pic>
        <p:nvPicPr>
          <p:cNvPr id="21" name="Picture 5" descr="C:\Users\SiewertTR\AppData\Local\Microsoft\Windows\Temporary Internet Files\Content.IE5\DTRD62RY\MC900439808[1].png"/>
          <p:cNvPicPr>
            <a:picLocks noChangeAspect="1" noChangeArrowheads="1"/>
          </p:cNvPicPr>
          <p:nvPr/>
        </p:nvPicPr>
        <p:blipFill>
          <a:blip r:embed="rId7" cstate="print"/>
          <a:srcRect/>
          <a:stretch>
            <a:fillRect/>
          </a:stretch>
        </p:blipFill>
        <p:spPr bwMode="auto">
          <a:xfrm rot="15492479">
            <a:off x="5595650" y="1915717"/>
            <a:ext cx="426264" cy="426264"/>
          </a:xfrm>
          <a:prstGeom prst="rect">
            <a:avLst/>
          </a:prstGeom>
          <a:noFill/>
        </p:spPr>
      </p:pic>
      <p:sp>
        <p:nvSpPr>
          <p:cNvPr id="22" name="Rectangle 21"/>
          <p:cNvSpPr/>
          <p:nvPr/>
        </p:nvSpPr>
        <p:spPr>
          <a:xfrm>
            <a:off x="7007321" y="6477000"/>
            <a:ext cx="1330813" cy="307777"/>
          </a:xfrm>
          <a:prstGeom prst="rect">
            <a:avLst/>
          </a:prstGeom>
        </p:spPr>
        <p:txBody>
          <a:bodyPr wrap="none">
            <a:spAutoFit/>
          </a:bodyPr>
          <a:lstStyle/>
          <a:p>
            <a:pPr algn="ctr"/>
            <a:r>
              <a:rPr lang="en-US" sz="1400" i="0" kern="0" dirty="0">
                <a:ea typeface="ＭＳ Ｐゴシック" charset="-128"/>
                <a:cs typeface="ＭＳ Ｐゴシック" charset="-128"/>
              </a:rPr>
              <a:t>Space Portfolio </a:t>
            </a:r>
            <a:endParaRPr lang="en-US" sz="1400" dirty="0"/>
          </a:p>
        </p:txBody>
      </p:sp>
      <p:sp>
        <p:nvSpPr>
          <p:cNvPr id="2" name="TextBox 1"/>
          <p:cNvSpPr txBox="1"/>
          <p:nvPr/>
        </p:nvSpPr>
        <p:spPr>
          <a:xfrm>
            <a:off x="990600" y="6629400"/>
            <a:ext cx="5155450" cy="276999"/>
          </a:xfrm>
          <a:prstGeom prst="rect">
            <a:avLst/>
          </a:prstGeom>
          <a:noFill/>
        </p:spPr>
        <p:txBody>
          <a:bodyPr wrap="none" rtlCol="0">
            <a:spAutoFit/>
          </a:bodyPr>
          <a:lstStyle/>
          <a:p>
            <a:r>
              <a:rPr lang="en-US" sz="1200" dirty="0"/>
              <a:t>CAE: Component Acquisition Executive	DAE: Defense Acquisition Executive</a:t>
            </a:r>
          </a:p>
        </p:txBody>
      </p:sp>
      <p:graphicFrame>
        <p:nvGraphicFramePr>
          <p:cNvPr id="18" name="Chart 17"/>
          <p:cNvGraphicFramePr>
            <a:graphicFrameLocks/>
          </p:cNvGraphicFramePr>
          <p:nvPr>
            <p:extLst>
              <p:ext uri="{D42A27DB-BD31-4B8C-83A1-F6EECF244321}">
                <p14:modId xmlns:p14="http://schemas.microsoft.com/office/powerpoint/2010/main" val="3320348347"/>
              </p:ext>
            </p:extLst>
          </p:nvPr>
        </p:nvGraphicFramePr>
        <p:xfrm>
          <a:off x="5218969" y="4591662"/>
          <a:ext cx="3707804" cy="2161401"/>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911204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rot="19851436">
            <a:off x="3078160" y="3532935"/>
            <a:ext cx="2680542" cy="1446550"/>
          </a:xfrm>
          <a:prstGeom prst="rect">
            <a:avLst/>
          </a:prstGeom>
          <a:noFill/>
        </p:spPr>
        <p:txBody>
          <a:bodyPr wrap="none" rtlCol="0">
            <a:spAutoFit/>
          </a:bodyPr>
          <a:lstStyle/>
          <a:p>
            <a:r>
              <a:rPr lang="en-US" sz="8800" dirty="0">
                <a:solidFill>
                  <a:srgbClr val="FF8989"/>
                </a:solidFill>
                <a:latin typeface="Aharoni" panose="02010803020104030203" pitchFamily="2" charset="-79"/>
                <a:cs typeface="Aharoni" panose="02010803020104030203" pitchFamily="2" charset="-79"/>
              </a:rPr>
              <a:t>RISK</a:t>
            </a:r>
          </a:p>
        </p:txBody>
      </p:sp>
      <p:sp>
        <p:nvSpPr>
          <p:cNvPr id="2" name="Title 1"/>
          <p:cNvSpPr>
            <a:spLocks noGrp="1"/>
          </p:cNvSpPr>
          <p:nvPr>
            <p:ph type="title"/>
          </p:nvPr>
        </p:nvSpPr>
        <p:spPr>
          <a:xfrm>
            <a:off x="457200" y="-76200"/>
            <a:ext cx="8229600" cy="1143000"/>
          </a:xfrm>
        </p:spPr>
        <p:txBody>
          <a:bodyPr>
            <a:noAutofit/>
          </a:bodyPr>
          <a:lstStyle/>
          <a:p>
            <a:r>
              <a:rPr lang="en-US" sz="3600" b="1" dirty="0"/>
              <a:t>Budget Execution:</a:t>
            </a:r>
            <a:br>
              <a:rPr lang="en-US" sz="3600" b="1" dirty="0"/>
            </a:br>
            <a:r>
              <a:rPr lang="en-US" sz="3600" b="1" dirty="0"/>
              <a:t> </a:t>
            </a:r>
            <a:r>
              <a:rPr lang="en-US" sz="3600" dirty="0"/>
              <a:t>“I Spend, Therefore I Am”</a:t>
            </a:r>
          </a:p>
        </p:txBody>
      </p:sp>
      <p:sp>
        <p:nvSpPr>
          <p:cNvPr id="3" name="Content Placeholder 2"/>
          <p:cNvSpPr>
            <a:spLocks noGrp="1"/>
          </p:cNvSpPr>
          <p:nvPr>
            <p:ph sz="quarter" idx="4294967295"/>
          </p:nvPr>
        </p:nvSpPr>
        <p:spPr>
          <a:xfrm>
            <a:off x="457200" y="2895600"/>
            <a:ext cx="8229600" cy="3581400"/>
          </a:xfrm>
          <a:prstGeom prst="rect">
            <a:avLst/>
          </a:prstGeom>
        </p:spPr>
        <p:txBody>
          <a:bodyPr>
            <a:noAutofit/>
          </a:bodyPr>
          <a:lstStyle/>
          <a:p>
            <a:pPr>
              <a:lnSpc>
                <a:spcPct val="100000"/>
              </a:lnSpc>
              <a:spcBef>
                <a:spcPts val="0"/>
              </a:spcBef>
              <a:spcAft>
                <a:spcPts val="600"/>
              </a:spcAft>
            </a:pPr>
            <a:r>
              <a:rPr lang="en-US" sz="2400" dirty="0"/>
              <a:t>And then, things change.</a:t>
            </a:r>
          </a:p>
          <a:p>
            <a:pPr lvl="1">
              <a:lnSpc>
                <a:spcPct val="100000"/>
              </a:lnSpc>
              <a:spcBef>
                <a:spcPts val="0"/>
              </a:spcBef>
              <a:spcAft>
                <a:spcPts val="600"/>
              </a:spcAft>
              <a:buSzPct val="70000"/>
              <a:buFont typeface="Wingdings" pitchFamily="2" charset="2"/>
              <a:buChar char="t"/>
            </a:pPr>
            <a:r>
              <a:rPr lang="en-US" sz="2200" dirty="0"/>
              <a:t>Your spouse loses her job and you cannot qualify for the construction loan you need </a:t>
            </a:r>
          </a:p>
          <a:p>
            <a:pPr lvl="1">
              <a:lnSpc>
                <a:spcPct val="100000"/>
              </a:lnSpc>
              <a:spcBef>
                <a:spcPts val="0"/>
              </a:spcBef>
              <a:spcAft>
                <a:spcPts val="600"/>
              </a:spcAft>
              <a:buSzPct val="70000"/>
              <a:buFont typeface="Wingdings" pitchFamily="2" charset="2"/>
              <a:buChar char="t"/>
            </a:pPr>
            <a:r>
              <a:rPr lang="en-US" sz="2200" dirty="0"/>
              <a:t>Building material costs have risen</a:t>
            </a:r>
          </a:p>
          <a:p>
            <a:pPr lvl="1">
              <a:lnSpc>
                <a:spcPct val="100000"/>
              </a:lnSpc>
              <a:spcBef>
                <a:spcPts val="0"/>
              </a:spcBef>
              <a:spcAft>
                <a:spcPts val="600"/>
              </a:spcAft>
              <a:buSzPct val="70000"/>
              <a:buFont typeface="Wingdings" pitchFamily="2" charset="2"/>
              <a:buChar char="t"/>
            </a:pPr>
            <a:r>
              <a:rPr lang="en-US" sz="2200" dirty="0"/>
              <a:t>Delay in finalizing house drawings is going to delay construction</a:t>
            </a:r>
          </a:p>
          <a:p>
            <a:pPr>
              <a:lnSpc>
                <a:spcPct val="100000"/>
              </a:lnSpc>
              <a:spcBef>
                <a:spcPts val="0"/>
              </a:spcBef>
              <a:spcAft>
                <a:spcPts val="600"/>
              </a:spcAft>
            </a:pPr>
            <a:r>
              <a:rPr lang="en-US" sz="2400" dirty="0"/>
              <a:t>Budget execution is the actual income and way the money is really spent</a:t>
            </a:r>
          </a:p>
          <a:p>
            <a:pPr lvl="1">
              <a:lnSpc>
                <a:spcPct val="100000"/>
              </a:lnSpc>
              <a:spcBef>
                <a:spcPts val="0"/>
              </a:spcBef>
              <a:spcAft>
                <a:spcPts val="600"/>
              </a:spcAft>
              <a:buSzPct val="70000"/>
              <a:buFont typeface="Wingdings" pitchFamily="2" charset="2"/>
              <a:buChar char="t"/>
            </a:pPr>
            <a:r>
              <a:rPr lang="en-US" sz="2200" dirty="0"/>
              <a:t>Execution will impact how you build next year’s budget</a:t>
            </a:r>
          </a:p>
          <a:p>
            <a:pPr>
              <a:lnSpc>
                <a:spcPct val="100000"/>
              </a:lnSpc>
              <a:spcBef>
                <a:spcPts val="0"/>
              </a:spcBef>
              <a:spcAft>
                <a:spcPts val="600"/>
              </a:spcAft>
            </a:pPr>
            <a:endParaRPr lang="en-US" sz="2400" dirty="0"/>
          </a:p>
        </p:txBody>
      </p:sp>
      <p:grpSp>
        <p:nvGrpSpPr>
          <p:cNvPr id="4" name="Group 3"/>
          <p:cNvGrpSpPr/>
          <p:nvPr/>
        </p:nvGrpSpPr>
        <p:grpSpPr>
          <a:xfrm>
            <a:off x="55418" y="1577227"/>
            <a:ext cx="8984672" cy="1318373"/>
            <a:chOff x="55418" y="1447800"/>
            <a:chExt cx="8984672" cy="1409700"/>
          </a:xfrm>
        </p:grpSpPr>
        <p:cxnSp>
          <p:nvCxnSpPr>
            <p:cNvPr id="5" name="Straight Arrow Connector 4"/>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4" name="TextBox 13"/>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5" name="TextBox 14"/>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6" name="TextBox 15"/>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7" name="TextBox 16"/>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8" name="TextBox 17"/>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19" name="TextBox 18"/>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0" name="TextBox 19"/>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1" name="TextBox 20"/>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2" name="Straight Connector 2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4" name="Down Arrow 23"/>
          <p:cNvSpPr/>
          <p:nvPr/>
        </p:nvSpPr>
        <p:spPr>
          <a:xfrm>
            <a:off x="7162800" y="1247029"/>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4114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497"/>
            <a:ext cx="8229600" cy="1143000"/>
          </a:xfrm>
        </p:spPr>
        <p:txBody>
          <a:bodyPr>
            <a:noAutofit/>
          </a:bodyPr>
          <a:lstStyle/>
          <a:p>
            <a:r>
              <a:rPr lang="en-US" sz="3600" b="1" dirty="0"/>
              <a:t>Budget Execution: </a:t>
            </a:r>
            <a:br>
              <a:rPr lang="en-US" sz="3600" b="1" dirty="0"/>
            </a:br>
            <a:r>
              <a:rPr lang="en-US" sz="3600" dirty="0"/>
              <a:t>Aftermath</a:t>
            </a:r>
          </a:p>
        </p:txBody>
      </p:sp>
      <p:sp>
        <p:nvSpPr>
          <p:cNvPr id="3" name="Content Placeholder 2"/>
          <p:cNvSpPr>
            <a:spLocks noGrp="1"/>
          </p:cNvSpPr>
          <p:nvPr>
            <p:ph sz="quarter" idx="4294967295"/>
          </p:nvPr>
        </p:nvSpPr>
        <p:spPr>
          <a:xfrm>
            <a:off x="457200" y="2766173"/>
            <a:ext cx="8229600" cy="3837829"/>
          </a:xfrm>
          <a:prstGeom prst="rect">
            <a:avLst/>
          </a:prstGeom>
        </p:spPr>
        <p:txBody>
          <a:bodyPr>
            <a:normAutofit fontScale="77500" lnSpcReduction="20000"/>
          </a:bodyPr>
          <a:lstStyle/>
          <a:p>
            <a:pPr>
              <a:lnSpc>
                <a:spcPct val="120000"/>
              </a:lnSpc>
              <a:spcBef>
                <a:spcPts val="0"/>
              </a:spcBef>
              <a:spcAft>
                <a:spcPts val="600"/>
              </a:spcAft>
            </a:pPr>
            <a:r>
              <a:rPr lang="en-US" sz="3400" dirty="0"/>
              <a:t>Just as your financial advisor has no control over how you actually execute your house budget….</a:t>
            </a:r>
          </a:p>
          <a:p>
            <a:pPr lvl="1">
              <a:lnSpc>
                <a:spcPct val="120000"/>
              </a:lnSpc>
              <a:spcBef>
                <a:spcPts val="0"/>
              </a:spcBef>
              <a:spcAft>
                <a:spcPts val="600"/>
              </a:spcAft>
              <a:buSzPct val="70000"/>
              <a:buFont typeface="Wingdings" pitchFamily="2" charset="2"/>
              <a:buChar char="t"/>
            </a:pPr>
            <a:r>
              <a:rPr lang="en-US" dirty="0"/>
              <a:t>…the programmers have no control over how DOD’s budget is executed</a:t>
            </a:r>
          </a:p>
          <a:p>
            <a:pPr>
              <a:lnSpc>
                <a:spcPct val="120000"/>
              </a:lnSpc>
              <a:spcBef>
                <a:spcPts val="0"/>
              </a:spcBef>
              <a:spcAft>
                <a:spcPts val="600"/>
              </a:spcAft>
            </a:pPr>
            <a:r>
              <a:rPr lang="en-US" sz="3400" dirty="0"/>
              <a:t>But they both need to understand how and why reality diverged from the published budget so those factors can be considered </a:t>
            </a:r>
          </a:p>
          <a:p>
            <a:pPr lvl="1">
              <a:lnSpc>
                <a:spcPct val="120000"/>
              </a:lnSpc>
              <a:spcBef>
                <a:spcPts val="0"/>
              </a:spcBef>
              <a:spcAft>
                <a:spcPts val="600"/>
              </a:spcAft>
              <a:buSzPct val="70000"/>
              <a:buFont typeface="Wingdings" pitchFamily="2" charset="2"/>
              <a:buChar char="t"/>
            </a:pPr>
            <a:r>
              <a:rPr lang="en-US" dirty="0"/>
              <a:t>In redrawing that strategy roadmap</a:t>
            </a:r>
          </a:p>
          <a:p>
            <a:pPr lvl="1">
              <a:lnSpc>
                <a:spcPct val="120000"/>
              </a:lnSpc>
              <a:spcBef>
                <a:spcPts val="0"/>
              </a:spcBef>
              <a:spcAft>
                <a:spcPts val="600"/>
              </a:spcAft>
              <a:buSzPct val="70000"/>
              <a:buFont typeface="Wingdings" pitchFamily="2" charset="2"/>
              <a:buChar char="t"/>
            </a:pPr>
            <a:r>
              <a:rPr lang="en-US" dirty="0"/>
              <a:t>In building next year’s program and budget</a:t>
            </a:r>
          </a:p>
          <a:p>
            <a:pPr>
              <a:lnSpc>
                <a:spcPct val="120000"/>
              </a:lnSpc>
              <a:spcBef>
                <a:spcPts val="0"/>
              </a:spcBef>
              <a:spcAft>
                <a:spcPts val="600"/>
              </a:spcAft>
            </a:pPr>
            <a:endParaRPr lang="en-US" dirty="0"/>
          </a:p>
        </p:txBody>
      </p:sp>
      <p:grpSp>
        <p:nvGrpSpPr>
          <p:cNvPr id="4" name="Group 3"/>
          <p:cNvGrpSpPr/>
          <p:nvPr/>
        </p:nvGrpSpPr>
        <p:grpSpPr>
          <a:xfrm>
            <a:off x="55418" y="1447800"/>
            <a:ext cx="8984672" cy="1318373"/>
            <a:chOff x="55418" y="1447800"/>
            <a:chExt cx="8984672" cy="1409700"/>
          </a:xfrm>
        </p:grpSpPr>
        <p:cxnSp>
          <p:nvCxnSpPr>
            <p:cNvPr id="5" name="Straight Arrow Connector 4"/>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4" name="TextBox 13"/>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5" name="TextBox 14"/>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6" name="TextBox 15"/>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7" name="TextBox 16"/>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8" name="TextBox 17"/>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19" name="TextBox 18"/>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0" name="TextBox 19"/>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1" name="TextBox 20"/>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2" name="Straight Connector 2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4" name="Down Arrow 23"/>
          <p:cNvSpPr/>
          <p:nvPr/>
        </p:nvSpPr>
        <p:spPr>
          <a:xfrm>
            <a:off x="7162800" y="11430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9584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a:t>Result</a:t>
            </a:r>
          </a:p>
        </p:txBody>
      </p:sp>
      <p:sp>
        <p:nvSpPr>
          <p:cNvPr id="3" name="Content Placeholder 2"/>
          <p:cNvSpPr>
            <a:spLocks noGrp="1"/>
          </p:cNvSpPr>
          <p:nvPr>
            <p:ph sz="quarter" idx="4294967295"/>
          </p:nvPr>
        </p:nvSpPr>
        <p:spPr>
          <a:xfrm>
            <a:off x="457200" y="2590800"/>
            <a:ext cx="8229600" cy="3962400"/>
          </a:xfrm>
          <a:prstGeom prst="rect">
            <a:avLst/>
          </a:prstGeom>
        </p:spPr>
        <p:txBody>
          <a:bodyPr>
            <a:noAutofit/>
          </a:bodyPr>
          <a:lstStyle/>
          <a:p>
            <a:pPr>
              <a:lnSpc>
                <a:spcPct val="100000"/>
              </a:lnSpc>
              <a:spcBef>
                <a:spcPts val="0"/>
              </a:spcBef>
              <a:spcAft>
                <a:spcPts val="600"/>
              </a:spcAft>
            </a:pPr>
            <a:r>
              <a:rPr lang="en-US" sz="2400" dirty="0"/>
              <a:t>Are we sustaining our current mission?</a:t>
            </a:r>
          </a:p>
          <a:p>
            <a:pPr>
              <a:lnSpc>
                <a:spcPct val="100000"/>
              </a:lnSpc>
              <a:spcBef>
                <a:spcPts val="0"/>
              </a:spcBef>
              <a:spcAft>
                <a:spcPts val="600"/>
              </a:spcAft>
            </a:pPr>
            <a:r>
              <a:rPr lang="en-US" sz="2400" dirty="0"/>
              <a:t>Do we have the organization, training, material, leadership, personnel and facilities we need to achieve our vision?</a:t>
            </a:r>
          </a:p>
          <a:p>
            <a:pPr>
              <a:lnSpc>
                <a:spcPct val="100000"/>
              </a:lnSpc>
              <a:spcBef>
                <a:spcPts val="0"/>
              </a:spcBef>
              <a:spcAft>
                <a:spcPts val="600"/>
              </a:spcAft>
            </a:pPr>
            <a:r>
              <a:rPr lang="en-US" sz="2400" dirty="0"/>
              <a:t>Did we meet the metrics we had set out for reaching long-term strategies?</a:t>
            </a:r>
          </a:p>
          <a:p>
            <a:pPr>
              <a:lnSpc>
                <a:spcPct val="100000"/>
              </a:lnSpc>
              <a:spcBef>
                <a:spcPts val="0"/>
              </a:spcBef>
              <a:spcAft>
                <a:spcPts val="600"/>
              </a:spcAft>
            </a:pPr>
            <a:r>
              <a:rPr lang="en-US" sz="2400" dirty="0"/>
              <a:t>Do we need to adjust…</a:t>
            </a:r>
          </a:p>
          <a:p>
            <a:pPr lvl="1">
              <a:lnSpc>
                <a:spcPct val="100000"/>
              </a:lnSpc>
              <a:spcBef>
                <a:spcPts val="0"/>
              </a:spcBef>
              <a:spcAft>
                <a:spcPts val="600"/>
              </a:spcAft>
              <a:buSzPct val="70000"/>
              <a:buFont typeface="Wingdings" pitchFamily="2" charset="2"/>
              <a:buChar char="t"/>
            </a:pPr>
            <a:r>
              <a:rPr lang="en-US" sz="2400" dirty="0"/>
              <a:t>…</a:t>
            </a:r>
            <a:r>
              <a:rPr lang="en-US" sz="2200" dirty="0"/>
              <a:t>our vision?</a:t>
            </a:r>
          </a:p>
          <a:p>
            <a:pPr lvl="1">
              <a:lnSpc>
                <a:spcPct val="100000"/>
              </a:lnSpc>
              <a:spcBef>
                <a:spcPts val="0"/>
              </a:spcBef>
              <a:spcAft>
                <a:spcPts val="600"/>
              </a:spcAft>
              <a:buSzPct val="70000"/>
              <a:buFont typeface="Wingdings" pitchFamily="2" charset="2"/>
              <a:buChar char="t"/>
            </a:pPr>
            <a:r>
              <a:rPr lang="en-US" sz="2200" dirty="0"/>
              <a:t>…our strategy?</a:t>
            </a:r>
          </a:p>
          <a:p>
            <a:pPr lvl="1">
              <a:lnSpc>
                <a:spcPct val="100000"/>
              </a:lnSpc>
              <a:spcBef>
                <a:spcPts val="0"/>
              </a:spcBef>
              <a:spcAft>
                <a:spcPts val="600"/>
              </a:spcAft>
              <a:buSzPct val="70000"/>
              <a:buFont typeface="Wingdings" pitchFamily="2" charset="2"/>
              <a:buChar char="t"/>
            </a:pPr>
            <a:r>
              <a:rPr lang="en-US" sz="2200" dirty="0"/>
              <a:t>…our plan?</a:t>
            </a:r>
          </a:p>
        </p:txBody>
      </p:sp>
      <p:grpSp>
        <p:nvGrpSpPr>
          <p:cNvPr id="4" name="Group 3"/>
          <p:cNvGrpSpPr/>
          <p:nvPr/>
        </p:nvGrpSpPr>
        <p:grpSpPr>
          <a:xfrm>
            <a:off x="55418" y="1244598"/>
            <a:ext cx="8984672" cy="1318373"/>
            <a:chOff x="55418" y="1447800"/>
            <a:chExt cx="8984672" cy="1409700"/>
          </a:xfrm>
        </p:grpSpPr>
        <p:cxnSp>
          <p:nvCxnSpPr>
            <p:cNvPr id="5" name="Straight Arrow Connector 4"/>
            <p:cNvCxnSpPr/>
            <p:nvPr/>
          </p:nvCxnSpPr>
          <p:spPr>
            <a:xfrm>
              <a:off x="737754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02070"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88818" y="196900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10266" y="1972732"/>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47106"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397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22329" y="1975048"/>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20686" y="1985941"/>
              <a:ext cx="0" cy="7741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418"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Vision &amp;</a:t>
              </a:r>
            </a:p>
            <a:p>
              <a:pPr algn="ctr"/>
              <a:r>
                <a:rPr lang="en-US" sz="1400" b="1" i="1" dirty="0">
                  <a:solidFill>
                    <a:schemeClr val="bg1"/>
                  </a:solidFill>
                </a:rPr>
                <a:t>Strategy</a:t>
              </a:r>
            </a:p>
          </p:txBody>
        </p:sp>
        <p:sp>
          <p:nvSpPr>
            <p:cNvPr id="14" name="TextBox 13"/>
            <p:cNvSpPr txBox="1"/>
            <p:nvPr/>
          </p:nvSpPr>
          <p:spPr>
            <a:xfrm>
              <a:off x="1177634" y="1447800"/>
              <a:ext cx="1066800" cy="521208"/>
            </a:xfrm>
            <a:prstGeom prst="rect">
              <a:avLst/>
            </a:prstGeom>
            <a:solidFill>
              <a:srgbClr val="7030A0"/>
            </a:solidFill>
            <a:ln w="28575">
              <a:solidFill>
                <a:schemeClr val="bg1"/>
              </a:solidFill>
            </a:ln>
          </p:spPr>
          <p:txBody>
            <a:bodyPr wrap="square" rtlCol="0" anchor="ctr" anchorCtr="0">
              <a:spAutoFit/>
            </a:bodyPr>
            <a:lstStyle/>
            <a:p>
              <a:pPr algn="ctr"/>
              <a:r>
                <a:rPr lang="en-US" sz="1400" b="1" i="1" dirty="0">
                  <a:solidFill>
                    <a:schemeClr val="bg1"/>
                  </a:solidFill>
                </a:rPr>
                <a:t>Planning</a:t>
              </a:r>
            </a:p>
          </p:txBody>
        </p:sp>
        <p:sp>
          <p:nvSpPr>
            <p:cNvPr id="15" name="TextBox 14"/>
            <p:cNvSpPr txBox="1"/>
            <p:nvPr/>
          </p:nvSpPr>
          <p:spPr>
            <a:xfrm>
              <a:off x="2313707" y="1447800"/>
              <a:ext cx="1066800" cy="521208"/>
            </a:xfrm>
            <a:prstGeom prst="rect">
              <a:avLst/>
            </a:prstGeom>
            <a:gradFill>
              <a:gsLst>
                <a:gs pos="0">
                  <a:srgbClr val="7030A0"/>
                </a:gs>
                <a:gs pos="46000">
                  <a:srgbClr val="7030A0"/>
                </a:gs>
                <a:gs pos="99000">
                  <a:srgbClr val="0033CC"/>
                </a:gs>
              </a:gsLst>
              <a:lin ang="0" scaled="0"/>
            </a:gradFill>
            <a:ln w="28575">
              <a:solidFill>
                <a:schemeClr val="bg1"/>
              </a:solidFill>
            </a:ln>
          </p:spPr>
          <p:txBody>
            <a:bodyPr wrap="square" rtlCol="0" anchor="ctr" anchorCtr="0">
              <a:spAutoFit/>
            </a:bodyPr>
            <a:lstStyle/>
            <a:p>
              <a:pPr algn="ctr"/>
              <a:r>
                <a:rPr lang="en-US" sz="1200" b="1" i="1" dirty="0">
                  <a:solidFill>
                    <a:schemeClr val="bg1"/>
                  </a:solidFill>
                </a:rPr>
                <a:t>Prioritization</a:t>
              </a:r>
            </a:p>
          </p:txBody>
        </p:sp>
        <p:sp>
          <p:nvSpPr>
            <p:cNvPr id="16" name="TextBox 15"/>
            <p:cNvSpPr txBox="1"/>
            <p:nvPr/>
          </p:nvSpPr>
          <p:spPr>
            <a:xfrm>
              <a:off x="3449780" y="1447800"/>
              <a:ext cx="1066800" cy="521208"/>
            </a:xfrm>
            <a:prstGeom prst="rect">
              <a:avLst/>
            </a:prstGeom>
            <a:solidFill>
              <a:srgbClr val="0033CC"/>
            </a:solidFill>
            <a:ln w="28575">
              <a:solidFill>
                <a:schemeClr val="bg1"/>
              </a:solidFill>
            </a:ln>
          </p:spPr>
          <p:txBody>
            <a:bodyPr wrap="square" rtlCol="0" anchor="ctr" anchorCtr="0">
              <a:spAutoFit/>
            </a:bodyPr>
            <a:lstStyle/>
            <a:p>
              <a:pPr algn="ctr"/>
              <a:r>
                <a:rPr lang="en-US" sz="1200" b="1" i="1" dirty="0">
                  <a:solidFill>
                    <a:schemeClr val="bg1"/>
                  </a:solidFill>
                </a:rPr>
                <a:t>Programming</a:t>
              </a:r>
            </a:p>
          </p:txBody>
        </p:sp>
        <p:sp>
          <p:nvSpPr>
            <p:cNvPr id="17" name="TextBox 16"/>
            <p:cNvSpPr txBox="1"/>
            <p:nvPr/>
          </p:nvSpPr>
          <p:spPr>
            <a:xfrm>
              <a:off x="4571996"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Budgeting</a:t>
              </a:r>
            </a:p>
          </p:txBody>
        </p:sp>
        <p:sp>
          <p:nvSpPr>
            <p:cNvPr id="18" name="TextBox 17"/>
            <p:cNvSpPr txBox="1"/>
            <p:nvPr/>
          </p:nvSpPr>
          <p:spPr>
            <a:xfrm>
              <a:off x="5704220" y="1447800"/>
              <a:ext cx="1066800" cy="521208"/>
            </a:xfrm>
            <a:prstGeom prst="rect">
              <a:avLst/>
            </a:prstGeom>
            <a:solidFill>
              <a:srgbClr val="FF6600"/>
            </a:solidFill>
            <a:ln w="28575">
              <a:solidFill>
                <a:schemeClr val="bg1"/>
              </a:solidFill>
            </a:ln>
          </p:spPr>
          <p:txBody>
            <a:bodyPr wrap="square" rtlCol="0" anchor="ctr" anchorCtr="0">
              <a:spAutoFit/>
            </a:bodyPr>
            <a:lstStyle/>
            <a:p>
              <a:pPr algn="ctr"/>
              <a:r>
                <a:rPr lang="en-US" sz="1400" b="1" i="1" dirty="0">
                  <a:solidFill>
                    <a:schemeClr val="bg1"/>
                  </a:solidFill>
                </a:rPr>
                <a:t>Enactment</a:t>
              </a:r>
            </a:p>
          </p:txBody>
        </p:sp>
        <p:sp>
          <p:nvSpPr>
            <p:cNvPr id="19" name="TextBox 18"/>
            <p:cNvSpPr txBox="1"/>
            <p:nvPr/>
          </p:nvSpPr>
          <p:spPr>
            <a:xfrm>
              <a:off x="684414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Execution</a:t>
              </a:r>
            </a:p>
          </p:txBody>
        </p:sp>
        <p:sp>
          <p:nvSpPr>
            <p:cNvPr id="20" name="TextBox 19"/>
            <p:cNvSpPr txBox="1"/>
            <p:nvPr/>
          </p:nvSpPr>
          <p:spPr>
            <a:xfrm>
              <a:off x="7973290" y="1447800"/>
              <a:ext cx="1066800" cy="521208"/>
            </a:xfrm>
            <a:prstGeom prst="rect">
              <a:avLst/>
            </a:prstGeom>
            <a:solidFill>
              <a:srgbClr val="00B050"/>
            </a:solidFill>
            <a:ln w="28575">
              <a:solidFill>
                <a:schemeClr val="bg1"/>
              </a:solidFill>
            </a:ln>
          </p:spPr>
          <p:txBody>
            <a:bodyPr wrap="square" rtlCol="0" anchor="ctr" anchorCtr="0">
              <a:spAutoFit/>
            </a:bodyPr>
            <a:lstStyle/>
            <a:p>
              <a:pPr algn="ctr"/>
              <a:r>
                <a:rPr lang="en-US" sz="1400" b="1" i="1" dirty="0">
                  <a:solidFill>
                    <a:schemeClr val="bg1"/>
                  </a:solidFill>
                </a:rPr>
                <a:t>Vision Enabled</a:t>
              </a:r>
            </a:p>
          </p:txBody>
        </p:sp>
        <p:sp>
          <p:nvSpPr>
            <p:cNvPr id="21" name="TextBox 20"/>
            <p:cNvSpPr txBox="1"/>
            <p:nvPr/>
          </p:nvSpPr>
          <p:spPr>
            <a:xfrm>
              <a:off x="55418" y="2209800"/>
              <a:ext cx="8984672" cy="338554"/>
            </a:xfrm>
            <a:prstGeom prst="rect">
              <a:avLst/>
            </a:prstGeom>
            <a:solidFill>
              <a:schemeClr val="accent2"/>
            </a:solidFill>
          </p:spPr>
          <p:txBody>
            <a:bodyPr wrap="square" rtlCol="0">
              <a:spAutoFit/>
            </a:bodyPr>
            <a:lstStyle/>
            <a:p>
              <a:pPr algn="ctr"/>
              <a:r>
                <a:rPr lang="en-US" sz="1600" b="1" i="1" dirty="0">
                  <a:solidFill>
                    <a:schemeClr val="bg1"/>
                  </a:solidFill>
                </a:rPr>
                <a:t>Capabilities, Resource Analysis &amp; Metrics</a:t>
              </a:r>
            </a:p>
          </p:txBody>
        </p:sp>
        <p:cxnSp>
          <p:nvCxnSpPr>
            <p:cNvPr id="22" name="Straight Connector 21"/>
            <p:cNvCxnSpPr/>
            <p:nvPr/>
          </p:nvCxnSpPr>
          <p:spPr>
            <a:xfrm>
              <a:off x="588818" y="2743200"/>
              <a:ext cx="79178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2580501"/>
              <a:ext cx="770660" cy="276999"/>
            </a:xfrm>
            <a:prstGeom prst="rect">
              <a:avLst/>
            </a:prstGeom>
            <a:solidFill>
              <a:schemeClr val="bg1"/>
            </a:solidFill>
          </p:spPr>
          <p:txBody>
            <a:bodyPr wrap="none" rtlCol="0">
              <a:spAutoFit/>
            </a:bodyPr>
            <a:lstStyle/>
            <a:p>
              <a:r>
                <a:rPr lang="en-US" sz="1200" i="1" dirty="0"/>
                <a:t>Feedback</a:t>
              </a:r>
            </a:p>
          </p:txBody>
        </p:sp>
      </p:grpSp>
      <p:sp>
        <p:nvSpPr>
          <p:cNvPr id="24" name="Down Arrow 23"/>
          <p:cNvSpPr/>
          <p:nvPr/>
        </p:nvSpPr>
        <p:spPr>
          <a:xfrm>
            <a:off x="8305800" y="914400"/>
            <a:ext cx="381000" cy="304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0800000" flipV="1">
            <a:off x="4800600" y="4921983"/>
            <a:ext cx="3551376" cy="1631216"/>
          </a:xfrm>
          <a:prstGeom prst="rect">
            <a:avLst/>
          </a:prstGeom>
          <a:solidFill>
            <a:srgbClr val="FFFF00"/>
          </a:solidFill>
          <a:effectLst>
            <a:outerShdw blurRad="50800" dist="76200" dir="2700000" algn="tl" rotWithShape="0">
              <a:schemeClr val="tx1">
                <a:alpha val="84000"/>
              </a:schemeClr>
            </a:outerShdw>
          </a:effectLst>
        </p:spPr>
        <p:txBody>
          <a:bodyPr wrap="square" rtlCol="0">
            <a:spAutoFit/>
          </a:bodyPr>
          <a:lstStyle/>
          <a:p>
            <a:pPr algn="ctr"/>
            <a:r>
              <a:rPr lang="en-US" sz="2000" b="1" dirty="0">
                <a:latin typeface="Arial" pitchFamily="34" charset="0"/>
                <a:cs typeface="Arial" pitchFamily="34" charset="0"/>
              </a:rPr>
              <a:t>The challenge is that sometimes we don’t know the result for some time after we’ve executed the resources</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9698384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3600" dirty="0"/>
              <a:t>Take-</a:t>
            </a:r>
            <a:r>
              <a:rPr lang="en-US" sz="3600"/>
              <a:t>Aways</a:t>
            </a:r>
            <a:endParaRPr lang="en-US" sz="3600" dirty="0"/>
          </a:p>
        </p:txBody>
      </p:sp>
      <p:sp>
        <p:nvSpPr>
          <p:cNvPr id="3" name="Content Placeholder 2"/>
          <p:cNvSpPr>
            <a:spLocks noGrp="1"/>
          </p:cNvSpPr>
          <p:nvPr>
            <p:ph sz="quarter" idx="4294967295"/>
          </p:nvPr>
        </p:nvSpPr>
        <p:spPr>
          <a:xfrm>
            <a:off x="457200" y="1447800"/>
            <a:ext cx="8229600" cy="5257800"/>
          </a:xfrm>
          <a:prstGeom prst="rect">
            <a:avLst/>
          </a:prstGeom>
        </p:spPr>
        <p:txBody>
          <a:bodyPr>
            <a:normAutofit fontScale="62500" lnSpcReduction="20000"/>
          </a:bodyPr>
          <a:lstStyle/>
          <a:p>
            <a:pPr marL="236538" indent="-236538">
              <a:lnSpc>
                <a:spcPct val="120000"/>
              </a:lnSpc>
              <a:spcAft>
                <a:spcPts val="1200"/>
              </a:spcAft>
            </a:pPr>
            <a:r>
              <a:rPr lang="en-US" dirty="0"/>
              <a:t>The DOD PPBE process uses many of the same principles you would use to build a home</a:t>
            </a:r>
          </a:p>
          <a:p>
            <a:pPr marL="457200" lvl="1" indent="-220663">
              <a:lnSpc>
                <a:spcPct val="120000"/>
              </a:lnSpc>
              <a:spcAft>
                <a:spcPts val="1200"/>
              </a:spcAft>
            </a:pPr>
            <a:r>
              <a:rPr lang="en-US" dirty="0"/>
              <a:t>Planning _____ generates more needs (guidance) than we can afford (always, sometimes, seldom, never?)</a:t>
            </a:r>
          </a:p>
          <a:p>
            <a:pPr marL="457200" lvl="1" indent="-220663">
              <a:lnSpc>
                <a:spcPct val="120000"/>
              </a:lnSpc>
              <a:spcAft>
                <a:spcPts val="1200"/>
              </a:spcAft>
            </a:pPr>
            <a:r>
              <a:rPr lang="en-US" dirty="0"/>
              <a:t>In programming we:</a:t>
            </a:r>
          </a:p>
          <a:p>
            <a:pPr marL="693738" lvl="2" indent="-236538">
              <a:lnSpc>
                <a:spcPct val="120000"/>
              </a:lnSpc>
              <a:spcBef>
                <a:spcPts val="0"/>
              </a:spcBef>
              <a:spcAft>
                <a:spcPts val="1200"/>
              </a:spcAft>
            </a:pPr>
            <a:r>
              <a:rPr lang="en-US" sz="2300" dirty="0"/>
              <a:t>Rank our requirements from most to least _______________ </a:t>
            </a:r>
          </a:p>
          <a:p>
            <a:pPr marL="693738" lvl="2" indent="-236538">
              <a:lnSpc>
                <a:spcPct val="120000"/>
              </a:lnSpc>
              <a:spcBef>
                <a:spcPts val="0"/>
              </a:spcBef>
              <a:spcAft>
                <a:spcPts val="1200"/>
              </a:spcAft>
            </a:pPr>
            <a:r>
              <a:rPr lang="en-US" sz="2300" dirty="0"/>
              <a:t>_________ the order and look for areas above the line where we could realize __________</a:t>
            </a:r>
          </a:p>
          <a:p>
            <a:pPr marL="457200" lvl="1" indent="-220663">
              <a:lnSpc>
                <a:spcPct val="120000"/>
              </a:lnSpc>
              <a:spcAft>
                <a:spcPts val="1200"/>
              </a:spcAft>
            </a:pPr>
            <a:r>
              <a:rPr lang="en-US" dirty="0"/>
              <a:t>In balancing the budget, are we more likely to eliminate the program or reduce the commodities that make up the program?</a:t>
            </a:r>
          </a:p>
          <a:p>
            <a:pPr marL="457200" lvl="1" indent="-220663">
              <a:lnSpc>
                <a:spcPct val="120000"/>
              </a:lnSpc>
              <a:spcAft>
                <a:spcPts val="1200"/>
              </a:spcAft>
            </a:pPr>
            <a:r>
              <a:rPr lang="en-US" dirty="0"/>
              <a:t>Turning the plan into a budget may drive an ______________</a:t>
            </a:r>
          </a:p>
          <a:p>
            <a:pPr marL="457200" lvl="1" indent="-220663">
              <a:lnSpc>
                <a:spcPct val="120000"/>
              </a:lnSpc>
              <a:spcAft>
                <a:spcPts val="1200"/>
              </a:spcAft>
            </a:pPr>
            <a:r>
              <a:rPr lang="en-US" dirty="0"/>
              <a:t>Things often don’t go as they were supposed to in execution and we have to ___________</a:t>
            </a:r>
          </a:p>
          <a:p>
            <a:pPr>
              <a:lnSpc>
                <a:spcPct val="120000"/>
              </a:lnSpc>
              <a:spcAft>
                <a:spcPts val="1200"/>
              </a:spcAft>
            </a:pPr>
            <a:endParaRPr lang="en-US" dirty="0"/>
          </a:p>
        </p:txBody>
      </p:sp>
    </p:spTree>
    <p:extLst>
      <p:ext uri="{BB962C8B-B14F-4D97-AF65-F5344CB8AC3E}">
        <p14:creationId xmlns:p14="http://schemas.microsoft.com/office/powerpoint/2010/main" val="3171178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371599" y="152400"/>
            <a:ext cx="7464425" cy="914400"/>
          </a:xfrm>
        </p:spPr>
        <p:txBody>
          <a:bodyPr>
            <a:noAutofit/>
          </a:bodyPr>
          <a:lstStyle/>
          <a:p>
            <a:r>
              <a:rPr lang="en-US" sz="2800" dirty="0">
                <a:cs typeface="Arial" pitchFamily="34" charset="0"/>
              </a:rPr>
              <a:t>18 Oct 01 Secretary of Defense  Memorandum Space Commission Implementation Direction</a:t>
            </a:r>
          </a:p>
        </p:txBody>
      </p:sp>
      <p:sp>
        <p:nvSpPr>
          <p:cNvPr id="24580" name="Rectangle 3"/>
          <p:cNvSpPr>
            <a:spLocks noGrp="1" noChangeArrowheads="1"/>
          </p:cNvSpPr>
          <p:nvPr>
            <p:ph type="body" idx="4294967295"/>
          </p:nvPr>
        </p:nvSpPr>
        <p:spPr>
          <a:xfrm>
            <a:off x="4645025" y="1447800"/>
            <a:ext cx="4191000" cy="4191000"/>
          </a:xfrm>
          <a:noFill/>
          <a:ln w="57150" cap="flat">
            <a:solidFill>
              <a:srgbClr val="003399"/>
            </a:solidFill>
          </a:ln>
        </p:spPr>
        <p:txBody>
          <a:bodyPr>
            <a:normAutofit lnSpcReduction="10000"/>
          </a:bodyPr>
          <a:lstStyle/>
          <a:p>
            <a:pPr marL="0" indent="0">
              <a:lnSpc>
                <a:spcPct val="90000"/>
              </a:lnSpc>
              <a:tabLst>
                <a:tab pos="800100" algn="l"/>
                <a:tab pos="5086350" algn="l"/>
                <a:tab pos="6629400" algn="l"/>
              </a:tabLst>
            </a:pPr>
            <a:r>
              <a:rPr lang="en-US" sz="1600" dirty="0"/>
              <a:t>Delegate MDA for DoD Space to AF</a:t>
            </a:r>
          </a:p>
          <a:p>
            <a:pPr marL="0" indent="0">
              <a:lnSpc>
                <a:spcPct val="90000"/>
              </a:lnSpc>
              <a:tabLst>
                <a:tab pos="800100" algn="l"/>
                <a:tab pos="5086350" algn="l"/>
                <a:tab pos="6629400" algn="l"/>
              </a:tabLst>
            </a:pPr>
            <a:r>
              <a:rPr lang="en-US" sz="1600" dirty="0"/>
              <a:t> Resolve BMDO &amp; </a:t>
            </a:r>
            <a:r>
              <a:rPr lang="en-US" sz="1600" dirty="0" err="1"/>
              <a:t>USecAF</a:t>
            </a:r>
            <a:r>
              <a:rPr lang="en-US" sz="1600" dirty="0"/>
              <a:t> overlap</a:t>
            </a:r>
          </a:p>
          <a:p>
            <a:pPr marL="0" indent="0">
              <a:lnSpc>
                <a:spcPct val="90000"/>
              </a:lnSpc>
              <a:tabLst>
                <a:tab pos="800100" algn="l"/>
                <a:tab pos="5086350" algn="l"/>
                <a:tab pos="6629400" algn="l"/>
              </a:tabLst>
            </a:pPr>
            <a:r>
              <a:rPr lang="en-US" sz="1600" dirty="0"/>
              <a:t> Assign SecAF as AE for Space</a:t>
            </a:r>
          </a:p>
          <a:p>
            <a:pPr marL="0" indent="0">
              <a:lnSpc>
                <a:spcPct val="90000"/>
              </a:lnSpc>
              <a:tabLst>
                <a:tab pos="800100" algn="l"/>
                <a:tab pos="5086350" algn="l"/>
                <a:tab pos="6629400" algn="l"/>
              </a:tabLst>
            </a:pPr>
            <a:r>
              <a:rPr lang="en-US" sz="1600" dirty="0"/>
              <a:t> Establish a “virtual” Space MFP (12)</a:t>
            </a:r>
          </a:p>
          <a:p>
            <a:pPr marL="0" indent="0">
              <a:lnSpc>
                <a:spcPct val="90000"/>
              </a:lnSpc>
              <a:tabLst>
                <a:tab pos="800100" algn="l"/>
                <a:tab pos="5086350" algn="l"/>
                <a:tab pos="6629400" algn="l"/>
              </a:tabLst>
            </a:pPr>
            <a:r>
              <a:rPr lang="en-US" sz="1600" dirty="0"/>
              <a:t> Appoint </a:t>
            </a:r>
            <a:r>
              <a:rPr lang="en-US" sz="1600" dirty="0" err="1"/>
              <a:t>USecAF</a:t>
            </a:r>
            <a:r>
              <a:rPr lang="en-US" sz="1600" dirty="0"/>
              <a:t> as DNRO</a:t>
            </a:r>
          </a:p>
          <a:p>
            <a:pPr marL="0" indent="0">
              <a:lnSpc>
                <a:spcPct val="90000"/>
              </a:lnSpc>
              <a:tabLst>
                <a:tab pos="800100" algn="l"/>
                <a:tab pos="5086350" algn="l"/>
                <a:tab pos="6629400" algn="l"/>
              </a:tabLst>
            </a:pPr>
            <a:r>
              <a:rPr lang="en-US" sz="1600" dirty="0"/>
              <a:t> Disestablish ASAF/Space (SAF/AQS)</a:t>
            </a:r>
          </a:p>
          <a:p>
            <a:pPr marL="0" indent="0">
              <a:lnSpc>
                <a:spcPct val="90000"/>
              </a:lnSpc>
              <a:tabLst>
                <a:tab pos="800100" algn="l"/>
                <a:tab pos="5086350" algn="l"/>
                <a:tab pos="6629400" algn="l"/>
              </a:tabLst>
            </a:pPr>
            <a:r>
              <a:rPr lang="en-US" sz="1600" dirty="0"/>
              <a:t> Realign staff functions under </a:t>
            </a:r>
            <a:r>
              <a:rPr lang="en-US" sz="1600" dirty="0" err="1"/>
              <a:t>USecAF</a:t>
            </a:r>
            <a:endParaRPr lang="en-US" sz="1800" dirty="0"/>
          </a:p>
          <a:p>
            <a:pPr marL="0" indent="0">
              <a:lnSpc>
                <a:spcPct val="90000"/>
              </a:lnSpc>
              <a:tabLst>
                <a:tab pos="800100" algn="l"/>
                <a:tab pos="5086350" algn="l"/>
                <a:tab pos="6629400" algn="l"/>
              </a:tabLst>
            </a:pPr>
            <a:r>
              <a:rPr lang="en-US" sz="1600" dirty="0"/>
              <a:t> Separate AFSPC/CC from CINCSPACE</a:t>
            </a:r>
          </a:p>
          <a:p>
            <a:pPr marL="0" indent="0">
              <a:lnSpc>
                <a:spcPct val="90000"/>
              </a:lnSpc>
              <a:tabLst>
                <a:tab pos="800100" algn="l"/>
                <a:tab pos="5086350" algn="l"/>
                <a:tab pos="6629400" algn="l"/>
              </a:tabLst>
            </a:pPr>
            <a:r>
              <a:rPr lang="en-US" sz="1600" dirty="0"/>
              <a:t> Reassign SMC to AFSPC</a:t>
            </a:r>
          </a:p>
          <a:p>
            <a:pPr marL="0" indent="0">
              <a:lnSpc>
                <a:spcPct val="90000"/>
              </a:lnSpc>
              <a:tabLst>
                <a:tab pos="800100" algn="l"/>
                <a:tab pos="5086350" algn="l"/>
                <a:tab pos="6629400" algn="l"/>
              </a:tabLst>
            </a:pPr>
            <a:r>
              <a:rPr lang="en-US" sz="1600" dirty="0"/>
              <a:t> Assign SMC/CC as PEO(Space)</a:t>
            </a:r>
          </a:p>
          <a:p>
            <a:pPr marL="0" indent="0">
              <a:lnSpc>
                <a:spcPct val="90000"/>
              </a:lnSpc>
              <a:tabLst>
                <a:tab pos="800100" algn="l"/>
                <a:tab pos="5086350" algn="l"/>
                <a:tab pos="6629400" algn="l"/>
              </a:tabLst>
            </a:pPr>
            <a:r>
              <a:rPr lang="en-US" sz="1600" dirty="0"/>
              <a:t> Assign PEO(Space) to </a:t>
            </a:r>
            <a:r>
              <a:rPr lang="en-US" sz="1600" dirty="0" err="1"/>
              <a:t>USecAF</a:t>
            </a:r>
            <a:r>
              <a:rPr lang="en-US" sz="1600" dirty="0"/>
              <a:t> </a:t>
            </a:r>
          </a:p>
          <a:p>
            <a:pPr marL="0" indent="0">
              <a:lnSpc>
                <a:spcPct val="90000"/>
              </a:lnSpc>
              <a:tabLst>
                <a:tab pos="800100" algn="l"/>
                <a:tab pos="5086350" algn="l"/>
                <a:tab pos="6629400" algn="l"/>
              </a:tabLst>
            </a:pPr>
            <a:r>
              <a:rPr lang="en-US" sz="1600" dirty="0"/>
              <a:t> Establish process for AFSPC/CC to oversee: </a:t>
            </a:r>
          </a:p>
          <a:p>
            <a:pPr marL="688975" lvl="1">
              <a:lnSpc>
                <a:spcPct val="90000"/>
              </a:lnSpc>
              <a:tabLst>
                <a:tab pos="800100" algn="l"/>
                <a:tab pos="5086350" algn="l"/>
                <a:tab pos="6629400" algn="l"/>
              </a:tabLst>
            </a:pPr>
            <a:r>
              <a:rPr lang="en-US" sz="1700" dirty="0"/>
              <a:t>Space S&amp;T funds</a:t>
            </a:r>
          </a:p>
          <a:p>
            <a:pPr marL="688975" lvl="1">
              <a:lnSpc>
                <a:spcPct val="90000"/>
              </a:lnSpc>
              <a:tabLst>
                <a:tab pos="800100" algn="l"/>
                <a:tab pos="5086350" algn="l"/>
                <a:tab pos="6629400" algn="l"/>
              </a:tabLst>
            </a:pPr>
            <a:r>
              <a:rPr lang="en-US" sz="1700" dirty="0"/>
              <a:t>Space career field </a:t>
            </a:r>
          </a:p>
          <a:p>
            <a:pPr marL="0" indent="0">
              <a:lnSpc>
                <a:spcPct val="90000"/>
              </a:lnSpc>
              <a:tabLst>
                <a:tab pos="800100" algn="l"/>
                <a:tab pos="5086350" algn="l"/>
                <a:tab pos="6629400" algn="l"/>
              </a:tabLst>
            </a:pPr>
            <a:r>
              <a:rPr lang="en-US" sz="1600" dirty="0"/>
              <a:t> Align AF-NRO Best Practices</a:t>
            </a:r>
            <a:endParaRPr lang="en-US" dirty="0"/>
          </a:p>
          <a:p>
            <a:pPr marL="0" indent="0">
              <a:lnSpc>
                <a:spcPct val="90000"/>
              </a:lnSpc>
              <a:tabLst>
                <a:tab pos="800100" algn="l"/>
                <a:tab pos="5086350" algn="l"/>
                <a:tab pos="6629400" algn="l"/>
              </a:tabLst>
            </a:pPr>
            <a:r>
              <a:rPr lang="en-US" sz="1600" dirty="0"/>
              <a:t> Created NSS 03-01</a:t>
            </a:r>
            <a:endParaRPr lang="en-US" sz="1600" dirty="0">
              <a:solidFill>
                <a:srgbClr val="FF3300"/>
              </a:solidFill>
            </a:endParaRPr>
          </a:p>
        </p:txBody>
      </p:sp>
      <p:sp>
        <p:nvSpPr>
          <p:cNvPr id="24581" name="AutoShape 4"/>
          <p:cNvSpPr>
            <a:spLocks noChangeArrowheads="1"/>
          </p:cNvSpPr>
          <p:nvPr/>
        </p:nvSpPr>
        <p:spPr bwMode="auto">
          <a:xfrm>
            <a:off x="1828800" y="1333500"/>
            <a:ext cx="2741613" cy="4533900"/>
          </a:xfrm>
          <a:prstGeom prst="rightArrow">
            <a:avLst>
              <a:gd name="adj1" fmla="val 50000"/>
              <a:gd name="adj2" fmla="val 25000"/>
            </a:avLst>
          </a:prstGeom>
          <a:solidFill>
            <a:srgbClr val="003399"/>
          </a:solidFill>
          <a:ln w="9525">
            <a:solidFill>
              <a:srgbClr val="000000"/>
            </a:solidFill>
            <a:miter lim="800000"/>
            <a:headEnd/>
            <a:tailEnd/>
          </a:ln>
        </p:spPr>
        <p:txBody>
          <a:bodyPr wrap="none" anchor="ctr"/>
          <a:lstStyle/>
          <a:p>
            <a:endParaRPr lang="en-US"/>
          </a:p>
        </p:txBody>
      </p:sp>
      <p:pic>
        <p:nvPicPr>
          <p:cNvPr id="24582" name="Picture 5" descr="Page from U17370-011"/>
          <p:cNvPicPr>
            <a:picLocks noChangeAspect="1" noChangeArrowheads="1"/>
          </p:cNvPicPr>
          <p:nvPr/>
        </p:nvPicPr>
        <p:blipFill>
          <a:blip r:embed="rId3" cstate="print"/>
          <a:srcRect/>
          <a:stretch>
            <a:fillRect/>
          </a:stretch>
        </p:blipFill>
        <p:spPr bwMode="auto">
          <a:xfrm>
            <a:off x="304800" y="1447800"/>
            <a:ext cx="3263900" cy="4224573"/>
          </a:xfrm>
          <a:prstGeom prst="rect">
            <a:avLst/>
          </a:prstGeom>
          <a:noFill/>
          <a:ln w="38100">
            <a:solidFill>
              <a:schemeClr val="tx1"/>
            </a:solidFill>
            <a:miter lim="800000"/>
            <a:headEnd/>
            <a:tailEnd/>
          </a:ln>
        </p:spPr>
      </p:pic>
      <p:sp>
        <p:nvSpPr>
          <p:cNvPr id="24583" name="Text Box 6"/>
          <p:cNvSpPr txBox="1">
            <a:spLocks noChangeArrowheads="1"/>
          </p:cNvSpPr>
          <p:nvPr/>
        </p:nvSpPr>
        <p:spPr bwMode="auto">
          <a:xfrm>
            <a:off x="260350" y="5838825"/>
            <a:ext cx="8350250" cy="409575"/>
          </a:xfrm>
          <a:prstGeom prst="rect">
            <a:avLst/>
          </a:prstGeom>
          <a:solidFill>
            <a:schemeClr val="accent2"/>
          </a:solidFill>
          <a:ln w="12700">
            <a:solidFill>
              <a:schemeClr val="tx1"/>
            </a:solidFill>
            <a:miter lim="800000"/>
            <a:headEnd/>
            <a:tailEnd/>
          </a:ln>
        </p:spPr>
        <p:txBody>
          <a:bodyPr>
            <a:spAutoFit/>
          </a:bodyPr>
          <a:lstStyle/>
          <a:p>
            <a:r>
              <a:rPr lang="en-US" sz="2000" i="1" dirty="0"/>
              <a:t>SecDef Message:  Single Leader for National Security Space</a:t>
            </a:r>
          </a:p>
        </p:txBody>
      </p:sp>
      <p:sp>
        <p:nvSpPr>
          <p:cNvPr id="2" name="TextBox 1"/>
          <p:cNvSpPr txBox="1"/>
          <p:nvPr/>
        </p:nvSpPr>
        <p:spPr>
          <a:xfrm>
            <a:off x="0" y="6248400"/>
            <a:ext cx="8696099" cy="646331"/>
          </a:xfrm>
          <a:prstGeom prst="rect">
            <a:avLst/>
          </a:prstGeom>
          <a:noFill/>
        </p:spPr>
        <p:txBody>
          <a:bodyPr wrap="none" rtlCol="0">
            <a:spAutoFit/>
          </a:bodyPr>
          <a:lstStyle/>
          <a:p>
            <a:r>
              <a:rPr lang="en-US" sz="1200" dirty="0"/>
              <a:t>MDA: Milestone Decision Authority	BMDO: Ballistic Missile Defense Organization	SECAF: Secretary of the Air Force</a:t>
            </a:r>
          </a:p>
          <a:p>
            <a:r>
              <a:rPr lang="en-US" sz="1200" dirty="0"/>
              <a:t>USECAF: Undersecretary of the Air Force	ASAF: Assistant Secretary of the Air Force 	AFSPC: Air Force Space Command 	</a:t>
            </a:r>
          </a:p>
          <a:p>
            <a:r>
              <a:rPr lang="en-US" sz="1200" dirty="0"/>
              <a:t>CINC: Commander-in Chief	S&amp;T: Science &amp; Technology 	NRO: National Reconnaissance Office 	NSS: National Security Space</a:t>
            </a:r>
          </a:p>
        </p:txBody>
      </p:sp>
    </p:spTree>
    <p:extLst>
      <p:ext uri="{BB962C8B-B14F-4D97-AF65-F5344CB8AC3E}">
        <p14:creationId xmlns:p14="http://schemas.microsoft.com/office/powerpoint/2010/main" val="1428900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Changes Since </a:t>
            </a:r>
            <a:br>
              <a:rPr lang="en-US" dirty="0"/>
            </a:br>
            <a:r>
              <a:rPr lang="en-US" dirty="0"/>
              <a:t>2001 Space Commission</a:t>
            </a:r>
          </a:p>
        </p:txBody>
      </p:sp>
      <p:sp>
        <p:nvSpPr>
          <p:cNvPr id="3" name="Footer Placeholder 2"/>
          <p:cNvSpPr>
            <a:spLocks noGrp="1"/>
          </p:cNvSpPr>
          <p:nvPr>
            <p:ph type="ftr" sz="quarter" idx="11"/>
          </p:nvPr>
        </p:nvSpPr>
        <p:spPr>
          <a:xfrm>
            <a:off x="304800" y="6492875"/>
            <a:ext cx="8686800" cy="365125"/>
          </a:xfrm>
        </p:spPr>
        <p:txBody>
          <a:bodyPr/>
          <a:lstStyle/>
          <a:p>
            <a:pPr>
              <a:defRPr/>
            </a:pPr>
            <a:r>
              <a:rPr lang="en-US" sz="1400" b="1" dirty="0"/>
              <a:t>Source:  </a:t>
            </a:r>
            <a:r>
              <a:rPr lang="en-US" sz="1400" dirty="0"/>
              <a:t>https://dap.dau.mil/acquipedia/Pages/ArticleDetails.aspx?aid=9a6a4b3f-d956-4365-88b8-585c70bc8d5d</a:t>
            </a:r>
            <a:endParaRPr lang="en-CA" sz="1400" dirty="0"/>
          </a:p>
        </p:txBody>
      </p:sp>
      <p:sp>
        <p:nvSpPr>
          <p:cNvPr id="4" name="TextBox 3"/>
          <p:cNvSpPr txBox="1"/>
          <p:nvPr/>
        </p:nvSpPr>
        <p:spPr>
          <a:xfrm>
            <a:off x="228600" y="1600200"/>
            <a:ext cx="8686800" cy="4832092"/>
          </a:xfrm>
          <a:prstGeom prst="rect">
            <a:avLst/>
          </a:prstGeom>
          <a:noFill/>
        </p:spPr>
        <p:txBody>
          <a:bodyPr wrap="square" rtlCol="0">
            <a:spAutoFit/>
          </a:bodyPr>
          <a:lstStyle/>
          <a:p>
            <a:pPr marL="285750" indent="-285750">
              <a:buFont typeface="Arial" pitchFamily="34" charset="0"/>
              <a:buChar char="•"/>
            </a:pPr>
            <a:r>
              <a:rPr lang="en-US" sz="1400" dirty="0"/>
              <a:t>USecAF issued Acquisition Policy NSS 03-01 in </a:t>
            </a:r>
            <a:r>
              <a:rPr lang="en-US" sz="1400" b="1" dirty="0"/>
              <a:t>2003. </a:t>
            </a:r>
            <a:r>
              <a:rPr lang="en-US" sz="1400" dirty="0"/>
              <a:t> </a:t>
            </a:r>
          </a:p>
          <a:p>
            <a:pPr marL="742950" lvl="1" indent="-285750">
              <a:buFont typeface="Arial" pitchFamily="34" charset="0"/>
              <a:buChar char="•"/>
            </a:pPr>
            <a:r>
              <a:rPr lang="en-US" sz="1400" b="1" dirty="0"/>
              <a:t>NSS 03-01 </a:t>
            </a:r>
            <a:r>
              <a:rPr lang="en-US" sz="1400" dirty="0"/>
              <a:t>created the Defense Space Acquisition Board (DSAB) </a:t>
            </a:r>
          </a:p>
          <a:p>
            <a:pPr marL="285750" indent="-285750">
              <a:buFont typeface="Arial" pitchFamily="34" charset="0"/>
              <a:buChar char="•"/>
            </a:pPr>
            <a:r>
              <a:rPr lang="en-US" sz="1400" dirty="0"/>
              <a:t>March 2005, the USD(AT&amp;L) redesignated all Air Force ACAT IC programs as ACAT ID</a:t>
            </a:r>
          </a:p>
          <a:p>
            <a:pPr marL="742950" lvl="1" indent="-285750">
              <a:buFont typeface="Arial" pitchFamily="34" charset="0"/>
              <a:buChar char="•"/>
            </a:pPr>
            <a:r>
              <a:rPr lang="en-US" sz="1400" dirty="0"/>
              <a:t>moved all oversight and review to DAB.</a:t>
            </a:r>
          </a:p>
          <a:p>
            <a:pPr marL="285750" indent="-285750">
              <a:buFont typeface="Arial" pitchFamily="34" charset="0"/>
              <a:buChar char="•"/>
            </a:pPr>
            <a:r>
              <a:rPr lang="en-US" sz="1400" dirty="0"/>
              <a:t>January 4, 2006, USD(AT&amp;L) redesignated many Air Force ACAT ID programs as ACAT IC</a:t>
            </a:r>
          </a:p>
          <a:p>
            <a:pPr marL="742950" lvl="1" indent="-285750">
              <a:buFont typeface="Arial" pitchFamily="34" charset="0"/>
              <a:buChar char="•"/>
            </a:pPr>
            <a:r>
              <a:rPr lang="en-US" sz="1400" dirty="0"/>
              <a:t>redelegated MDA to the SecAF; USD(AT&amp;L) retained MDA for Space MDAPs.   </a:t>
            </a:r>
          </a:p>
          <a:p>
            <a:pPr marL="285750" indent="-285750">
              <a:buFont typeface="Arial" pitchFamily="34" charset="0"/>
              <a:buChar char="•"/>
            </a:pPr>
            <a:r>
              <a:rPr lang="en-US" sz="1400" dirty="0"/>
              <a:t>March 23, 2009, the USD(AT&amp;L) disestablished the DSAB and rescinded NSS 03-01.  At the same time, Interim Guidance for Space Systems Acquisition was issued by </a:t>
            </a:r>
          </a:p>
          <a:p>
            <a:pPr marL="742950" lvl="1" indent="-285750">
              <a:buFont typeface="Arial" pitchFamily="34" charset="0"/>
              <a:buChar char="•"/>
            </a:pPr>
            <a:r>
              <a:rPr lang="en-US" sz="1400" dirty="0"/>
              <a:t>USD(AT&amp;L) issued guidance to be eventually incorporated into </a:t>
            </a:r>
            <a:r>
              <a:rPr lang="en-US" sz="1400" b="1" dirty="0"/>
              <a:t>DoDI 5000.02.</a:t>
            </a:r>
            <a:r>
              <a:rPr lang="en-US" sz="1400" dirty="0"/>
              <a:t> </a:t>
            </a:r>
          </a:p>
          <a:p>
            <a:pPr marL="285750" indent="-285750">
              <a:buFont typeface="Arial" pitchFamily="34" charset="0"/>
              <a:buChar char="•"/>
            </a:pPr>
            <a:r>
              <a:rPr lang="en-US" sz="1400" dirty="0"/>
              <a:t>August 25, 2010, SECAF transferred AF space acquisition authority from USecAF to SAF/AQ</a:t>
            </a:r>
          </a:p>
          <a:p>
            <a:pPr marL="742950" lvl="1" indent="-285750">
              <a:buFont typeface="Arial" pitchFamily="34" charset="0"/>
              <a:buChar char="•"/>
            </a:pPr>
            <a:r>
              <a:rPr lang="en-US" sz="1400" dirty="0"/>
              <a:t>realigned the Air Force Space PEO (Director, SMC) reporting to SAF/AQ.</a:t>
            </a:r>
          </a:p>
          <a:p>
            <a:pPr marL="285750" indent="-285750">
              <a:buFont typeface="Arial" pitchFamily="34" charset="0"/>
              <a:buChar char="•"/>
            </a:pPr>
            <a:r>
              <a:rPr lang="en-US" sz="1400" dirty="0"/>
              <a:t>On October 18, 2010, USD(AT&amp;L) approved Directive-Type Memorandum </a:t>
            </a:r>
            <a:r>
              <a:rPr lang="en-US" sz="1400" b="1" dirty="0"/>
              <a:t>(DTM) 09-025</a:t>
            </a:r>
          </a:p>
          <a:p>
            <a:pPr marL="742950" lvl="1" indent="-285750">
              <a:buFont typeface="Arial" pitchFamily="34" charset="0"/>
              <a:buChar char="•"/>
            </a:pPr>
            <a:r>
              <a:rPr lang="en-US" sz="1400" b="1" dirty="0"/>
              <a:t>Space Systems Acquisition Policy (SSAP).</a:t>
            </a:r>
            <a:r>
              <a:rPr lang="en-US" sz="1400" dirty="0"/>
              <a:t>  Cancelled Interim Guidance, March 23, 2009 and directed that DoDI 5000.02 be amended to establish SSAP. </a:t>
            </a:r>
          </a:p>
          <a:p>
            <a:pPr marL="742950" lvl="1" indent="-285750">
              <a:buFont typeface="Arial" pitchFamily="34" charset="0"/>
              <a:buChar char="•"/>
            </a:pPr>
            <a:r>
              <a:rPr lang="en-US" sz="1400" dirty="0"/>
              <a:t>This DTM applies to all DoD Components.</a:t>
            </a:r>
          </a:p>
          <a:p>
            <a:pPr marL="285750" indent="-285750">
              <a:buFont typeface="Arial" pitchFamily="34" charset="0"/>
              <a:buChar char="•"/>
            </a:pPr>
            <a:r>
              <a:rPr lang="en-US" sz="1400" dirty="0"/>
              <a:t>November 26, 2013, DepSecDef, Ashton Carter, issued interim policy to replace the previous DoDI 5000.02 from 2008 and cancel (DTM 09-025).  The interim DoDI 5000.02 addresses space systems in a couple areas: </a:t>
            </a:r>
          </a:p>
          <a:p>
            <a:pPr lvl="1"/>
            <a:r>
              <a:rPr lang="en-US" sz="1400" b="1" dirty="0"/>
              <a:t>1)  High-Cost First Article Combined Milestone B and C Decisions</a:t>
            </a:r>
          </a:p>
          <a:p>
            <a:pPr lvl="1"/>
            <a:r>
              <a:rPr lang="en-US" sz="1400" b="1" dirty="0"/>
              <a:t>2) Orbital Debris Mitigation Risk Report and Post System Functional Review Report</a:t>
            </a:r>
          </a:p>
          <a:p>
            <a:pPr marL="285750" indent="-285750">
              <a:buFont typeface="Arial" pitchFamily="34" charset="0"/>
              <a:buChar char="•"/>
            </a:pPr>
            <a:r>
              <a:rPr lang="en-US" sz="1400" dirty="0"/>
              <a:t>On January 7, 2015, USD(AT&amp;L), Frank Kendall, approved the new DoDI 5000.02 which cancelled the interim version that was implemented November 26, 2013.  The new DoDI 5000.02 provides a model to be considered for space</a:t>
            </a:r>
          </a:p>
        </p:txBody>
      </p:sp>
    </p:spTree>
    <p:extLst>
      <p:ext uri="{BB962C8B-B14F-4D97-AF65-F5344CB8AC3E}">
        <p14:creationId xmlns:p14="http://schemas.microsoft.com/office/powerpoint/2010/main" val="1506898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3555"/>
          </a:xfrm>
        </p:spPr>
        <p:txBody>
          <a:bodyPr/>
          <a:lstStyle/>
          <a:p>
            <a:r>
              <a:rPr lang="en-US" dirty="0"/>
              <a:t>Timeline </a:t>
            </a:r>
            <a:br>
              <a:rPr lang="en-US" dirty="0"/>
            </a:br>
            <a:r>
              <a:rPr lang="en-US" sz="3600" dirty="0"/>
              <a:t>Space Commission to present</a:t>
            </a:r>
            <a:endParaRPr lang="en-US" dirty="0"/>
          </a:p>
        </p:txBody>
      </p:sp>
      <p:cxnSp>
        <p:nvCxnSpPr>
          <p:cNvPr id="5" name="Straight Connector 4"/>
          <p:cNvCxnSpPr/>
          <p:nvPr/>
        </p:nvCxnSpPr>
        <p:spPr>
          <a:xfrm flipV="1">
            <a:off x="152400" y="4329501"/>
            <a:ext cx="8763000" cy="1389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72000" y="3886200"/>
            <a:ext cx="0" cy="685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18675" y="3886200"/>
            <a:ext cx="0" cy="685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29600" y="3886200"/>
            <a:ext cx="0" cy="685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743200" y="3886200"/>
            <a:ext cx="0" cy="685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00800" y="3886200"/>
            <a:ext cx="0" cy="685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33400" y="4572000"/>
            <a:ext cx="593403" cy="369332"/>
          </a:xfrm>
          <a:prstGeom prst="rect">
            <a:avLst/>
          </a:prstGeom>
          <a:noFill/>
        </p:spPr>
        <p:txBody>
          <a:bodyPr wrap="none" rtlCol="0">
            <a:spAutoFit/>
          </a:bodyPr>
          <a:lstStyle/>
          <a:p>
            <a:r>
              <a:rPr lang="en-US" dirty="0"/>
              <a:t>2000</a:t>
            </a:r>
          </a:p>
        </p:txBody>
      </p:sp>
      <p:sp>
        <p:nvSpPr>
          <p:cNvPr id="28" name="TextBox 27"/>
          <p:cNvSpPr txBox="1"/>
          <p:nvPr/>
        </p:nvSpPr>
        <p:spPr>
          <a:xfrm>
            <a:off x="2366337" y="4572000"/>
            <a:ext cx="652743" cy="369332"/>
          </a:xfrm>
          <a:prstGeom prst="rect">
            <a:avLst/>
          </a:prstGeom>
          <a:noFill/>
        </p:spPr>
        <p:txBody>
          <a:bodyPr wrap="none" rtlCol="0">
            <a:spAutoFit/>
          </a:bodyPr>
          <a:lstStyle/>
          <a:p>
            <a:r>
              <a:rPr lang="en-US" dirty="0"/>
              <a:t>2005</a:t>
            </a:r>
          </a:p>
        </p:txBody>
      </p:sp>
      <p:sp>
        <p:nvSpPr>
          <p:cNvPr id="29" name="TextBox 28"/>
          <p:cNvSpPr txBox="1"/>
          <p:nvPr/>
        </p:nvSpPr>
        <p:spPr>
          <a:xfrm>
            <a:off x="4199099" y="4572000"/>
            <a:ext cx="652743" cy="369332"/>
          </a:xfrm>
          <a:prstGeom prst="rect">
            <a:avLst/>
          </a:prstGeom>
          <a:noFill/>
        </p:spPr>
        <p:txBody>
          <a:bodyPr wrap="none" rtlCol="0">
            <a:spAutoFit/>
          </a:bodyPr>
          <a:lstStyle/>
          <a:p>
            <a:r>
              <a:rPr lang="en-US" dirty="0"/>
              <a:t>2010</a:t>
            </a:r>
          </a:p>
        </p:txBody>
      </p:sp>
      <p:sp>
        <p:nvSpPr>
          <p:cNvPr id="30" name="TextBox 29"/>
          <p:cNvSpPr txBox="1"/>
          <p:nvPr/>
        </p:nvSpPr>
        <p:spPr>
          <a:xfrm>
            <a:off x="7841877" y="4572000"/>
            <a:ext cx="652743" cy="369332"/>
          </a:xfrm>
          <a:prstGeom prst="rect">
            <a:avLst/>
          </a:prstGeom>
          <a:noFill/>
        </p:spPr>
        <p:txBody>
          <a:bodyPr wrap="none" rtlCol="0">
            <a:spAutoFit/>
          </a:bodyPr>
          <a:lstStyle/>
          <a:p>
            <a:r>
              <a:rPr lang="en-US" dirty="0"/>
              <a:t>2020</a:t>
            </a:r>
          </a:p>
        </p:txBody>
      </p:sp>
      <p:sp>
        <p:nvSpPr>
          <p:cNvPr id="33" name="TextBox 32"/>
          <p:cNvSpPr txBox="1"/>
          <p:nvPr/>
        </p:nvSpPr>
        <p:spPr>
          <a:xfrm>
            <a:off x="5991505" y="4572000"/>
            <a:ext cx="652743" cy="369332"/>
          </a:xfrm>
          <a:prstGeom prst="rect">
            <a:avLst/>
          </a:prstGeom>
          <a:noFill/>
        </p:spPr>
        <p:txBody>
          <a:bodyPr wrap="none" rtlCol="0">
            <a:spAutoFit/>
          </a:bodyPr>
          <a:lstStyle/>
          <a:p>
            <a:r>
              <a:rPr lang="en-US" dirty="0"/>
              <a:t>2015</a:t>
            </a:r>
          </a:p>
        </p:txBody>
      </p:sp>
      <p:sp>
        <p:nvSpPr>
          <p:cNvPr id="35" name="TextBox 34"/>
          <p:cNvSpPr txBox="1"/>
          <p:nvPr/>
        </p:nvSpPr>
        <p:spPr>
          <a:xfrm>
            <a:off x="152400" y="2734270"/>
            <a:ext cx="2282038" cy="461665"/>
          </a:xfrm>
          <a:prstGeom prst="rect">
            <a:avLst/>
          </a:prstGeom>
          <a:solidFill>
            <a:schemeClr val="bg1"/>
          </a:solidFill>
        </p:spPr>
        <p:txBody>
          <a:bodyPr wrap="square" rtlCol="0">
            <a:spAutoFit/>
          </a:bodyPr>
          <a:lstStyle/>
          <a:p>
            <a:r>
              <a:rPr lang="en-US" sz="1200" dirty="0"/>
              <a:t>Space Commission SECDEF Memo</a:t>
            </a:r>
          </a:p>
          <a:p>
            <a:r>
              <a:rPr lang="en-US" sz="1200" dirty="0"/>
              <a:t>18 Oct 2001</a:t>
            </a:r>
          </a:p>
        </p:txBody>
      </p:sp>
      <p:cxnSp>
        <p:nvCxnSpPr>
          <p:cNvPr id="42" name="Straight Arrow Connector 41"/>
          <p:cNvCxnSpPr>
            <a:stCxn id="35" idx="2"/>
          </p:cNvCxnSpPr>
          <p:nvPr/>
        </p:nvCxnSpPr>
        <p:spPr>
          <a:xfrm>
            <a:off x="1293419" y="3195935"/>
            <a:ext cx="20157" cy="1105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447800" y="5638800"/>
            <a:ext cx="821059" cy="461665"/>
          </a:xfrm>
          <a:prstGeom prst="rect">
            <a:avLst/>
          </a:prstGeom>
          <a:solidFill>
            <a:schemeClr val="bg1"/>
          </a:solidFill>
        </p:spPr>
        <p:txBody>
          <a:bodyPr wrap="none" rtlCol="0">
            <a:spAutoFit/>
          </a:bodyPr>
          <a:lstStyle/>
          <a:p>
            <a:r>
              <a:rPr lang="en-US" sz="1200" dirty="0"/>
              <a:t>NSS 03-01</a:t>
            </a:r>
          </a:p>
          <a:p>
            <a:r>
              <a:rPr lang="en-US" sz="1200" dirty="0"/>
              <a:t>2003</a:t>
            </a:r>
          </a:p>
        </p:txBody>
      </p:sp>
      <p:cxnSp>
        <p:nvCxnSpPr>
          <p:cNvPr id="47" name="Straight Arrow Connector 46"/>
          <p:cNvCxnSpPr>
            <a:stCxn id="45" idx="0"/>
          </p:cNvCxnSpPr>
          <p:nvPr/>
        </p:nvCxnSpPr>
        <p:spPr>
          <a:xfrm flipV="1">
            <a:off x="1858330" y="4357300"/>
            <a:ext cx="95138" cy="1281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676400" y="1775936"/>
            <a:ext cx="2139750" cy="646331"/>
          </a:xfrm>
          <a:prstGeom prst="rect">
            <a:avLst/>
          </a:prstGeom>
          <a:solidFill>
            <a:srgbClr val="0000FF"/>
          </a:solidFill>
          <a:ln>
            <a:solidFill>
              <a:schemeClr val="tx1"/>
            </a:solidFill>
          </a:ln>
        </p:spPr>
        <p:txBody>
          <a:bodyPr wrap="square" rtlCol="0">
            <a:spAutoFit/>
          </a:bodyPr>
          <a:lstStyle/>
          <a:p>
            <a:r>
              <a:rPr lang="en-US" sz="1200" dirty="0">
                <a:solidFill>
                  <a:schemeClr val="bg1"/>
                </a:solidFill>
              </a:rPr>
              <a:t>all Air Force ACAT IC programs as ACAT ID</a:t>
            </a:r>
          </a:p>
          <a:p>
            <a:r>
              <a:rPr lang="en-US" sz="1200" dirty="0">
                <a:solidFill>
                  <a:schemeClr val="bg1"/>
                </a:solidFill>
              </a:rPr>
              <a:t>March 2005</a:t>
            </a:r>
          </a:p>
        </p:txBody>
      </p:sp>
      <p:cxnSp>
        <p:nvCxnSpPr>
          <p:cNvPr id="52" name="Straight Arrow Connector 51"/>
          <p:cNvCxnSpPr>
            <a:stCxn id="48" idx="2"/>
          </p:cNvCxnSpPr>
          <p:nvPr/>
        </p:nvCxnSpPr>
        <p:spPr>
          <a:xfrm flipH="1">
            <a:off x="2743201" y="2422267"/>
            <a:ext cx="3074" cy="15634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895600" y="2667000"/>
            <a:ext cx="2057400" cy="646331"/>
          </a:xfrm>
          <a:prstGeom prst="rect">
            <a:avLst/>
          </a:prstGeom>
          <a:solidFill>
            <a:srgbClr val="0000FF"/>
          </a:solidFill>
          <a:ln>
            <a:solidFill>
              <a:schemeClr val="tx1"/>
            </a:solidFill>
          </a:ln>
        </p:spPr>
        <p:txBody>
          <a:bodyPr wrap="square" rtlCol="0">
            <a:spAutoFit/>
          </a:bodyPr>
          <a:lstStyle/>
          <a:p>
            <a:r>
              <a:rPr lang="en-US" sz="1200" dirty="0">
                <a:solidFill>
                  <a:schemeClr val="bg1"/>
                </a:solidFill>
              </a:rPr>
              <a:t>many Air Force ACAT ID programs as ACAT IC</a:t>
            </a:r>
          </a:p>
          <a:p>
            <a:r>
              <a:rPr lang="en-US" sz="1200" dirty="0">
                <a:solidFill>
                  <a:schemeClr val="bg1"/>
                </a:solidFill>
              </a:rPr>
              <a:t>January 2006</a:t>
            </a:r>
          </a:p>
        </p:txBody>
      </p:sp>
      <p:cxnSp>
        <p:nvCxnSpPr>
          <p:cNvPr id="58" name="Straight Arrow Connector 57"/>
          <p:cNvCxnSpPr>
            <a:stCxn id="56" idx="2"/>
          </p:cNvCxnSpPr>
          <p:nvPr/>
        </p:nvCxnSpPr>
        <p:spPr>
          <a:xfrm flipH="1">
            <a:off x="3084228" y="3313331"/>
            <a:ext cx="840072" cy="1030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286000" y="4953000"/>
            <a:ext cx="1256219" cy="646331"/>
          </a:xfrm>
          <a:prstGeom prst="rect">
            <a:avLst/>
          </a:prstGeom>
          <a:solidFill>
            <a:schemeClr val="bg1"/>
          </a:solidFill>
        </p:spPr>
        <p:txBody>
          <a:bodyPr wrap="square" rtlCol="0">
            <a:spAutoFit/>
          </a:bodyPr>
          <a:lstStyle/>
          <a:p>
            <a:r>
              <a:rPr lang="en-US" sz="1200" dirty="0"/>
              <a:t>USD(AT&amp;L) retained MDA for Space MDAPs</a:t>
            </a:r>
          </a:p>
        </p:txBody>
      </p:sp>
      <p:cxnSp>
        <p:nvCxnSpPr>
          <p:cNvPr id="61" name="Straight Arrow Connector 60"/>
          <p:cNvCxnSpPr>
            <a:stCxn id="60" idx="0"/>
          </p:cNvCxnSpPr>
          <p:nvPr/>
        </p:nvCxnSpPr>
        <p:spPr>
          <a:xfrm flipV="1">
            <a:off x="2914110" y="4336450"/>
            <a:ext cx="228265" cy="616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743200" y="5786735"/>
            <a:ext cx="1463414" cy="461665"/>
          </a:xfrm>
          <a:prstGeom prst="rect">
            <a:avLst/>
          </a:prstGeom>
          <a:solidFill>
            <a:schemeClr val="bg1"/>
          </a:solidFill>
        </p:spPr>
        <p:txBody>
          <a:bodyPr wrap="none" rtlCol="0">
            <a:spAutoFit/>
          </a:bodyPr>
          <a:lstStyle/>
          <a:p>
            <a:r>
              <a:rPr lang="en-US" sz="1200" dirty="0"/>
              <a:t>rescinded NSS 03-01</a:t>
            </a:r>
          </a:p>
          <a:p>
            <a:r>
              <a:rPr lang="en-US" sz="1200" dirty="0"/>
              <a:t>23 Mar 2009</a:t>
            </a:r>
          </a:p>
        </p:txBody>
      </p:sp>
      <p:cxnSp>
        <p:nvCxnSpPr>
          <p:cNvPr id="65" name="Straight Arrow Connector 64"/>
          <p:cNvCxnSpPr>
            <a:stCxn id="64" idx="0"/>
          </p:cNvCxnSpPr>
          <p:nvPr/>
        </p:nvCxnSpPr>
        <p:spPr>
          <a:xfrm flipV="1">
            <a:off x="3474907" y="4336450"/>
            <a:ext cx="806584" cy="1450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495800" y="5141893"/>
            <a:ext cx="2133599" cy="830997"/>
          </a:xfrm>
          <a:prstGeom prst="rect">
            <a:avLst/>
          </a:prstGeom>
          <a:solidFill>
            <a:schemeClr val="bg1"/>
          </a:solidFill>
        </p:spPr>
        <p:txBody>
          <a:bodyPr wrap="square" rtlCol="0">
            <a:spAutoFit/>
          </a:bodyPr>
          <a:lstStyle/>
          <a:p>
            <a:r>
              <a:rPr lang="en-US" sz="1200" dirty="0"/>
              <a:t>transferred AF space acquisition authority from USecAF to SAF/AQ</a:t>
            </a:r>
          </a:p>
          <a:p>
            <a:r>
              <a:rPr lang="en-US" sz="1200" dirty="0"/>
              <a:t>25 Aug 2010</a:t>
            </a:r>
          </a:p>
        </p:txBody>
      </p:sp>
      <p:cxnSp>
        <p:nvCxnSpPr>
          <p:cNvPr id="74" name="Straight Arrow Connector 73"/>
          <p:cNvCxnSpPr/>
          <p:nvPr/>
        </p:nvCxnSpPr>
        <p:spPr>
          <a:xfrm flipH="1" flipV="1">
            <a:off x="4738690" y="4381368"/>
            <a:ext cx="851132" cy="8123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544477" y="1708958"/>
            <a:ext cx="2133600" cy="830997"/>
          </a:xfrm>
          <a:prstGeom prst="rect">
            <a:avLst/>
          </a:prstGeom>
          <a:solidFill>
            <a:schemeClr val="bg1"/>
          </a:solidFill>
        </p:spPr>
        <p:txBody>
          <a:bodyPr wrap="square" rtlCol="0">
            <a:spAutoFit/>
          </a:bodyPr>
          <a:lstStyle/>
          <a:p>
            <a:r>
              <a:rPr lang="en-US" sz="1200" dirty="0"/>
              <a:t>(DTM) 09-025,  Space Systems Acquisition Policy (SSAP), DODI 5000.02</a:t>
            </a:r>
          </a:p>
          <a:p>
            <a:r>
              <a:rPr lang="en-US" sz="1200" dirty="0"/>
              <a:t>18 Oct 2010</a:t>
            </a:r>
            <a:endParaRPr lang="en-US" sz="1600" dirty="0"/>
          </a:p>
        </p:txBody>
      </p:sp>
      <p:cxnSp>
        <p:nvCxnSpPr>
          <p:cNvPr id="77" name="Straight Arrow Connector 76"/>
          <p:cNvCxnSpPr>
            <a:stCxn id="76" idx="2"/>
          </p:cNvCxnSpPr>
          <p:nvPr/>
        </p:nvCxnSpPr>
        <p:spPr>
          <a:xfrm flipH="1">
            <a:off x="4773077" y="2539955"/>
            <a:ext cx="838200" cy="1875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33400" y="6553200"/>
            <a:ext cx="8310095" cy="276999"/>
          </a:xfrm>
          <a:prstGeom prst="rect">
            <a:avLst/>
          </a:prstGeom>
          <a:noFill/>
        </p:spPr>
        <p:txBody>
          <a:bodyPr wrap="none" rtlCol="0">
            <a:spAutoFit/>
          </a:bodyPr>
          <a:lstStyle/>
          <a:p>
            <a:r>
              <a:rPr lang="en-US" sz="1200" dirty="0"/>
              <a:t>(DTM) Directive-type Memo		(SECDEF) Secretary of Defense	(AT&amp;L) Acquisition Logistics &amp; Technology</a:t>
            </a:r>
          </a:p>
        </p:txBody>
      </p:sp>
      <p:sp>
        <p:nvSpPr>
          <p:cNvPr id="85" name="TextBox 84"/>
          <p:cNvSpPr txBox="1"/>
          <p:nvPr/>
        </p:nvSpPr>
        <p:spPr>
          <a:xfrm>
            <a:off x="5943601" y="2667000"/>
            <a:ext cx="3123344" cy="1138773"/>
          </a:xfrm>
          <a:prstGeom prst="rect">
            <a:avLst/>
          </a:prstGeom>
          <a:solidFill>
            <a:schemeClr val="bg1"/>
          </a:solidFill>
        </p:spPr>
        <p:txBody>
          <a:bodyPr wrap="square" rtlCol="0">
            <a:spAutoFit/>
          </a:bodyPr>
          <a:lstStyle/>
          <a:p>
            <a:r>
              <a:rPr lang="en-US" sz="1200" dirty="0"/>
              <a:t>replace previous DoDI 5000.02 from 2008 and cancel (DTM 09-025) 26 Nov</a:t>
            </a:r>
          </a:p>
          <a:p>
            <a:r>
              <a:rPr lang="en-US" sz="1100" b="1" dirty="0"/>
              <a:t>1)  High-Cost First Article Combined Milestone B and C Decisions</a:t>
            </a:r>
          </a:p>
          <a:p>
            <a:r>
              <a:rPr lang="en-US" sz="1100" b="1" dirty="0"/>
              <a:t>2) Orbital Debris Mitigation Risk Report and Post System Functional Review Report</a:t>
            </a:r>
          </a:p>
        </p:txBody>
      </p:sp>
      <p:cxnSp>
        <p:nvCxnSpPr>
          <p:cNvPr id="86" name="Straight Arrow Connector 85"/>
          <p:cNvCxnSpPr>
            <a:stCxn id="85" idx="1"/>
          </p:cNvCxnSpPr>
          <p:nvPr/>
        </p:nvCxnSpPr>
        <p:spPr>
          <a:xfrm flipH="1">
            <a:off x="5791201" y="3236387"/>
            <a:ext cx="152400" cy="1093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6796088" y="5035008"/>
            <a:ext cx="1341265" cy="461665"/>
          </a:xfrm>
          <a:prstGeom prst="rect">
            <a:avLst/>
          </a:prstGeom>
          <a:solidFill>
            <a:schemeClr val="bg1"/>
          </a:solidFill>
        </p:spPr>
        <p:txBody>
          <a:bodyPr wrap="none" rtlCol="0">
            <a:spAutoFit/>
          </a:bodyPr>
          <a:lstStyle/>
          <a:p>
            <a:r>
              <a:rPr lang="en-US" sz="1200" dirty="0"/>
              <a:t>new DoDI 5000.02</a:t>
            </a:r>
          </a:p>
          <a:p>
            <a:r>
              <a:rPr lang="en-US" sz="1200" dirty="0"/>
              <a:t>1 Jan 2015</a:t>
            </a:r>
          </a:p>
        </p:txBody>
      </p:sp>
      <p:cxnSp>
        <p:nvCxnSpPr>
          <p:cNvPr id="90" name="Straight Arrow Connector 89"/>
          <p:cNvCxnSpPr>
            <a:stCxn id="89" idx="0"/>
          </p:cNvCxnSpPr>
          <p:nvPr/>
        </p:nvCxnSpPr>
        <p:spPr>
          <a:xfrm flipH="1" flipV="1">
            <a:off x="6385978" y="4357300"/>
            <a:ext cx="1080743" cy="6777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Rounded Corners 96"/>
          <p:cNvSpPr/>
          <p:nvPr/>
        </p:nvSpPr>
        <p:spPr>
          <a:xfrm>
            <a:off x="7010400" y="4038600"/>
            <a:ext cx="1905000" cy="263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BBP 1.0, 2.0, 3.0</a:t>
            </a:r>
          </a:p>
        </p:txBody>
      </p:sp>
      <p:sp>
        <p:nvSpPr>
          <p:cNvPr id="99" name="TextBox 98"/>
          <p:cNvSpPr txBox="1"/>
          <p:nvPr/>
        </p:nvSpPr>
        <p:spPr>
          <a:xfrm>
            <a:off x="3072241" y="1423601"/>
            <a:ext cx="2185559" cy="276999"/>
          </a:xfrm>
          <a:prstGeom prst="rect">
            <a:avLst/>
          </a:prstGeom>
          <a:solidFill>
            <a:srgbClr val="FF0000"/>
          </a:solidFill>
        </p:spPr>
        <p:txBody>
          <a:bodyPr wrap="square" rtlCol="0">
            <a:spAutoFit/>
          </a:bodyPr>
          <a:lstStyle/>
          <a:p>
            <a:pPr algn="ctr"/>
            <a:r>
              <a:rPr lang="en-US" sz="1200" dirty="0"/>
              <a:t>Gates</a:t>
            </a:r>
          </a:p>
        </p:txBody>
      </p:sp>
      <p:sp>
        <p:nvSpPr>
          <p:cNvPr id="100" name="TextBox 99"/>
          <p:cNvSpPr txBox="1"/>
          <p:nvPr/>
        </p:nvSpPr>
        <p:spPr>
          <a:xfrm>
            <a:off x="914400" y="1423601"/>
            <a:ext cx="2124107" cy="276999"/>
          </a:xfrm>
          <a:prstGeom prst="rect">
            <a:avLst/>
          </a:prstGeom>
          <a:solidFill>
            <a:srgbClr val="FF0000"/>
          </a:solidFill>
        </p:spPr>
        <p:txBody>
          <a:bodyPr wrap="square" rtlCol="0">
            <a:spAutoFit/>
          </a:bodyPr>
          <a:lstStyle/>
          <a:p>
            <a:pPr algn="ctr"/>
            <a:r>
              <a:rPr lang="en-US" sz="1200" dirty="0"/>
              <a:t>Rumsfeld</a:t>
            </a:r>
          </a:p>
        </p:txBody>
      </p:sp>
      <p:sp>
        <p:nvSpPr>
          <p:cNvPr id="102" name="TextBox 101"/>
          <p:cNvSpPr txBox="1"/>
          <p:nvPr/>
        </p:nvSpPr>
        <p:spPr>
          <a:xfrm>
            <a:off x="5285508" y="1423601"/>
            <a:ext cx="658093" cy="276999"/>
          </a:xfrm>
          <a:prstGeom prst="rect">
            <a:avLst/>
          </a:prstGeom>
          <a:solidFill>
            <a:srgbClr val="0000FF"/>
          </a:solidFill>
        </p:spPr>
        <p:txBody>
          <a:bodyPr wrap="square" rtlCol="0">
            <a:spAutoFit/>
          </a:bodyPr>
          <a:lstStyle/>
          <a:p>
            <a:pPr algn="ctr"/>
            <a:r>
              <a:rPr lang="en-US" sz="1200" dirty="0">
                <a:solidFill>
                  <a:schemeClr val="bg1"/>
                </a:solidFill>
              </a:rPr>
              <a:t>Panetta</a:t>
            </a:r>
          </a:p>
        </p:txBody>
      </p:sp>
      <p:sp>
        <p:nvSpPr>
          <p:cNvPr id="103" name="TextBox 102"/>
          <p:cNvSpPr txBox="1"/>
          <p:nvPr/>
        </p:nvSpPr>
        <p:spPr>
          <a:xfrm>
            <a:off x="5971311" y="1423601"/>
            <a:ext cx="658093" cy="276999"/>
          </a:xfrm>
          <a:prstGeom prst="rect">
            <a:avLst/>
          </a:prstGeom>
          <a:solidFill>
            <a:srgbClr val="0000FF"/>
          </a:solidFill>
        </p:spPr>
        <p:txBody>
          <a:bodyPr wrap="square" rtlCol="0">
            <a:spAutoFit/>
          </a:bodyPr>
          <a:lstStyle/>
          <a:p>
            <a:pPr algn="ctr"/>
            <a:r>
              <a:rPr lang="en-US" sz="1200" dirty="0">
                <a:solidFill>
                  <a:schemeClr val="bg1"/>
                </a:solidFill>
              </a:rPr>
              <a:t>Hagel</a:t>
            </a:r>
          </a:p>
        </p:txBody>
      </p:sp>
      <p:sp>
        <p:nvSpPr>
          <p:cNvPr id="104" name="TextBox 103"/>
          <p:cNvSpPr txBox="1"/>
          <p:nvPr/>
        </p:nvSpPr>
        <p:spPr>
          <a:xfrm>
            <a:off x="6681353" y="1423601"/>
            <a:ext cx="658093" cy="276999"/>
          </a:xfrm>
          <a:prstGeom prst="rect">
            <a:avLst/>
          </a:prstGeom>
          <a:solidFill>
            <a:srgbClr val="0000FF"/>
          </a:solidFill>
        </p:spPr>
        <p:txBody>
          <a:bodyPr wrap="square" rtlCol="0">
            <a:spAutoFit/>
          </a:bodyPr>
          <a:lstStyle/>
          <a:p>
            <a:pPr algn="ctr"/>
            <a:r>
              <a:rPr lang="en-US" sz="1200" dirty="0">
                <a:solidFill>
                  <a:schemeClr val="bg1"/>
                </a:solidFill>
              </a:rPr>
              <a:t>Carter</a:t>
            </a:r>
          </a:p>
        </p:txBody>
      </p:sp>
      <p:sp>
        <p:nvSpPr>
          <p:cNvPr id="109" name="TextBox 108"/>
          <p:cNvSpPr txBox="1"/>
          <p:nvPr/>
        </p:nvSpPr>
        <p:spPr>
          <a:xfrm>
            <a:off x="942132" y="6324600"/>
            <a:ext cx="962868" cy="276999"/>
          </a:xfrm>
          <a:prstGeom prst="rect">
            <a:avLst/>
          </a:prstGeom>
          <a:solidFill>
            <a:srgbClr val="FF0000"/>
          </a:solidFill>
        </p:spPr>
        <p:txBody>
          <a:bodyPr wrap="square" rtlCol="0">
            <a:spAutoFit/>
          </a:bodyPr>
          <a:lstStyle/>
          <a:p>
            <a:pPr algn="ctr"/>
            <a:r>
              <a:rPr lang="en-US" sz="1200" dirty="0"/>
              <a:t>Aldridge</a:t>
            </a:r>
          </a:p>
        </p:txBody>
      </p:sp>
      <p:sp>
        <p:nvSpPr>
          <p:cNvPr id="113" name="TextBox 112"/>
          <p:cNvSpPr txBox="1"/>
          <p:nvPr/>
        </p:nvSpPr>
        <p:spPr>
          <a:xfrm>
            <a:off x="1932732" y="6324600"/>
            <a:ext cx="810468" cy="276999"/>
          </a:xfrm>
          <a:prstGeom prst="rect">
            <a:avLst/>
          </a:prstGeom>
          <a:solidFill>
            <a:srgbClr val="FF0000"/>
          </a:solidFill>
        </p:spPr>
        <p:txBody>
          <a:bodyPr wrap="square" rtlCol="0">
            <a:spAutoFit/>
          </a:bodyPr>
          <a:lstStyle/>
          <a:p>
            <a:pPr algn="ctr"/>
            <a:r>
              <a:rPr lang="en-US" sz="1200" dirty="0"/>
              <a:t>Wynne</a:t>
            </a:r>
          </a:p>
        </p:txBody>
      </p:sp>
      <p:sp>
        <p:nvSpPr>
          <p:cNvPr id="114" name="TextBox 113"/>
          <p:cNvSpPr txBox="1"/>
          <p:nvPr/>
        </p:nvSpPr>
        <p:spPr>
          <a:xfrm>
            <a:off x="2770932" y="6324600"/>
            <a:ext cx="761999" cy="276999"/>
          </a:xfrm>
          <a:prstGeom prst="rect">
            <a:avLst/>
          </a:prstGeom>
          <a:solidFill>
            <a:srgbClr val="FF0000"/>
          </a:solidFill>
        </p:spPr>
        <p:txBody>
          <a:bodyPr wrap="square" rtlCol="0">
            <a:spAutoFit/>
          </a:bodyPr>
          <a:lstStyle/>
          <a:p>
            <a:pPr algn="ctr"/>
            <a:r>
              <a:rPr lang="en-US" sz="1200" dirty="0"/>
              <a:t>Krieg</a:t>
            </a:r>
          </a:p>
        </p:txBody>
      </p:sp>
      <p:sp>
        <p:nvSpPr>
          <p:cNvPr id="115" name="TextBox 114"/>
          <p:cNvSpPr txBox="1"/>
          <p:nvPr/>
        </p:nvSpPr>
        <p:spPr>
          <a:xfrm>
            <a:off x="3560664" y="6324600"/>
            <a:ext cx="720828" cy="276998"/>
          </a:xfrm>
          <a:prstGeom prst="rect">
            <a:avLst/>
          </a:prstGeom>
          <a:solidFill>
            <a:srgbClr val="0000FF"/>
          </a:solidFill>
        </p:spPr>
        <p:txBody>
          <a:bodyPr wrap="square" rtlCol="0">
            <a:spAutoFit/>
          </a:bodyPr>
          <a:lstStyle/>
          <a:p>
            <a:pPr algn="ctr"/>
            <a:r>
              <a:rPr lang="en-US" sz="1200" dirty="0">
                <a:solidFill>
                  <a:schemeClr val="bg1"/>
                </a:solidFill>
              </a:rPr>
              <a:t>Young</a:t>
            </a:r>
          </a:p>
        </p:txBody>
      </p:sp>
      <p:sp>
        <p:nvSpPr>
          <p:cNvPr id="118" name="TextBox 117"/>
          <p:cNvSpPr txBox="1"/>
          <p:nvPr/>
        </p:nvSpPr>
        <p:spPr>
          <a:xfrm>
            <a:off x="4308372" y="6324600"/>
            <a:ext cx="720828" cy="276998"/>
          </a:xfrm>
          <a:prstGeom prst="rect">
            <a:avLst/>
          </a:prstGeom>
          <a:solidFill>
            <a:srgbClr val="0000FF"/>
          </a:solidFill>
        </p:spPr>
        <p:txBody>
          <a:bodyPr wrap="square" rtlCol="0">
            <a:spAutoFit/>
          </a:bodyPr>
          <a:lstStyle/>
          <a:p>
            <a:pPr algn="ctr"/>
            <a:r>
              <a:rPr lang="en-US" sz="1200" dirty="0">
                <a:solidFill>
                  <a:schemeClr val="bg1"/>
                </a:solidFill>
              </a:rPr>
              <a:t>Carter</a:t>
            </a:r>
          </a:p>
        </p:txBody>
      </p:sp>
      <p:sp>
        <p:nvSpPr>
          <p:cNvPr id="119" name="TextBox 118"/>
          <p:cNvSpPr txBox="1"/>
          <p:nvPr/>
        </p:nvSpPr>
        <p:spPr>
          <a:xfrm>
            <a:off x="5056080" y="6324600"/>
            <a:ext cx="2283366" cy="276999"/>
          </a:xfrm>
          <a:prstGeom prst="rect">
            <a:avLst/>
          </a:prstGeom>
          <a:solidFill>
            <a:srgbClr val="0000FF"/>
          </a:solidFill>
        </p:spPr>
        <p:txBody>
          <a:bodyPr wrap="square" rtlCol="0">
            <a:spAutoFit/>
          </a:bodyPr>
          <a:lstStyle/>
          <a:p>
            <a:pPr algn="ctr"/>
            <a:r>
              <a:rPr lang="en-US" sz="1200" dirty="0">
                <a:solidFill>
                  <a:schemeClr val="bg1"/>
                </a:solidFill>
              </a:rPr>
              <a:t>Kendall</a:t>
            </a:r>
          </a:p>
        </p:txBody>
      </p:sp>
      <p:sp>
        <p:nvSpPr>
          <p:cNvPr id="120" name="TextBox 119"/>
          <p:cNvSpPr txBox="1"/>
          <p:nvPr/>
        </p:nvSpPr>
        <p:spPr>
          <a:xfrm>
            <a:off x="152400" y="1423601"/>
            <a:ext cx="650947" cy="276999"/>
          </a:xfrm>
          <a:prstGeom prst="rect">
            <a:avLst/>
          </a:prstGeom>
          <a:noFill/>
        </p:spPr>
        <p:txBody>
          <a:bodyPr wrap="none" rtlCol="0">
            <a:spAutoFit/>
          </a:bodyPr>
          <a:lstStyle/>
          <a:p>
            <a:r>
              <a:rPr lang="en-US" sz="1200" dirty="0"/>
              <a:t>SECDEF</a:t>
            </a:r>
          </a:p>
        </p:txBody>
      </p:sp>
      <p:sp>
        <p:nvSpPr>
          <p:cNvPr id="121" name="TextBox 120"/>
          <p:cNvSpPr txBox="1"/>
          <p:nvPr/>
        </p:nvSpPr>
        <p:spPr>
          <a:xfrm>
            <a:off x="255964" y="6324600"/>
            <a:ext cx="506036" cy="276999"/>
          </a:xfrm>
          <a:prstGeom prst="rect">
            <a:avLst/>
          </a:prstGeom>
          <a:noFill/>
        </p:spPr>
        <p:txBody>
          <a:bodyPr wrap="none" rtlCol="0">
            <a:spAutoFit/>
          </a:bodyPr>
          <a:lstStyle/>
          <a:p>
            <a:r>
              <a:rPr lang="en-US" sz="1200" dirty="0"/>
              <a:t>AT&amp;L</a:t>
            </a:r>
          </a:p>
        </p:txBody>
      </p:sp>
      <p:sp>
        <p:nvSpPr>
          <p:cNvPr id="49" name="TextBox 48"/>
          <p:cNvSpPr txBox="1"/>
          <p:nvPr/>
        </p:nvSpPr>
        <p:spPr>
          <a:xfrm>
            <a:off x="7357804" y="1423601"/>
            <a:ext cx="1709142" cy="276999"/>
          </a:xfrm>
          <a:prstGeom prst="rect">
            <a:avLst/>
          </a:prstGeom>
          <a:solidFill>
            <a:srgbClr val="FF0000"/>
          </a:solidFill>
        </p:spPr>
        <p:txBody>
          <a:bodyPr wrap="square" rtlCol="0">
            <a:spAutoFit/>
          </a:bodyPr>
          <a:lstStyle/>
          <a:p>
            <a:pPr algn="ctr"/>
            <a:r>
              <a:rPr lang="en-US" sz="1200" dirty="0" err="1"/>
              <a:t>Mattis</a:t>
            </a:r>
            <a:endParaRPr lang="en-US" sz="1200" dirty="0"/>
          </a:p>
        </p:txBody>
      </p:sp>
      <p:sp>
        <p:nvSpPr>
          <p:cNvPr id="50" name="TextBox 49"/>
          <p:cNvSpPr txBox="1"/>
          <p:nvPr/>
        </p:nvSpPr>
        <p:spPr>
          <a:xfrm>
            <a:off x="7366327" y="6324600"/>
            <a:ext cx="1549074" cy="276999"/>
          </a:xfrm>
          <a:prstGeom prst="rect">
            <a:avLst/>
          </a:prstGeom>
          <a:solidFill>
            <a:srgbClr val="FF0000"/>
          </a:solidFill>
        </p:spPr>
        <p:txBody>
          <a:bodyPr wrap="square" rtlCol="0">
            <a:spAutoFit/>
          </a:bodyPr>
          <a:lstStyle/>
          <a:p>
            <a:pPr algn="ctr"/>
            <a:r>
              <a:rPr lang="en-US" sz="1200" dirty="0"/>
              <a:t>????</a:t>
            </a:r>
          </a:p>
        </p:txBody>
      </p:sp>
    </p:spTree>
    <p:extLst>
      <p:ext uri="{BB962C8B-B14F-4D97-AF65-F5344CB8AC3E}">
        <p14:creationId xmlns:p14="http://schemas.microsoft.com/office/powerpoint/2010/main" val="72292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2" grpId="0" animBg="1"/>
      <p:bldP spid="103" grpId="0" animBg="1"/>
      <p:bldP spid="104" grpId="0" animBg="1"/>
      <p:bldP spid="109" grpId="0" animBg="1"/>
      <p:bldP spid="113" grpId="0" animBg="1"/>
      <p:bldP spid="114" grpId="0" animBg="1"/>
      <p:bldP spid="115" grpId="0" animBg="1"/>
      <p:bldP spid="118" grpId="0" animBg="1"/>
      <p:bldP spid="119" grpId="0" animBg="1"/>
      <p:bldP spid="120" grpId="0"/>
      <p:bldP spid="121" grpId="0"/>
      <p:bldP spid="49"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7"/>
          <p:cNvSpPr>
            <a:spLocks noChangeArrowheads="1"/>
          </p:cNvSpPr>
          <p:nvPr/>
        </p:nvSpPr>
        <p:spPr bwMode="auto">
          <a:xfrm>
            <a:off x="3276600" y="6029568"/>
            <a:ext cx="2906162" cy="754566"/>
          </a:xfrm>
          <a:prstGeom prst="rect">
            <a:avLst/>
          </a:prstGeom>
          <a:noFill/>
          <a:ln w="9525">
            <a:noFill/>
            <a:miter lim="800000"/>
            <a:headEnd/>
            <a:tailEnd/>
          </a:ln>
        </p:spPr>
        <p:txBody>
          <a:bodyPr wrap="square" lIns="87312" tIns="44450" rIns="87312" bIns="44450">
            <a:spAutoFit/>
          </a:bodyPr>
          <a:lstStyle/>
          <a:p>
            <a:pPr algn="ctr" defTabSz="825500" eaLnBrk="0" hangingPunct="0">
              <a:lnSpc>
                <a:spcPct val="90000"/>
              </a:lnSpc>
            </a:pPr>
            <a:r>
              <a:rPr lang="en-US" sz="1200" dirty="0">
                <a:solidFill>
                  <a:srgbClr val="000000"/>
                </a:solidFill>
              </a:rPr>
              <a:t>LT GEN SAMUEL A. GREAVES</a:t>
            </a:r>
          </a:p>
          <a:p>
            <a:pPr algn="ctr" defTabSz="825500" eaLnBrk="0" hangingPunct="0">
              <a:lnSpc>
                <a:spcPct val="90000"/>
              </a:lnSpc>
            </a:pPr>
            <a:r>
              <a:rPr lang="en-US" sz="1200" dirty="0">
                <a:solidFill>
                  <a:srgbClr val="000000"/>
                </a:solidFill>
              </a:rPr>
              <a:t>SMC/PEO-SPACE</a:t>
            </a:r>
          </a:p>
          <a:p>
            <a:pPr algn="ctr" defTabSz="825500" eaLnBrk="0" hangingPunct="0">
              <a:lnSpc>
                <a:spcPct val="90000"/>
              </a:lnSpc>
            </a:pPr>
            <a:r>
              <a:rPr lang="en-US" sz="1200" dirty="0">
                <a:solidFill>
                  <a:srgbClr val="000000"/>
                </a:solidFill>
              </a:rPr>
              <a:t>Space Development,</a:t>
            </a:r>
          </a:p>
          <a:p>
            <a:pPr algn="ctr" defTabSz="825500" eaLnBrk="0" hangingPunct="0">
              <a:lnSpc>
                <a:spcPct val="90000"/>
              </a:lnSpc>
            </a:pPr>
            <a:r>
              <a:rPr lang="en-US" sz="1200" dirty="0">
                <a:solidFill>
                  <a:srgbClr val="000000"/>
                </a:solidFill>
              </a:rPr>
              <a:t>Acquisition, &amp; Sustainment</a:t>
            </a:r>
          </a:p>
        </p:txBody>
      </p:sp>
      <p:sp>
        <p:nvSpPr>
          <p:cNvPr id="31" name="Freeform 15"/>
          <p:cNvSpPr>
            <a:spLocks/>
          </p:cNvSpPr>
          <p:nvPr/>
        </p:nvSpPr>
        <p:spPr bwMode="auto">
          <a:xfrm flipV="1">
            <a:off x="4662777" y="4102054"/>
            <a:ext cx="2881023" cy="45719"/>
          </a:xfrm>
          <a:custGeom>
            <a:avLst/>
            <a:gdLst>
              <a:gd name="T0" fmla="*/ 0 w 2913"/>
              <a:gd name="T1" fmla="*/ 2147483647 h 242"/>
              <a:gd name="T2" fmla="*/ 0 w 2913"/>
              <a:gd name="T3" fmla="*/ 0 h 242"/>
              <a:gd name="T4" fmla="*/ 2147483647 w 2913"/>
              <a:gd name="T5" fmla="*/ 0 h 242"/>
              <a:gd name="T6" fmla="*/ 2147483647 w 2913"/>
              <a:gd name="T7" fmla="*/ 2147483647 h 242"/>
              <a:gd name="T8" fmla="*/ 0 60000 65536"/>
              <a:gd name="T9" fmla="*/ 0 60000 65536"/>
              <a:gd name="T10" fmla="*/ 0 60000 65536"/>
              <a:gd name="T11" fmla="*/ 0 60000 65536"/>
              <a:gd name="T12" fmla="*/ 0 w 2913"/>
              <a:gd name="T13" fmla="*/ 0 h 242"/>
              <a:gd name="T14" fmla="*/ 2913 w 2913"/>
              <a:gd name="T15" fmla="*/ 242 h 242"/>
            </a:gdLst>
            <a:ahLst/>
            <a:cxnLst>
              <a:cxn ang="T8">
                <a:pos x="T0" y="T1"/>
              </a:cxn>
              <a:cxn ang="T9">
                <a:pos x="T2" y="T3"/>
              </a:cxn>
              <a:cxn ang="T10">
                <a:pos x="T4" y="T5"/>
              </a:cxn>
              <a:cxn ang="T11">
                <a:pos x="T6" y="T7"/>
              </a:cxn>
            </a:cxnLst>
            <a:rect l="T12" t="T13" r="T14" b="T15"/>
            <a:pathLst>
              <a:path w="2913" h="242">
                <a:moveTo>
                  <a:pt x="0" y="230"/>
                </a:moveTo>
                <a:lnTo>
                  <a:pt x="0" y="0"/>
                </a:lnTo>
                <a:lnTo>
                  <a:pt x="2912" y="0"/>
                </a:lnTo>
                <a:lnTo>
                  <a:pt x="2912" y="241"/>
                </a:lnTo>
              </a:path>
            </a:pathLst>
          </a:custGeom>
          <a:noFill/>
          <a:ln w="50800" cap="rnd">
            <a:solidFill>
              <a:schemeClr val="tx1"/>
            </a:solidFill>
            <a:round/>
            <a:headEnd type="none" w="sm" len="sm"/>
            <a:tailEnd type="none" w="sm" len="sm"/>
          </a:ln>
        </p:spPr>
        <p:txBody>
          <a:bodyPr/>
          <a:lstStyle/>
          <a:p>
            <a:pPr>
              <a:lnSpc>
                <a:spcPct val="90000"/>
              </a:lnSpc>
              <a:buSzPct val="100000"/>
            </a:pPr>
            <a:endParaRPr lang="en-US" dirty="0">
              <a:solidFill>
                <a:srgbClr val="000000"/>
              </a:solidFill>
            </a:endParaRPr>
          </a:p>
        </p:txBody>
      </p:sp>
      <p:sp>
        <p:nvSpPr>
          <p:cNvPr id="32" name="Line 4"/>
          <p:cNvSpPr>
            <a:spLocks noChangeShapeType="1"/>
          </p:cNvSpPr>
          <p:nvPr/>
        </p:nvSpPr>
        <p:spPr bwMode="auto">
          <a:xfrm>
            <a:off x="4648200" y="4035425"/>
            <a:ext cx="0" cy="231775"/>
          </a:xfrm>
          <a:prstGeom prst="line">
            <a:avLst/>
          </a:prstGeom>
          <a:noFill/>
          <a:ln w="50800">
            <a:solidFill>
              <a:schemeClr val="tx1"/>
            </a:solidFill>
            <a:round/>
            <a:headEnd type="none" w="sm" len="sm"/>
            <a:tailEnd type="none" w="sm" len="sm"/>
          </a:ln>
        </p:spPr>
        <p:txBody>
          <a:bodyPr wrap="none" anchor="ctr"/>
          <a:lstStyle/>
          <a:p>
            <a:endParaRPr lang="en-US" dirty="0">
              <a:solidFill>
                <a:srgbClr val="000000"/>
              </a:solidFill>
            </a:endParaRPr>
          </a:p>
        </p:txBody>
      </p:sp>
      <p:grpSp>
        <p:nvGrpSpPr>
          <p:cNvPr id="3" name="Group 2"/>
          <p:cNvGrpSpPr/>
          <p:nvPr/>
        </p:nvGrpSpPr>
        <p:grpSpPr>
          <a:xfrm>
            <a:off x="317341" y="3387833"/>
            <a:ext cx="8585517" cy="726967"/>
            <a:chOff x="265921" y="2931045"/>
            <a:chExt cx="8585517" cy="726967"/>
          </a:xfrm>
        </p:grpSpPr>
        <p:sp>
          <p:nvSpPr>
            <p:cNvPr id="11276" name="Rectangle 12"/>
            <p:cNvSpPr>
              <a:spLocks noChangeArrowheads="1"/>
            </p:cNvSpPr>
            <p:nvPr/>
          </p:nvSpPr>
          <p:spPr bwMode="auto">
            <a:xfrm>
              <a:off x="6263813" y="3280187"/>
              <a:ext cx="2587625" cy="301625"/>
            </a:xfrm>
            <a:prstGeom prst="rect">
              <a:avLst/>
            </a:prstGeom>
            <a:noFill/>
            <a:ln w="9525">
              <a:noFill/>
              <a:miter lim="800000"/>
              <a:headEnd/>
              <a:tailEnd/>
            </a:ln>
          </p:spPr>
          <p:txBody>
            <a:bodyPr lIns="87312" tIns="44450" rIns="87312" bIns="44450">
              <a:spAutoFit/>
            </a:bodyPr>
            <a:lstStyle/>
            <a:p>
              <a:pPr algn="ctr" defTabSz="825500" eaLnBrk="0" hangingPunct="0"/>
              <a:r>
                <a:rPr lang="en-US" sz="1400" i="1" dirty="0">
                  <a:solidFill>
                    <a:srgbClr val="000000"/>
                  </a:solidFill>
                </a:rPr>
                <a:t>Organize, Train, Equip</a:t>
              </a:r>
            </a:p>
          </p:txBody>
        </p:sp>
        <p:grpSp>
          <p:nvGrpSpPr>
            <p:cNvPr id="2" name="Group 1"/>
            <p:cNvGrpSpPr/>
            <p:nvPr/>
          </p:nvGrpSpPr>
          <p:grpSpPr>
            <a:xfrm>
              <a:off x="265921" y="2931045"/>
              <a:ext cx="8484379" cy="726967"/>
              <a:chOff x="265921" y="3121545"/>
              <a:chExt cx="8484379" cy="726967"/>
            </a:xfrm>
          </p:grpSpPr>
          <p:sp>
            <p:nvSpPr>
              <p:cNvPr id="11269" name="Rectangle 5"/>
              <p:cNvSpPr>
                <a:spLocks noChangeArrowheads="1"/>
              </p:cNvSpPr>
              <p:nvPr/>
            </p:nvSpPr>
            <p:spPr bwMode="auto">
              <a:xfrm>
                <a:off x="6316663" y="3124720"/>
                <a:ext cx="2433637" cy="422167"/>
              </a:xfrm>
              <a:prstGeom prst="rect">
                <a:avLst/>
              </a:prstGeom>
              <a:noFill/>
              <a:ln w="9525">
                <a:noFill/>
                <a:miter lim="800000"/>
                <a:headEnd/>
                <a:tailEnd/>
              </a:ln>
            </p:spPr>
            <p:txBody>
              <a:bodyPr lIns="87312" tIns="44450" rIns="87312" bIns="44450">
                <a:spAutoFit/>
              </a:bodyPr>
              <a:lstStyle/>
              <a:p>
                <a:pPr algn="ctr" defTabSz="825500" eaLnBrk="0" hangingPunct="0">
                  <a:lnSpc>
                    <a:spcPct val="90000"/>
                  </a:lnSpc>
                </a:pPr>
                <a:r>
                  <a:rPr lang="en-US" sz="1200" dirty="0">
                    <a:solidFill>
                      <a:srgbClr val="000000"/>
                    </a:solidFill>
                  </a:rPr>
                  <a:t>Gen John W. “Jay” Raymond</a:t>
                </a:r>
              </a:p>
              <a:p>
                <a:pPr algn="ctr" defTabSz="825500" eaLnBrk="0" hangingPunct="0">
                  <a:lnSpc>
                    <a:spcPct val="90000"/>
                  </a:lnSpc>
                </a:pPr>
                <a:r>
                  <a:rPr lang="en-US" sz="1200" dirty="0">
                    <a:solidFill>
                      <a:srgbClr val="000000"/>
                    </a:solidFill>
                  </a:rPr>
                  <a:t>COMMANDER</a:t>
                </a:r>
              </a:p>
            </p:txBody>
          </p:sp>
          <p:sp>
            <p:nvSpPr>
              <p:cNvPr id="11277" name="Rectangle 13"/>
              <p:cNvSpPr>
                <a:spLocks noChangeArrowheads="1"/>
              </p:cNvSpPr>
              <p:nvPr/>
            </p:nvSpPr>
            <p:spPr bwMode="auto">
              <a:xfrm>
                <a:off x="2866867" y="3121545"/>
                <a:ext cx="3429001" cy="588366"/>
              </a:xfrm>
              <a:prstGeom prst="rect">
                <a:avLst/>
              </a:prstGeom>
              <a:noFill/>
              <a:ln w="9525">
                <a:noFill/>
                <a:miter lim="800000"/>
                <a:headEnd/>
                <a:tailEnd/>
              </a:ln>
            </p:spPr>
            <p:txBody>
              <a:bodyPr wrap="square" lIns="87312" tIns="44450" rIns="87312" bIns="44450">
                <a:spAutoFit/>
              </a:bodyPr>
              <a:lstStyle/>
              <a:p>
                <a:pPr algn="ctr" defTabSz="825500" eaLnBrk="0" hangingPunct="0">
                  <a:lnSpc>
                    <a:spcPct val="90000"/>
                  </a:lnSpc>
                </a:pPr>
                <a:r>
                  <a:rPr lang="en-US" sz="1200" dirty="0">
                    <a:solidFill>
                      <a:srgbClr val="000000"/>
                    </a:solidFill>
                  </a:rPr>
                  <a:t>Lt Gen Arnold  W. Bunch Jr. / Darlene Costello</a:t>
                </a:r>
              </a:p>
              <a:p>
                <a:pPr algn="ctr" defTabSz="825500" eaLnBrk="0" hangingPunct="0">
                  <a:lnSpc>
                    <a:spcPct val="90000"/>
                  </a:lnSpc>
                </a:pPr>
                <a:r>
                  <a:rPr lang="en-US" sz="1200" dirty="0">
                    <a:solidFill>
                      <a:srgbClr val="000000"/>
                    </a:solidFill>
                  </a:rPr>
                  <a:t>Military Deputy/Civilian Deputy</a:t>
                </a:r>
              </a:p>
              <a:p>
                <a:pPr algn="ctr" defTabSz="825500" eaLnBrk="0" hangingPunct="0">
                  <a:lnSpc>
                    <a:spcPct val="90000"/>
                  </a:lnSpc>
                </a:pPr>
                <a:r>
                  <a:rPr lang="en-US" sz="1200" dirty="0">
                    <a:solidFill>
                      <a:srgbClr val="000000"/>
                    </a:solidFill>
                  </a:rPr>
                  <a:t>SECRETARY OF THE AIR FORCE FOR ACQUISITION</a:t>
                </a:r>
              </a:p>
            </p:txBody>
          </p:sp>
          <p:sp>
            <p:nvSpPr>
              <p:cNvPr id="11278" name="Rectangle 14"/>
              <p:cNvSpPr>
                <a:spLocks noChangeArrowheads="1"/>
              </p:cNvSpPr>
              <p:nvPr/>
            </p:nvSpPr>
            <p:spPr bwMode="auto">
              <a:xfrm>
                <a:off x="3505200" y="3546887"/>
                <a:ext cx="2209800" cy="301625"/>
              </a:xfrm>
              <a:prstGeom prst="rect">
                <a:avLst/>
              </a:prstGeom>
              <a:noFill/>
              <a:ln w="9525">
                <a:noFill/>
                <a:miter lim="800000"/>
                <a:headEnd/>
                <a:tailEnd/>
              </a:ln>
            </p:spPr>
            <p:txBody>
              <a:bodyPr lIns="87312" tIns="44450" rIns="87312" bIns="44450">
                <a:spAutoFit/>
              </a:bodyPr>
              <a:lstStyle/>
              <a:p>
                <a:pPr algn="ctr" defTabSz="825500" eaLnBrk="0" hangingPunct="0"/>
                <a:r>
                  <a:rPr lang="en-US" sz="1400" i="1" dirty="0">
                    <a:solidFill>
                      <a:srgbClr val="000000"/>
                    </a:solidFill>
                  </a:rPr>
                  <a:t>Acquisition Execution</a:t>
                </a:r>
              </a:p>
            </p:txBody>
          </p:sp>
          <p:sp>
            <p:nvSpPr>
              <p:cNvPr id="33" name="Rectangle 14"/>
              <p:cNvSpPr>
                <a:spLocks noChangeArrowheads="1"/>
              </p:cNvSpPr>
              <p:nvPr/>
            </p:nvSpPr>
            <p:spPr bwMode="auto">
              <a:xfrm>
                <a:off x="265921" y="3432609"/>
                <a:ext cx="2600946" cy="305212"/>
              </a:xfrm>
              <a:prstGeom prst="rect">
                <a:avLst/>
              </a:prstGeom>
              <a:noFill/>
              <a:ln w="9525">
                <a:noFill/>
                <a:miter lim="800000"/>
                <a:headEnd/>
                <a:tailEnd/>
              </a:ln>
            </p:spPr>
            <p:txBody>
              <a:bodyPr wrap="square" lIns="87312" tIns="44450" rIns="87312" bIns="44450">
                <a:spAutoFit/>
              </a:bodyPr>
              <a:lstStyle/>
              <a:p>
                <a:pPr algn="ctr" defTabSz="825500" eaLnBrk="0" hangingPunct="0"/>
                <a:r>
                  <a:rPr lang="en-US" sz="1400" i="1" dirty="0">
                    <a:solidFill>
                      <a:srgbClr val="000000"/>
                    </a:solidFill>
                  </a:rPr>
                  <a:t>EXECUTIVE AGENT (EA) for Space</a:t>
                </a:r>
              </a:p>
            </p:txBody>
          </p:sp>
        </p:grpSp>
      </p:grpSp>
      <p:sp>
        <p:nvSpPr>
          <p:cNvPr id="4" name="Title 3"/>
          <p:cNvSpPr>
            <a:spLocks noGrp="1"/>
          </p:cNvSpPr>
          <p:nvPr>
            <p:ph type="title"/>
          </p:nvPr>
        </p:nvSpPr>
        <p:spPr>
          <a:xfrm>
            <a:off x="762000" y="219113"/>
            <a:ext cx="8229600" cy="1143000"/>
          </a:xfrm>
        </p:spPr>
        <p:txBody>
          <a:bodyPr/>
          <a:lstStyle/>
          <a:p>
            <a:r>
              <a:rPr lang="en-US" dirty="0"/>
              <a:t>Air Force Space Organization</a:t>
            </a:r>
          </a:p>
        </p:txBody>
      </p:sp>
      <p:pic>
        <p:nvPicPr>
          <p:cNvPr id="8198" name="Picture 6" descr="http://media.dma.mil/2014/Jun/23/2000802766/-1/-1/0/140623-F-PB123-1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1554" y="4343400"/>
            <a:ext cx="1342446" cy="16861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3276600"/>
            <a:ext cx="2944907" cy="523220"/>
          </a:xfrm>
          <a:prstGeom prst="rect">
            <a:avLst/>
          </a:prstGeom>
          <a:noFill/>
        </p:spPr>
        <p:txBody>
          <a:bodyPr wrap="square" rtlCol="0">
            <a:spAutoFit/>
          </a:bodyPr>
          <a:lstStyle/>
          <a:p>
            <a:pPr algn="ctr"/>
            <a:r>
              <a:rPr lang="en-US" sz="1400" dirty="0"/>
              <a:t>Heather Wilson</a:t>
            </a:r>
          </a:p>
          <a:p>
            <a:pPr algn="ctr"/>
            <a:r>
              <a:rPr lang="en-US" sz="1400" dirty="0"/>
              <a:t>(Nom) Secretary of the Air Force</a:t>
            </a:r>
          </a:p>
        </p:txBody>
      </p:sp>
      <p:pic>
        <p:nvPicPr>
          <p:cNvPr id="10242" name="Picture 2" descr="Lt Gen Arnold W. Bunch J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439077"/>
            <a:ext cx="1524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Official portrait of Air Force Gen. John W. &quot;Jay&quot; Raymond, for his position as commander, Air Force Space Command, Peterson Air Force Base, Colo., taken Oct. 14, 2016.  U.S. Air Force photo/Scott M. As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1473046"/>
            <a:ext cx="1475749" cy="18400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media.npr.org/assets/img/2017/01/23/ap_507091813285-b51030712f2c06e8a26ec749c54409ad21efebc8-s1600-c8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9036" y="1439077"/>
            <a:ext cx="2526833" cy="18967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media.defense.gov/2016/Apr/11/2001513497/-1/-1/0/041116-F-FC975-00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0588" y="1447800"/>
            <a:ext cx="1547812" cy="192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2444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2" name="Line 38"/>
          <p:cNvSpPr>
            <a:spLocks noChangeShapeType="1"/>
          </p:cNvSpPr>
          <p:nvPr/>
        </p:nvSpPr>
        <p:spPr bwMode="auto">
          <a:xfrm>
            <a:off x="2494766" y="3633946"/>
            <a:ext cx="0" cy="237014"/>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99" name="Line 35"/>
          <p:cNvSpPr>
            <a:spLocks noChangeShapeType="1"/>
          </p:cNvSpPr>
          <p:nvPr/>
        </p:nvSpPr>
        <p:spPr bwMode="auto">
          <a:xfrm flipV="1">
            <a:off x="1307951" y="3611245"/>
            <a:ext cx="7165975" cy="16828"/>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67" name="Rectangle 3"/>
          <p:cNvSpPr>
            <a:spLocks noGrp="1" noChangeArrowheads="1"/>
          </p:cNvSpPr>
          <p:nvPr>
            <p:ph type="title"/>
          </p:nvPr>
        </p:nvSpPr>
        <p:spPr>
          <a:xfrm>
            <a:off x="4782296" y="-159702"/>
            <a:ext cx="4404930" cy="1074102"/>
          </a:xfrm>
        </p:spPr>
        <p:txBody>
          <a:bodyPr>
            <a:normAutofit fontScale="90000"/>
          </a:bodyPr>
          <a:lstStyle/>
          <a:p>
            <a:pPr algn="l" eaLnBrk="1" hangingPunct="1"/>
            <a:r>
              <a:rPr lang="en-US" sz="2400" dirty="0">
                <a:solidFill>
                  <a:schemeClr val="accent2">
                    <a:lumMod val="50000"/>
                  </a:schemeClr>
                </a:solidFill>
                <a:latin typeface="Arial" pitchFamily="34" charset="0"/>
                <a:cs typeface="Arial" pitchFamily="34" charset="0"/>
              </a:rPr>
              <a:t>                                      </a:t>
            </a:r>
            <a:r>
              <a:rPr lang="en-US" sz="2700" dirty="0">
                <a:cs typeface="Arial" pitchFamily="34" charset="0"/>
              </a:rPr>
              <a:t>SMC/PEO Space Organization</a:t>
            </a:r>
          </a:p>
        </p:txBody>
      </p:sp>
      <p:sp>
        <p:nvSpPr>
          <p:cNvPr id="11268" name="Line 4"/>
          <p:cNvSpPr>
            <a:spLocks noChangeShapeType="1"/>
          </p:cNvSpPr>
          <p:nvPr/>
        </p:nvSpPr>
        <p:spPr bwMode="auto">
          <a:xfrm>
            <a:off x="2995943" y="2990955"/>
            <a:ext cx="1295400" cy="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70" name="Line 6"/>
          <p:cNvSpPr>
            <a:spLocks noChangeShapeType="1"/>
          </p:cNvSpPr>
          <p:nvPr/>
        </p:nvSpPr>
        <p:spPr bwMode="auto">
          <a:xfrm flipH="1">
            <a:off x="4297363" y="2829560"/>
            <a:ext cx="0" cy="3108960"/>
          </a:xfrm>
          <a:prstGeom prst="line">
            <a:avLst/>
          </a:prstGeom>
          <a:noFill/>
          <a:ln w="25400">
            <a:solidFill>
              <a:schemeClr val="tx1"/>
            </a:solidFill>
            <a:round/>
            <a:headEnd/>
            <a:tailEnd/>
          </a:ln>
        </p:spPr>
        <p:txBody>
          <a:bodyPr anchor="ctr" anchorCtr="1"/>
          <a:lstStyle/>
          <a:p>
            <a:endParaRPr lang="en-US" dirty="0">
              <a:solidFill>
                <a:srgbClr val="000000"/>
              </a:solidFill>
            </a:endParaRPr>
          </a:p>
        </p:txBody>
      </p:sp>
      <p:sp>
        <p:nvSpPr>
          <p:cNvPr id="11278" name="Rectangle 14"/>
          <p:cNvSpPr>
            <a:spLocks noChangeArrowheads="1"/>
          </p:cNvSpPr>
          <p:nvPr/>
        </p:nvSpPr>
        <p:spPr bwMode="auto">
          <a:xfrm>
            <a:off x="3001963" y="5071966"/>
            <a:ext cx="1188720" cy="548640"/>
          </a:xfrm>
          <a:prstGeom prst="rect">
            <a:avLst/>
          </a:prstGeom>
          <a:solidFill>
            <a:schemeClr val="bg1"/>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SPACE LOGISTICS</a:t>
            </a:r>
            <a:br>
              <a:rPr lang="en-US" sz="800" dirty="0">
                <a:solidFill>
                  <a:srgbClr val="000000"/>
                </a:solidFill>
              </a:rPr>
            </a:br>
            <a:r>
              <a:rPr lang="en-US" sz="800" dirty="0">
                <a:solidFill>
                  <a:srgbClr val="000000"/>
                </a:solidFill>
              </a:rPr>
              <a:t>DIR</a:t>
            </a:r>
          </a:p>
          <a:p>
            <a:pPr algn="ctr" defTabSz="911225" eaLnBrk="0" hangingPunct="0"/>
            <a:r>
              <a:rPr lang="en-US" sz="800" dirty="0">
                <a:solidFill>
                  <a:srgbClr val="000000"/>
                </a:solidFill>
                <a:latin typeface="Arial Narrow" pitchFamily="34" charset="0"/>
              </a:rPr>
              <a:t>Mr. Louis Johnson</a:t>
            </a:r>
          </a:p>
        </p:txBody>
      </p:sp>
      <p:sp>
        <p:nvSpPr>
          <p:cNvPr id="11282" name="Line 18"/>
          <p:cNvSpPr>
            <a:spLocks noChangeShapeType="1"/>
          </p:cNvSpPr>
          <p:nvPr/>
        </p:nvSpPr>
        <p:spPr bwMode="auto">
          <a:xfrm>
            <a:off x="762000" y="5928360"/>
            <a:ext cx="0" cy="32385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86" name="Text Box 22"/>
          <p:cNvSpPr txBox="1">
            <a:spLocks noChangeArrowheads="1"/>
          </p:cNvSpPr>
          <p:nvPr/>
        </p:nvSpPr>
        <p:spPr bwMode="auto">
          <a:xfrm>
            <a:off x="4919663" y="2540635"/>
            <a:ext cx="762000" cy="336550"/>
          </a:xfrm>
          <a:prstGeom prst="rect">
            <a:avLst/>
          </a:prstGeom>
          <a:noFill/>
          <a:ln w="9525">
            <a:solidFill>
              <a:schemeClr val="tx1"/>
            </a:solidFill>
            <a:miter lim="800000"/>
            <a:headEnd/>
            <a:tailEnd/>
          </a:ln>
        </p:spPr>
        <p:txBody>
          <a:bodyPr wrap="none" anchor="ctr" anchorCtr="1">
            <a:spAutoFit/>
          </a:bodyPr>
          <a:lstStyle/>
          <a:p>
            <a:pPr algn="ctr"/>
            <a:r>
              <a:rPr lang="en-US" sz="800" dirty="0">
                <a:solidFill>
                  <a:srgbClr val="000000"/>
                </a:solidFill>
              </a:rPr>
              <a:t>EXECUTIVE</a:t>
            </a:r>
          </a:p>
          <a:p>
            <a:pPr algn="ctr"/>
            <a:r>
              <a:rPr lang="en-US" sz="800" dirty="0">
                <a:solidFill>
                  <a:srgbClr val="000000"/>
                </a:solidFill>
              </a:rPr>
              <a:t>DIRECTOR</a:t>
            </a:r>
          </a:p>
        </p:txBody>
      </p:sp>
      <p:sp>
        <p:nvSpPr>
          <p:cNvPr id="11288" name="Rectangle 24"/>
          <p:cNvSpPr>
            <a:spLocks noChangeArrowheads="1"/>
          </p:cNvSpPr>
          <p:nvPr/>
        </p:nvSpPr>
        <p:spPr bwMode="auto">
          <a:xfrm>
            <a:off x="4408488" y="3931920"/>
            <a:ext cx="1005840" cy="548640"/>
          </a:xfrm>
          <a:prstGeom prst="rect">
            <a:avLst/>
          </a:prstGeom>
          <a:solidFill>
            <a:schemeClr val="bg1"/>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61</a:t>
            </a:r>
            <a:r>
              <a:rPr lang="en-US" sz="800" baseline="30000" dirty="0">
                <a:solidFill>
                  <a:srgbClr val="000000"/>
                </a:solidFill>
              </a:rPr>
              <a:t>st</a:t>
            </a:r>
            <a:r>
              <a:rPr lang="en-US" sz="800" dirty="0">
                <a:solidFill>
                  <a:srgbClr val="000000"/>
                </a:solidFill>
              </a:rPr>
              <a:t> AIR BASE</a:t>
            </a:r>
          </a:p>
          <a:p>
            <a:pPr algn="ctr" defTabSz="911225" eaLnBrk="0" hangingPunct="0"/>
            <a:r>
              <a:rPr lang="en-US" sz="800" dirty="0">
                <a:solidFill>
                  <a:srgbClr val="000000"/>
                </a:solidFill>
              </a:rPr>
              <a:t>GROUP</a:t>
            </a:r>
          </a:p>
          <a:p>
            <a:pPr algn="ctr" defTabSz="911225" eaLnBrk="0" hangingPunct="0"/>
            <a:r>
              <a:rPr lang="en-US" sz="800" dirty="0">
                <a:solidFill>
                  <a:srgbClr val="000000"/>
                </a:solidFill>
                <a:latin typeface="Arial Narrow" pitchFamily="34" charset="0"/>
              </a:rPr>
              <a:t>Col Charles Roberts</a:t>
            </a:r>
          </a:p>
        </p:txBody>
      </p:sp>
      <p:sp>
        <p:nvSpPr>
          <p:cNvPr id="11292" name="Line 28"/>
          <p:cNvSpPr>
            <a:spLocks noChangeShapeType="1"/>
          </p:cNvSpPr>
          <p:nvPr/>
        </p:nvSpPr>
        <p:spPr bwMode="auto">
          <a:xfrm>
            <a:off x="3172968" y="5928360"/>
            <a:ext cx="0" cy="30480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93" name="Line 29"/>
          <p:cNvSpPr>
            <a:spLocks noChangeShapeType="1"/>
          </p:cNvSpPr>
          <p:nvPr/>
        </p:nvSpPr>
        <p:spPr bwMode="auto">
          <a:xfrm>
            <a:off x="4456176" y="5928360"/>
            <a:ext cx="0" cy="30480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94" name="Line 30"/>
          <p:cNvSpPr>
            <a:spLocks noChangeShapeType="1"/>
          </p:cNvSpPr>
          <p:nvPr/>
        </p:nvSpPr>
        <p:spPr bwMode="auto">
          <a:xfrm>
            <a:off x="6078706" y="3642360"/>
            <a:ext cx="0" cy="30480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95" name="Line 31"/>
          <p:cNvSpPr>
            <a:spLocks noChangeShapeType="1"/>
          </p:cNvSpPr>
          <p:nvPr/>
        </p:nvSpPr>
        <p:spPr bwMode="auto">
          <a:xfrm>
            <a:off x="1932432" y="5928360"/>
            <a:ext cx="0" cy="30480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96" name="Line 32"/>
          <p:cNvSpPr>
            <a:spLocks noChangeShapeType="1"/>
          </p:cNvSpPr>
          <p:nvPr/>
        </p:nvSpPr>
        <p:spPr bwMode="auto">
          <a:xfrm>
            <a:off x="3683486" y="3594005"/>
            <a:ext cx="0" cy="30480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97" name="Line 33"/>
          <p:cNvSpPr>
            <a:spLocks noChangeShapeType="1"/>
          </p:cNvSpPr>
          <p:nvPr/>
        </p:nvSpPr>
        <p:spPr bwMode="auto">
          <a:xfrm>
            <a:off x="5791200" y="5928360"/>
            <a:ext cx="0" cy="290512"/>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98" name="Rectangle 34"/>
          <p:cNvSpPr>
            <a:spLocks noChangeArrowheads="1"/>
          </p:cNvSpPr>
          <p:nvPr/>
        </p:nvSpPr>
        <p:spPr bwMode="auto">
          <a:xfrm>
            <a:off x="4405630" y="5071966"/>
            <a:ext cx="1188720" cy="548640"/>
          </a:xfrm>
          <a:prstGeom prst="rect">
            <a:avLst/>
          </a:prstGeom>
          <a:solidFill>
            <a:schemeClr val="bg1"/>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MISSILE DEFENSE</a:t>
            </a:r>
            <a:br>
              <a:rPr lang="en-US" sz="800" dirty="0">
                <a:solidFill>
                  <a:srgbClr val="000000"/>
                </a:solidFill>
              </a:rPr>
            </a:br>
            <a:r>
              <a:rPr lang="en-US" sz="800" dirty="0">
                <a:solidFill>
                  <a:srgbClr val="000000"/>
                </a:solidFill>
              </a:rPr>
              <a:t>SYSTEMS DIV</a:t>
            </a:r>
          </a:p>
          <a:p>
            <a:pPr algn="ctr" defTabSz="911225" eaLnBrk="0" hangingPunct="0"/>
            <a:r>
              <a:rPr lang="en-US" sz="800" dirty="0">
                <a:solidFill>
                  <a:srgbClr val="000000"/>
                </a:solidFill>
                <a:latin typeface="Arial Narrow" pitchFamily="34" charset="0"/>
              </a:rPr>
              <a:t>Mr. W. Chai</a:t>
            </a:r>
          </a:p>
        </p:txBody>
      </p:sp>
      <p:sp>
        <p:nvSpPr>
          <p:cNvPr id="11300" name="Line 36"/>
          <p:cNvSpPr>
            <a:spLocks noChangeShapeType="1"/>
          </p:cNvSpPr>
          <p:nvPr/>
        </p:nvSpPr>
        <p:spPr bwMode="auto">
          <a:xfrm>
            <a:off x="7263616" y="3642360"/>
            <a:ext cx="0" cy="30480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301" name="Line 37"/>
          <p:cNvSpPr>
            <a:spLocks noChangeShapeType="1"/>
          </p:cNvSpPr>
          <p:nvPr/>
        </p:nvSpPr>
        <p:spPr bwMode="auto">
          <a:xfrm>
            <a:off x="4908401" y="3628073"/>
            <a:ext cx="0" cy="319087"/>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303" name="Line 39"/>
          <p:cNvSpPr>
            <a:spLocks noChangeShapeType="1"/>
          </p:cNvSpPr>
          <p:nvPr/>
        </p:nvSpPr>
        <p:spPr bwMode="auto">
          <a:xfrm>
            <a:off x="1311593" y="3633946"/>
            <a:ext cx="0" cy="25770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304" name="Line 40"/>
          <p:cNvSpPr>
            <a:spLocks noChangeShapeType="1"/>
          </p:cNvSpPr>
          <p:nvPr/>
        </p:nvSpPr>
        <p:spPr bwMode="auto">
          <a:xfrm flipV="1">
            <a:off x="762000" y="5928360"/>
            <a:ext cx="7620000" cy="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308" name="Line 44"/>
          <p:cNvSpPr>
            <a:spLocks noChangeShapeType="1"/>
          </p:cNvSpPr>
          <p:nvPr/>
        </p:nvSpPr>
        <p:spPr bwMode="auto">
          <a:xfrm>
            <a:off x="3596323" y="4736686"/>
            <a:ext cx="0" cy="30480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310" name="Rectangle 46"/>
          <p:cNvSpPr>
            <a:spLocks noChangeArrowheads="1"/>
          </p:cNvSpPr>
          <p:nvPr/>
        </p:nvSpPr>
        <p:spPr bwMode="auto">
          <a:xfrm>
            <a:off x="184150" y="1449387"/>
            <a:ext cx="1189038" cy="365760"/>
          </a:xfrm>
          <a:prstGeom prst="rect">
            <a:avLst/>
          </a:prstGeom>
          <a:solidFill>
            <a:schemeClr val="bg1"/>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CENTER</a:t>
            </a:r>
          </a:p>
          <a:p>
            <a:pPr algn="ctr" defTabSz="911225" eaLnBrk="0" hangingPunct="0"/>
            <a:r>
              <a:rPr lang="en-US" sz="800" dirty="0">
                <a:solidFill>
                  <a:srgbClr val="000000"/>
                </a:solidFill>
              </a:rPr>
              <a:t>RESPONSIBILITIES</a:t>
            </a:r>
          </a:p>
        </p:txBody>
      </p:sp>
      <p:sp>
        <p:nvSpPr>
          <p:cNvPr id="11312" name="Line 48"/>
          <p:cNvSpPr>
            <a:spLocks noChangeShapeType="1"/>
          </p:cNvSpPr>
          <p:nvPr/>
        </p:nvSpPr>
        <p:spPr bwMode="auto">
          <a:xfrm flipH="1">
            <a:off x="8459955" y="3611245"/>
            <a:ext cx="1737" cy="335915"/>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314" name="Line 50"/>
          <p:cNvSpPr>
            <a:spLocks noChangeShapeType="1"/>
          </p:cNvSpPr>
          <p:nvPr/>
        </p:nvSpPr>
        <p:spPr bwMode="auto">
          <a:xfrm>
            <a:off x="5010785" y="4785360"/>
            <a:ext cx="0" cy="304800"/>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318" name="Rectangle 55"/>
          <p:cNvSpPr>
            <a:spLocks noChangeArrowheads="1"/>
          </p:cNvSpPr>
          <p:nvPr/>
        </p:nvSpPr>
        <p:spPr bwMode="auto">
          <a:xfrm>
            <a:off x="5486400" y="2727960"/>
            <a:ext cx="1189037" cy="547687"/>
          </a:xfrm>
          <a:prstGeom prst="rect">
            <a:avLst/>
          </a:prstGeom>
          <a:gradFill rotWithShape="1">
            <a:gsLst>
              <a:gs pos="0">
                <a:srgbClr val="FFFFFF"/>
              </a:gs>
              <a:gs pos="100000">
                <a:srgbClr val="0000CC"/>
              </a:gs>
            </a:gsLst>
            <a:lin ang="5400000" scaled="1"/>
          </a:gradFill>
          <a:ln w="25400" algn="ctr">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           VICE</a:t>
            </a:r>
          </a:p>
          <a:p>
            <a:pPr algn="ctr" defTabSz="911225" eaLnBrk="0" hangingPunct="0"/>
            <a:r>
              <a:rPr lang="en-US" sz="800" dirty="0">
                <a:solidFill>
                  <a:srgbClr val="000000"/>
                </a:solidFill>
              </a:rPr>
              <a:t>            COMMANDER</a:t>
            </a:r>
          </a:p>
          <a:p>
            <a:pPr algn="ctr" defTabSz="911225" eaLnBrk="0" hangingPunct="0"/>
            <a:endParaRPr lang="en-US" sz="800" dirty="0">
              <a:solidFill>
                <a:srgbClr val="000000"/>
              </a:solidFill>
            </a:endParaRPr>
          </a:p>
          <a:p>
            <a:pPr algn="ctr" defTabSz="911225" eaLnBrk="0" hangingPunct="0"/>
            <a:r>
              <a:rPr lang="en-US" sz="800" dirty="0">
                <a:solidFill>
                  <a:srgbClr val="FFFFCC">
                    <a:lumMod val="90000"/>
                  </a:srgbClr>
                </a:solidFill>
              </a:rPr>
              <a:t>BGen  Mark A. Baird </a:t>
            </a:r>
          </a:p>
        </p:txBody>
      </p:sp>
      <p:sp>
        <p:nvSpPr>
          <p:cNvPr id="11319" name="Rectangle 56"/>
          <p:cNvSpPr>
            <a:spLocks noChangeArrowheads="1"/>
          </p:cNvSpPr>
          <p:nvPr/>
        </p:nvSpPr>
        <p:spPr bwMode="auto">
          <a:xfrm>
            <a:off x="4526280" y="2485073"/>
            <a:ext cx="1264920" cy="547687"/>
          </a:xfrm>
          <a:prstGeom prst="rect">
            <a:avLst/>
          </a:prstGeom>
          <a:gradFill rotWithShape="1">
            <a:gsLst>
              <a:gs pos="0">
                <a:srgbClr val="FFFFFF"/>
              </a:gs>
              <a:gs pos="100000">
                <a:srgbClr val="0000CC"/>
              </a:gs>
            </a:gsLst>
            <a:lin ang="5400000" scaled="1"/>
          </a:gradFill>
          <a:ln w="25400" algn="ctr">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            EXECUTIVE</a:t>
            </a:r>
          </a:p>
          <a:p>
            <a:pPr algn="ctr" defTabSz="911225" eaLnBrk="0" hangingPunct="0"/>
            <a:r>
              <a:rPr lang="en-US" sz="800" dirty="0">
                <a:solidFill>
                  <a:srgbClr val="000000"/>
                </a:solidFill>
              </a:rPr>
              <a:t>             DIRECTOR</a:t>
            </a:r>
          </a:p>
          <a:p>
            <a:pPr algn="ctr" defTabSz="911225" eaLnBrk="0" hangingPunct="0"/>
            <a:r>
              <a:rPr lang="en-US" sz="800" dirty="0">
                <a:solidFill>
                  <a:srgbClr val="FFFFCC">
                    <a:lumMod val="90000"/>
                  </a:srgbClr>
                </a:solidFill>
              </a:rPr>
              <a:t>SES</a:t>
            </a:r>
          </a:p>
          <a:p>
            <a:pPr algn="ctr" defTabSz="911225" eaLnBrk="0" hangingPunct="0"/>
            <a:r>
              <a:rPr lang="en-US" sz="800" dirty="0">
                <a:solidFill>
                  <a:srgbClr val="FFFFCC">
                    <a:lumMod val="90000"/>
                  </a:srgbClr>
                </a:solidFill>
              </a:rPr>
              <a:t>Ms Joy White</a:t>
            </a:r>
          </a:p>
        </p:txBody>
      </p:sp>
      <p:sp>
        <p:nvSpPr>
          <p:cNvPr id="11321" name="Rectangle 59"/>
          <p:cNvSpPr>
            <a:spLocks noChangeArrowheads="1"/>
          </p:cNvSpPr>
          <p:nvPr/>
        </p:nvSpPr>
        <p:spPr bwMode="auto">
          <a:xfrm>
            <a:off x="808673" y="3904394"/>
            <a:ext cx="1005840" cy="548640"/>
          </a:xfrm>
          <a:prstGeom prst="rect">
            <a:avLst/>
          </a:prstGeom>
          <a:solidFill>
            <a:schemeClr val="accent2"/>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FFFF99"/>
                </a:solidFill>
              </a:rPr>
              <a:t>LAUNCH </a:t>
            </a:r>
          </a:p>
          <a:p>
            <a:pPr algn="ctr" defTabSz="911225" eaLnBrk="0" hangingPunct="0"/>
            <a:r>
              <a:rPr lang="en-US" sz="800" dirty="0">
                <a:solidFill>
                  <a:srgbClr val="FFFF99"/>
                </a:solidFill>
              </a:rPr>
              <a:t>SYSTEMS DIR</a:t>
            </a:r>
          </a:p>
          <a:p>
            <a:pPr algn="ctr" defTabSz="911225" eaLnBrk="0" hangingPunct="0"/>
            <a:r>
              <a:rPr lang="en-US" sz="800" dirty="0">
                <a:solidFill>
                  <a:srgbClr val="FFFF99"/>
                </a:solidFill>
                <a:latin typeface="Arial Narrow" pitchFamily="34" charset="0"/>
              </a:rPr>
              <a:t>Dr. Clair Leon</a:t>
            </a:r>
          </a:p>
        </p:txBody>
      </p:sp>
      <p:sp>
        <p:nvSpPr>
          <p:cNvPr id="11322" name="Rectangle 60"/>
          <p:cNvSpPr>
            <a:spLocks noChangeArrowheads="1"/>
          </p:cNvSpPr>
          <p:nvPr/>
        </p:nvSpPr>
        <p:spPr bwMode="auto">
          <a:xfrm>
            <a:off x="1994535" y="3904394"/>
            <a:ext cx="1005840" cy="548640"/>
          </a:xfrm>
          <a:prstGeom prst="rect">
            <a:avLst/>
          </a:prstGeom>
          <a:solidFill>
            <a:schemeClr val="accent2"/>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FFFF99"/>
                </a:solidFill>
              </a:rPr>
              <a:t>SPACE </a:t>
            </a:r>
          </a:p>
          <a:p>
            <a:pPr algn="ctr" defTabSz="911225" eaLnBrk="0" hangingPunct="0"/>
            <a:r>
              <a:rPr lang="en-US" sz="800" dirty="0">
                <a:solidFill>
                  <a:srgbClr val="FFFF99"/>
                </a:solidFill>
              </a:rPr>
              <a:t>SUPERIORITY</a:t>
            </a:r>
          </a:p>
          <a:p>
            <a:pPr algn="ctr" defTabSz="911225" eaLnBrk="0" hangingPunct="0"/>
            <a:r>
              <a:rPr lang="en-US" sz="800" dirty="0">
                <a:solidFill>
                  <a:srgbClr val="FFFF99"/>
                </a:solidFill>
              </a:rPr>
              <a:t>SYSTEMS DIR</a:t>
            </a:r>
          </a:p>
          <a:p>
            <a:pPr algn="ctr" defTabSz="911225" eaLnBrk="0" hangingPunct="0"/>
            <a:r>
              <a:rPr lang="en-US" sz="800" dirty="0">
                <a:solidFill>
                  <a:srgbClr val="FFFF99"/>
                </a:solidFill>
                <a:latin typeface="Arial Narrow" pitchFamily="34" charset="0"/>
              </a:rPr>
              <a:t>Col   Phil Garrant</a:t>
            </a:r>
          </a:p>
        </p:txBody>
      </p:sp>
      <p:sp>
        <p:nvSpPr>
          <p:cNvPr id="11323" name="Rectangle 61"/>
          <p:cNvSpPr>
            <a:spLocks noChangeArrowheads="1"/>
          </p:cNvSpPr>
          <p:nvPr/>
        </p:nvSpPr>
        <p:spPr bwMode="auto">
          <a:xfrm>
            <a:off x="3183573" y="3904394"/>
            <a:ext cx="1005840" cy="548640"/>
          </a:xfrm>
          <a:prstGeom prst="rect">
            <a:avLst/>
          </a:prstGeom>
          <a:solidFill>
            <a:schemeClr val="accent2"/>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FFFF99"/>
                </a:solidFill>
              </a:rPr>
              <a:t>INFRARED SPACE</a:t>
            </a:r>
          </a:p>
          <a:p>
            <a:pPr algn="ctr" defTabSz="911225" eaLnBrk="0" hangingPunct="0"/>
            <a:r>
              <a:rPr lang="en-US" sz="800" dirty="0">
                <a:solidFill>
                  <a:srgbClr val="FFFF99"/>
                </a:solidFill>
              </a:rPr>
              <a:t>SYSTEMS DIR</a:t>
            </a:r>
          </a:p>
          <a:p>
            <a:pPr algn="ctr" defTabSz="911225" eaLnBrk="0" hangingPunct="0"/>
            <a:r>
              <a:rPr lang="en-US" sz="800" dirty="0">
                <a:solidFill>
                  <a:srgbClr val="FFFF99"/>
                </a:solidFill>
                <a:latin typeface="Arial Narrow" pitchFamily="34" charset="0"/>
              </a:rPr>
              <a:t>Col Dennis </a:t>
            </a:r>
            <a:r>
              <a:rPr lang="en-US" sz="800" dirty="0" err="1">
                <a:solidFill>
                  <a:srgbClr val="FFFF99"/>
                </a:solidFill>
                <a:latin typeface="Arial Narrow" pitchFamily="34" charset="0"/>
              </a:rPr>
              <a:t>Bythewood</a:t>
            </a:r>
            <a:endParaRPr lang="en-US" sz="800" dirty="0">
              <a:solidFill>
                <a:srgbClr val="FFFF99"/>
              </a:solidFill>
              <a:latin typeface="Arial Narrow" pitchFamily="34" charset="0"/>
            </a:endParaRPr>
          </a:p>
        </p:txBody>
      </p:sp>
      <p:sp>
        <p:nvSpPr>
          <p:cNvPr id="11324" name="Rectangle 62"/>
          <p:cNvSpPr>
            <a:spLocks noChangeArrowheads="1"/>
          </p:cNvSpPr>
          <p:nvPr/>
        </p:nvSpPr>
        <p:spPr bwMode="auto">
          <a:xfrm>
            <a:off x="5577523" y="3904394"/>
            <a:ext cx="1005840" cy="548640"/>
          </a:xfrm>
          <a:prstGeom prst="rect">
            <a:avLst/>
          </a:prstGeom>
          <a:solidFill>
            <a:schemeClr val="accent2"/>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FFFF99"/>
                </a:solidFill>
              </a:rPr>
              <a:t>ADVANCED </a:t>
            </a:r>
          </a:p>
          <a:p>
            <a:pPr algn="ctr" defTabSz="911225" eaLnBrk="0" hangingPunct="0"/>
            <a:r>
              <a:rPr lang="en-US" sz="800" dirty="0">
                <a:solidFill>
                  <a:srgbClr val="FFFF99"/>
                </a:solidFill>
              </a:rPr>
              <a:t>DEVELOPMENT</a:t>
            </a:r>
          </a:p>
          <a:p>
            <a:pPr algn="ctr" defTabSz="911225" eaLnBrk="0" hangingPunct="0"/>
            <a:r>
              <a:rPr lang="en-US" sz="800" dirty="0">
                <a:solidFill>
                  <a:srgbClr val="FFFF99"/>
                </a:solidFill>
              </a:rPr>
              <a:t>&amp; TEST DIR</a:t>
            </a:r>
          </a:p>
          <a:p>
            <a:pPr algn="ctr" defTabSz="911225" eaLnBrk="0" hangingPunct="0"/>
            <a:r>
              <a:rPr lang="en-US" sz="800" dirty="0">
                <a:solidFill>
                  <a:srgbClr val="FFFF99"/>
                </a:solidFill>
                <a:latin typeface="Arial Narrow" pitchFamily="34" charset="0"/>
              </a:rPr>
              <a:t>Col   John Anttonen</a:t>
            </a:r>
          </a:p>
        </p:txBody>
      </p:sp>
      <p:sp>
        <p:nvSpPr>
          <p:cNvPr id="11325" name="Rectangle 63"/>
          <p:cNvSpPr>
            <a:spLocks noChangeArrowheads="1"/>
          </p:cNvSpPr>
          <p:nvPr/>
        </p:nvSpPr>
        <p:spPr bwMode="auto">
          <a:xfrm>
            <a:off x="6763385" y="3904394"/>
            <a:ext cx="1005840" cy="548640"/>
          </a:xfrm>
          <a:prstGeom prst="rect">
            <a:avLst/>
          </a:prstGeom>
          <a:solidFill>
            <a:schemeClr val="accent2"/>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FFFF99"/>
                </a:solidFill>
              </a:rPr>
              <a:t>MILSATCOM</a:t>
            </a:r>
          </a:p>
          <a:p>
            <a:pPr algn="ctr" defTabSz="911225" eaLnBrk="0" hangingPunct="0"/>
            <a:r>
              <a:rPr lang="en-US" sz="800" dirty="0">
                <a:solidFill>
                  <a:srgbClr val="FFFF99"/>
                </a:solidFill>
              </a:rPr>
              <a:t>SYSTEMS DIR</a:t>
            </a:r>
          </a:p>
          <a:p>
            <a:pPr algn="ctr" defTabSz="911225" eaLnBrk="0" hangingPunct="0"/>
            <a:r>
              <a:rPr lang="en-US" sz="800" dirty="0">
                <a:solidFill>
                  <a:srgbClr val="FFFF99"/>
                </a:solidFill>
                <a:latin typeface="Arial Narrow" pitchFamily="34" charset="0"/>
              </a:rPr>
              <a:t>Mr. . R Tarleton, SES</a:t>
            </a:r>
          </a:p>
        </p:txBody>
      </p:sp>
      <p:sp>
        <p:nvSpPr>
          <p:cNvPr id="11326" name="Rectangle 64"/>
          <p:cNvSpPr>
            <a:spLocks noChangeArrowheads="1"/>
          </p:cNvSpPr>
          <p:nvPr/>
        </p:nvSpPr>
        <p:spPr bwMode="auto">
          <a:xfrm>
            <a:off x="7958773" y="3904394"/>
            <a:ext cx="1005840" cy="548640"/>
          </a:xfrm>
          <a:prstGeom prst="rect">
            <a:avLst/>
          </a:prstGeom>
          <a:solidFill>
            <a:schemeClr val="accent2"/>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FFFF99"/>
                </a:solidFill>
              </a:rPr>
              <a:t>GLOBAL</a:t>
            </a:r>
          </a:p>
          <a:p>
            <a:pPr algn="ctr" defTabSz="911225" eaLnBrk="0" hangingPunct="0"/>
            <a:r>
              <a:rPr lang="en-US" sz="800" dirty="0">
                <a:solidFill>
                  <a:srgbClr val="FFFF99"/>
                </a:solidFill>
              </a:rPr>
              <a:t> POSITIONING</a:t>
            </a:r>
          </a:p>
          <a:p>
            <a:pPr algn="ctr" defTabSz="911225" eaLnBrk="0" hangingPunct="0"/>
            <a:r>
              <a:rPr lang="en-US" sz="800" dirty="0">
                <a:solidFill>
                  <a:srgbClr val="FFFF99"/>
                </a:solidFill>
              </a:rPr>
              <a:t>SYSTEMS DIR</a:t>
            </a:r>
          </a:p>
          <a:p>
            <a:pPr algn="ctr" defTabSz="911225" eaLnBrk="0" hangingPunct="0"/>
            <a:r>
              <a:rPr lang="en-US" sz="800" dirty="0">
                <a:solidFill>
                  <a:srgbClr val="FFFF99"/>
                </a:solidFill>
                <a:latin typeface="Arial Narrow" pitchFamily="34" charset="0"/>
              </a:rPr>
              <a:t>Col Steven Whitney</a:t>
            </a:r>
          </a:p>
        </p:txBody>
      </p:sp>
      <p:sp>
        <p:nvSpPr>
          <p:cNvPr id="11327" name="Rectangle 65"/>
          <p:cNvSpPr>
            <a:spLocks noChangeArrowheads="1"/>
          </p:cNvSpPr>
          <p:nvPr/>
        </p:nvSpPr>
        <p:spPr bwMode="auto">
          <a:xfrm>
            <a:off x="1402080" y="5044440"/>
            <a:ext cx="1188720" cy="548640"/>
          </a:xfrm>
          <a:prstGeom prst="rect">
            <a:avLst/>
          </a:prstGeom>
          <a:solidFill>
            <a:schemeClr val="accent2"/>
          </a:solidFill>
          <a:ln w="25400">
            <a:solidFill>
              <a:schemeClr val="tx1"/>
            </a:solidFill>
            <a:miter lim="800000"/>
            <a:headEnd/>
            <a:tailEnd/>
          </a:ln>
        </p:spPr>
        <p:txBody>
          <a:bodyPr wrap="none" lIns="90488" tIns="46038" rIns="90488" bIns="46038" anchor="ctr" anchorCtr="1"/>
          <a:lstStyle/>
          <a:p>
            <a:pPr algn="ctr" defTabSz="911225" eaLnBrk="0" hangingPunct="0"/>
            <a:endParaRPr lang="en-US" sz="800" dirty="0">
              <a:solidFill>
                <a:srgbClr val="FFFF99"/>
              </a:solidFill>
            </a:endParaRPr>
          </a:p>
          <a:p>
            <a:pPr algn="ctr" defTabSz="911225" eaLnBrk="0" hangingPunct="0"/>
            <a:r>
              <a:rPr lang="en-US" sz="800" dirty="0">
                <a:solidFill>
                  <a:srgbClr val="FFFF99"/>
                </a:solidFill>
              </a:rPr>
              <a:t>RANGE</a:t>
            </a:r>
          </a:p>
          <a:p>
            <a:pPr algn="ctr" defTabSz="911225" eaLnBrk="0" hangingPunct="0"/>
            <a:r>
              <a:rPr lang="en-US" sz="800" dirty="0">
                <a:solidFill>
                  <a:srgbClr val="FFFF99"/>
                </a:solidFill>
              </a:rPr>
              <a:t>&amp; NETWORK </a:t>
            </a:r>
          </a:p>
          <a:p>
            <a:pPr algn="ctr" defTabSz="911225" eaLnBrk="0" hangingPunct="0"/>
            <a:r>
              <a:rPr lang="en-US" sz="800" dirty="0">
                <a:solidFill>
                  <a:srgbClr val="FFFF99"/>
                </a:solidFill>
              </a:rPr>
              <a:t>SYSTEMS DIV</a:t>
            </a:r>
          </a:p>
          <a:p>
            <a:pPr algn="ctr" defTabSz="911225" eaLnBrk="0" hangingPunct="0"/>
            <a:r>
              <a:rPr lang="en-US" sz="800" dirty="0">
                <a:solidFill>
                  <a:srgbClr val="FFFF99"/>
                </a:solidFill>
                <a:latin typeface="Arial Narrow" pitchFamily="34" charset="0"/>
              </a:rPr>
              <a:t>Col  Thomas Rock</a:t>
            </a:r>
          </a:p>
          <a:p>
            <a:pPr algn="ctr" defTabSz="911225" eaLnBrk="0" hangingPunct="0"/>
            <a:endParaRPr lang="en-US" sz="800" dirty="0">
              <a:solidFill>
                <a:srgbClr val="FFFF99"/>
              </a:solidFill>
            </a:endParaRPr>
          </a:p>
        </p:txBody>
      </p:sp>
      <p:sp>
        <p:nvSpPr>
          <p:cNvPr id="11329" name="Rectangle 67"/>
          <p:cNvSpPr>
            <a:spLocks noChangeArrowheads="1"/>
          </p:cNvSpPr>
          <p:nvPr/>
        </p:nvSpPr>
        <p:spPr bwMode="auto">
          <a:xfrm>
            <a:off x="1477963" y="1447800"/>
            <a:ext cx="1189037" cy="365760"/>
          </a:xfrm>
          <a:prstGeom prst="rect">
            <a:avLst/>
          </a:prstGeom>
          <a:solidFill>
            <a:schemeClr val="accent2"/>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FFFF99"/>
                </a:solidFill>
              </a:rPr>
              <a:t>PEO</a:t>
            </a:r>
          </a:p>
          <a:p>
            <a:pPr algn="ctr" defTabSz="911225" eaLnBrk="0" hangingPunct="0"/>
            <a:r>
              <a:rPr lang="en-US" sz="800" dirty="0">
                <a:solidFill>
                  <a:srgbClr val="FFFF99"/>
                </a:solidFill>
              </a:rPr>
              <a:t>RESPONSIBILITIES</a:t>
            </a:r>
          </a:p>
        </p:txBody>
      </p:sp>
      <p:sp>
        <p:nvSpPr>
          <p:cNvPr id="11330" name="Rectangle 68"/>
          <p:cNvSpPr>
            <a:spLocks noChangeArrowheads="1"/>
          </p:cNvSpPr>
          <p:nvPr/>
        </p:nvSpPr>
        <p:spPr bwMode="auto">
          <a:xfrm>
            <a:off x="3702844" y="2270760"/>
            <a:ext cx="1189037" cy="547687"/>
          </a:xfrm>
          <a:prstGeom prst="rect">
            <a:avLst/>
          </a:prstGeom>
          <a:gradFill rotWithShape="1">
            <a:gsLst>
              <a:gs pos="0">
                <a:srgbClr val="FFFFFF"/>
              </a:gs>
              <a:gs pos="100000">
                <a:srgbClr val="0000CC"/>
              </a:gs>
            </a:gsLst>
            <a:lin ang="5400000" scaled="1"/>
          </a:gra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COMMANDER</a:t>
            </a:r>
          </a:p>
          <a:p>
            <a:pPr algn="ctr" defTabSz="911225" eaLnBrk="0" hangingPunct="0"/>
            <a:r>
              <a:rPr lang="en-US" sz="800" dirty="0">
                <a:solidFill>
                  <a:srgbClr val="000000"/>
                </a:solidFill>
              </a:rPr>
              <a:t>PEO SPACE</a:t>
            </a:r>
          </a:p>
          <a:p>
            <a:pPr algn="ctr" defTabSz="911225" eaLnBrk="0" hangingPunct="0"/>
            <a:endParaRPr lang="en-US" sz="800" dirty="0">
              <a:solidFill>
                <a:srgbClr val="000000"/>
              </a:solidFill>
            </a:endParaRPr>
          </a:p>
          <a:p>
            <a:pPr algn="ctr" defTabSz="911225" eaLnBrk="0" hangingPunct="0"/>
            <a:r>
              <a:rPr lang="en-US" sz="800" dirty="0">
                <a:solidFill>
                  <a:srgbClr val="FFFFCC">
                    <a:lumMod val="90000"/>
                  </a:srgbClr>
                </a:solidFill>
              </a:rPr>
              <a:t>Lt </a:t>
            </a:r>
            <a:r>
              <a:rPr lang="en-US" sz="800" dirty="0">
                <a:solidFill>
                  <a:srgbClr val="FFFF9E"/>
                </a:solidFill>
              </a:rPr>
              <a:t>Gen Samuel A. Greaves</a:t>
            </a:r>
            <a:endParaRPr lang="en-US" sz="800" dirty="0">
              <a:solidFill>
                <a:srgbClr val="FFFFCC">
                  <a:lumMod val="90000"/>
                </a:srgbClr>
              </a:solidFill>
            </a:endParaRPr>
          </a:p>
        </p:txBody>
      </p:sp>
      <p:sp>
        <p:nvSpPr>
          <p:cNvPr id="11332" name="Rectangle 70"/>
          <p:cNvSpPr>
            <a:spLocks noChangeArrowheads="1"/>
          </p:cNvSpPr>
          <p:nvPr/>
        </p:nvSpPr>
        <p:spPr bwMode="auto">
          <a:xfrm>
            <a:off x="2098147" y="2804160"/>
            <a:ext cx="914400" cy="381000"/>
          </a:xfrm>
          <a:prstGeom prst="rect">
            <a:avLst/>
          </a:prstGeom>
          <a:solidFill>
            <a:schemeClr val="bg1"/>
          </a:solidFill>
          <a:ln w="25400" algn="ctr">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CENTER STAFF</a:t>
            </a:r>
          </a:p>
        </p:txBody>
      </p:sp>
      <p:sp>
        <p:nvSpPr>
          <p:cNvPr id="11334" name="Line 72"/>
          <p:cNvSpPr>
            <a:spLocks noChangeShapeType="1"/>
          </p:cNvSpPr>
          <p:nvPr/>
        </p:nvSpPr>
        <p:spPr bwMode="auto">
          <a:xfrm>
            <a:off x="8382000" y="5928360"/>
            <a:ext cx="0" cy="309563"/>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11280" name="Rectangle 16"/>
          <p:cNvSpPr>
            <a:spLocks noChangeArrowheads="1"/>
          </p:cNvSpPr>
          <p:nvPr/>
        </p:nvSpPr>
        <p:spPr bwMode="auto">
          <a:xfrm>
            <a:off x="228600" y="6233160"/>
            <a:ext cx="1066800" cy="548640"/>
          </a:xfrm>
          <a:prstGeom prst="rect">
            <a:avLst/>
          </a:prstGeom>
          <a:solidFill>
            <a:schemeClr val="bg1"/>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SMC Chief Architect</a:t>
            </a:r>
          </a:p>
          <a:p>
            <a:pPr algn="ctr" defTabSz="911225" eaLnBrk="0" hangingPunct="0"/>
            <a:r>
              <a:rPr lang="en-US" sz="800" dirty="0">
                <a:solidFill>
                  <a:srgbClr val="000000"/>
                </a:solidFill>
                <a:latin typeface="Arial Narrow" pitchFamily="34" charset="0"/>
              </a:rPr>
              <a:t>Col Sean Rucker</a:t>
            </a:r>
          </a:p>
        </p:txBody>
      </p:sp>
      <p:sp>
        <p:nvSpPr>
          <p:cNvPr id="11281" name="Rectangle 17"/>
          <p:cNvSpPr>
            <a:spLocks noChangeArrowheads="1"/>
          </p:cNvSpPr>
          <p:nvPr/>
        </p:nvSpPr>
        <p:spPr bwMode="auto">
          <a:xfrm>
            <a:off x="2555033" y="6233160"/>
            <a:ext cx="1214534" cy="548640"/>
          </a:xfrm>
          <a:prstGeom prst="rect">
            <a:avLst/>
          </a:prstGeom>
          <a:gradFill flip="none" rotWithShape="1">
            <a:gsLst>
              <a:gs pos="0">
                <a:srgbClr val="FFFFFF"/>
              </a:gs>
              <a:gs pos="100000">
                <a:srgbClr val="0000CC"/>
              </a:gs>
            </a:gsLst>
            <a:lin ang="5400000" scaled="1"/>
            <a:tileRect/>
          </a:gra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PROGRAM </a:t>
            </a:r>
          </a:p>
          <a:p>
            <a:pPr algn="ctr" defTabSz="911225" eaLnBrk="0" hangingPunct="0"/>
            <a:r>
              <a:rPr lang="en-US" sz="800" dirty="0">
                <a:solidFill>
                  <a:srgbClr val="000000"/>
                </a:solidFill>
              </a:rPr>
              <a:t>MANAGEMENT</a:t>
            </a:r>
          </a:p>
          <a:p>
            <a:pPr algn="ctr" defTabSz="911225" eaLnBrk="0" hangingPunct="0"/>
            <a:r>
              <a:rPr lang="en-US" sz="800" dirty="0">
                <a:solidFill>
                  <a:srgbClr val="000000"/>
                </a:solidFill>
              </a:rPr>
              <a:t> &amp; INTEGRATION</a:t>
            </a:r>
          </a:p>
          <a:p>
            <a:pPr algn="ctr" defTabSz="911225" eaLnBrk="0" hangingPunct="0"/>
            <a:r>
              <a:rPr lang="en-US" sz="800" dirty="0">
                <a:solidFill>
                  <a:schemeClr val="bg1"/>
                </a:solidFill>
              </a:rPr>
              <a:t>Mr. Cordell Delapena ,SES</a:t>
            </a:r>
          </a:p>
        </p:txBody>
      </p:sp>
      <p:sp>
        <p:nvSpPr>
          <p:cNvPr id="11289" name="Rectangle 25"/>
          <p:cNvSpPr>
            <a:spLocks noChangeArrowheads="1"/>
          </p:cNvSpPr>
          <p:nvPr/>
        </p:nvSpPr>
        <p:spPr bwMode="auto">
          <a:xfrm>
            <a:off x="1447800" y="6233160"/>
            <a:ext cx="990600" cy="548640"/>
          </a:xfrm>
          <a:prstGeom prst="rect">
            <a:avLst/>
          </a:prstGeom>
          <a:gradFill flip="none" rotWithShape="1">
            <a:gsLst>
              <a:gs pos="0">
                <a:schemeClr val="bg1"/>
              </a:gs>
              <a:gs pos="100000">
                <a:srgbClr val="0000FF"/>
              </a:gs>
            </a:gsLst>
            <a:lin ang="5400000" scaled="1"/>
            <a:tileRect/>
          </a:gra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CONTRACTING</a:t>
            </a:r>
          </a:p>
          <a:p>
            <a:pPr algn="ctr" defTabSz="911225" eaLnBrk="0" hangingPunct="0"/>
            <a:endParaRPr lang="en-US" sz="800" dirty="0">
              <a:solidFill>
                <a:srgbClr val="000000"/>
              </a:solidFill>
            </a:endParaRPr>
          </a:p>
          <a:p>
            <a:pPr algn="ctr" defTabSz="911225" eaLnBrk="0" hangingPunct="0"/>
            <a:r>
              <a:rPr lang="en-US" sz="800" dirty="0">
                <a:solidFill>
                  <a:schemeClr val="bg1"/>
                </a:solidFill>
                <a:latin typeface="Arial Narrow" pitchFamily="34" charset="0"/>
              </a:rPr>
              <a:t>VACANT</a:t>
            </a:r>
            <a:endParaRPr lang="en-US" sz="800" dirty="0">
              <a:solidFill>
                <a:srgbClr val="000000"/>
              </a:solidFill>
            </a:endParaRPr>
          </a:p>
        </p:txBody>
      </p:sp>
      <p:sp>
        <p:nvSpPr>
          <p:cNvPr id="11290" name="Rectangle 26"/>
          <p:cNvSpPr>
            <a:spLocks noChangeArrowheads="1"/>
          </p:cNvSpPr>
          <p:nvPr/>
        </p:nvSpPr>
        <p:spPr bwMode="auto">
          <a:xfrm>
            <a:off x="3886200" y="6233160"/>
            <a:ext cx="1143000" cy="548640"/>
          </a:xfrm>
          <a:prstGeom prst="rect">
            <a:avLst/>
          </a:prstGeom>
          <a:gradFill>
            <a:gsLst>
              <a:gs pos="0">
                <a:srgbClr val="FFFFFF"/>
              </a:gs>
              <a:gs pos="100000">
                <a:srgbClr val="0000CC"/>
              </a:gs>
            </a:gsLst>
            <a:lin ang="5400000" scaled="1"/>
          </a:gra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ENGINEERING</a:t>
            </a:r>
          </a:p>
          <a:p>
            <a:pPr algn="ctr" defTabSz="911225" eaLnBrk="0" hangingPunct="0"/>
            <a:endParaRPr lang="en-US" sz="800" dirty="0">
              <a:solidFill>
                <a:srgbClr val="000000"/>
              </a:solidFill>
            </a:endParaRPr>
          </a:p>
          <a:p>
            <a:pPr algn="ctr" defTabSz="911225" eaLnBrk="0" hangingPunct="0"/>
            <a:endParaRPr lang="en-US" sz="800" dirty="0">
              <a:solidFill>
                <a:srgbClr val="000000"/>
              </a:solidFill>
            </a:endParaRPr>
          </a:p>
          <a:p>
            <a:pPr algn="ctr" defTabSz="911225" eaLnBrk="0" hangingPunct="0"/>
            <a:r>
              <a:rPr lang="en-US" sz="800" dirty="0">
                <a:solidFill>
                  <a:schemeClr val="bg1"/>
                </a:solidFill>
                <a:latin typeface="Arial Narrow" pitchFamily="34" charset="0"/>
              </a:rPr>
              <a:t>Mr. Tom Fitzgerald, SES</a:t>
            </a:r>
          </a:p>
        </p:txBody>
      </p:sp>
      <p:sp>
        <p:nvSpPr>
          <p:cNvPr id="11291" name="Rectangle 27"/>
          <p:cNvSpPr>
            <a:spLocks noChangeArrowheads="1"/>
          </p:cNvSpPr>
          <p:nvPr/>
        </p:nvSpPr>
        <p:spPr bwMode="auto">
          <a:xfrm>
            <a:off x="5181600" y="6233160"/>
            <a:ext cx="1188720" cy="548640"/>
          </a:xfrm>
          <a:prstGeom prst="rect">
            <a:avLst/>
          </a:prstGeom>
          <a:solidFill>
            <a:schemeClr val="bg1"/>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FINANCIAL</a:t>
            </a:r>
          </a:p>
          <a:p>
            <a:pPr algn="ctr" defTabSz="911225" eaLnBrk="0" hangingPunct="0"/>
            <a:r>
              <a:rPr lang="en-US" sz="800" dirty="0">
                <a:solidFill>
                  <a:srgbClr val="000000"/>
                </a:solidFill>
              </a:rPr>
              <a:t> MANAGEMENT </a:t>
            </a:r>
          </a:p>
          <a:p>
            <a:pPr algn="ctr" defTabSz="911225" eaLnBrk="0" hangingPunct="0"/>
            <a:r>
              <a:rPr lang="en-US" sz="800" dirty="0">
                <a:solidFill>
                  <a:srgbClr val="000000"/>
                </a:solidFill>
              </a:rPr>
              <a:t>AND COMPTROLLER</a:t>
            </a:r>
          </a:p>
          <a:p>
            <a:pPr algn="ctr" defTabSz="911225" eaLnBrk="0" hangingPunct="0"/>
            <a:r>
              <a:rPr lang="en-US" sz="800" dirty="0">
                <a:solidFill>
                  <a:srgbClr val="000000"/>
                </a:solidFill>
                <a:latin typeface="Arial Narrow" pitchFamily="34" charset="0"/>
              </a:rPr>
              <a:t>Col Norman A. Dozier</a:t>
            </a:r>
          </a:p>
        </p:txBody>
      </p:sp>
      <p:sp>
        <p:nvSpPr>
          <p:cNvPr id="11333" name="Rectangle 71"/>
          <p:cNvSpPr>
            <a:spLocks noChangeArrowheads="1"/>
          </p:cNvSpPr>
          <p:nvPr/>
        </p:nvSpPr>
        <p:spPr bwMode="auto">
          <a:xfrm>
            <a:off x="7848600" y="6233160"/>
            <a:ext cx="1068388" cy="548640"/>
          </a:xfrm>
          <a:prstGeom prst="rect">
            <a:avLst/>
          </a:prstGeom>
          <a:solidFill>
            <a:schemeClr val="bg1"/>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MANPOWER</a:t>
            </a:r>
          </a:p>
          <a:p>
            <a:pPr algn="ctr" defTabSz="911225" eaLnBrk="0" hangingPunct="0"/>
            <a:r>
              <a:rPr lang="en-US" sz="800" dirty="0">
                <a:solidFill>
                  <a:srgbClr val="000000"/>
                </a:solidFill>
              </a:rPr>
              <a:t> AND PERSONNEL</a:t>
            </a:r>
          </a:p>
          <a:p>
            <a:pPr algn="ctr" defTabSz="911225" eaLnBrk="0" hangingPunct="0"/>
            <a:r>
              <a:rPr lang="en-US" sz="800" dirty="0">
                <a:solidFill>
                  <a:srgbClr val="000000"/>
                </a:solidFill>
                <a:latin typeface="Arial Narrow" pitchFamily="34" charset="0"/>
              </a:rPr>
              <a:t>Ms. L Young</a:t>
            </a:r>
          </a:p>
        </p:txBody>
      </p:sp>
      <p:cxnSp>
        <p:nvCxnSpPr>
          <p:cNvPr id="67" name="Straight Connector 66"/>
          <p:cNvCxnSpPr/>
          <p:nvPr/>
        </p:nvCxnSpPr>
        <p:spPr bwMode="auto">
          <a:xfrm flipV="1">
            <a:off x="1932432" y="4784725"/>
            <a:ext cx="3078353" cy="9732"/>
          </a:xfrm>
          <a:prstGeom prst="line">
            <a:avLst/>
          </a:prstGeom>
          <a:noFill/>
          <a:ln w="28575" cap="flat" cmpd="sng" algn="ctr">
            <a:solidFill>
              <a:schemeClr val="tx1"/>
            </a:solidFill>
            <a:prstDash val="solid"/>
            <a:round/>
            <a:headEnd type="none" w="med" len="med"/>
            <a:tailEnd type="none" w="med" len="med"/>
          </a:ln>
          <a:effectLst/>
        </p:spPr>
      </p:cxnSp>
      <p:sp>
        <p:nvSpPr>
          <p:cNvPr id="64" name="Line 33"/>
          <p:cNvSpPr>
            <a:spLocks noChangeShapeType="1"/>
          </p:cNvSpPr>
          <p:nvPr/>
        </p:nvSpPr>
        <p:spPr bwMode="auto">
          <a:xfrm>
            <a:off x="7144512" y="5928360"/>
            <a:ext cx="0" cy="290512"/>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sp>
        <p:nvSpPr>
          <p:cNvPr id="82" name="Rectangle 71"/>
          <p:cNvSpPr>
            <a:spLocks noChangeArrowheads="1"/>
          </p:cNvSpPr>
          <p:nvPr/>
        </p:nvSpPr>
        <p:spPr bwMode="auto">
          <a:xfrm>
            <a:off x="6553200" y="6233160"/>
            <a:ext cx="1143000" cy="548640"/>
          </a:xfrm>
          <a:prstGeom prst="rect">
            <a:avLst/>
          </a:prstGeom>
          <a:solidFill>
            <a:schemeClr val="bg1"/>
          </a:solidFill>
          <a:ln w="25400">
            <a:solidFill>
              <a:schemeClr val="tx1"/>
            </a:solidFill>
            <a:miter lim="800000"/>
            <a:headEnd/>
            <a:tailEnd/>
          </a:ln>
        </p:spPr>
        <p:txBody>
          <a:bodyPr wrap="none" lIns="90488" tIns="46038" rIns="90488" bIns="46038" anchor="ctr" anchorCtr="1"/>
          <a:lstStyle/>
          <a:p>
            <a:pPr algn="ctr" defTabSz="911225" eaLnBrk="0" hangingPunct="0"/>
            <a:r>
              <a:rPr lang="en-US" sz="800" dirty="0">
                <a:solidFill>
                  <a:srgbClr val="000000"/>
                </a:solidFill>
              </a:rPr>
              <a:t>STRATEGIC PLANS &amp; </a:t>
            </a:r>
          </a:p>
          <a:p>
            <a:pPr algn="ctr" defTabSz="911225" eaLnBrk="0" hangingPunct="0"/>
            <a:r>
              <a:rPr lang="en-US" sz="800" dirty="0">
                <a:solidFill>
                  <a:srgbClr val="000000"/>
                </a:solidFill>
              </a:rPr>
              <a:t>PROGRAMS</a:t>
            </a:r>
          </a:p>
          <a:p>
            <a:pPr algn="ctr" defTabSz="911225" eaLnBrk="0" hangingPunct="0"/>
            <a:r>
              <a:rPr lang="en-US" sz="800" dirty="0">
                <a:solidFill>
                  <a:srgbClr val="000000"/>
                </a:solidFill>
                <a:latin typeface="Arial Narrow" pitchFamily="34" charset="0"/>
              </a:rPr>
              <a:t>Ms. L. Kennedy</a:t>
            </a: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0683" y="5688614"/>
            <a:ext cx="448056" cy="54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5020" y="1632267"/>
            <a:ext cx="684750" cy="852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1938" y="4520137"/>
            <a:ext cx="438912"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6" descr="http://media.dma.mil/2014/Jun/23/2000802766/-1/-1/0/140623-F-PB123-10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1197301"/>
            <a:ext cx="884237" cy="11106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arletonMarch20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10400" y="3405966"/>
            <a:ext cx="392748" cy="49842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LeonFeb20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6556" y="3405966"/>
            <a:ext cx="347619" cy="48568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photo of COLONEL PHILIP A GARRAN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94336" y="3373840"/>
            <a:ext cx="441550" cy="55193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https://media.licdn.com/media/p/7/005/058/07a/234175b.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05111" y="5709271"/>
            <a:ext cx="523889" cy="523889"/>
          </a:xfrm>
          <a:prstGeom prst="rect">
            <a:avLst/>
          </a:prstGeom>
          <a:noFill/>
          <a:extLst>
            <a:ext uri="{909E8E84-426E-40DD-AFC4-6F175D3DCCD1}">
              <a14:hiddenFill xmlns:a14="http://schemas.microsoft.com/office/drawing/2010/main">
                <a:solidFill>
                  <a:srgbClr val="FFFFFF"/>
                </a:solidFill>
              </a14:hiddenFill>
            </a:ext>
          </a:extLst>
        </p:spPr>
      </p:pic>
      <p:sp>
        <p:nvSpPr>
          <p:cNvPr id="66" name="Line 30"/>
          <p:cNvSpPr>
            <a:spLocks noChangeShapeType="1"/>
          </p:cNvSpPr>
          <p:nvPr/>
        </p:nvSpPr>
        <p:spPr bwMode="auto">
          <a:xfrm>
            <a:off x="1905000" y="4762059"/>
            <a:ext cx="0" cy="251901"/>
          </a:xfrm>
          <a:prstGeom prst="line">
            <a:avLst/>
          </a:prstGeom>
          <a:noFill/>
          <a:ln w="28575">
            <a:solidFill>
              <a:schemeClr val="tx1"/>
            </a:solidFill>
            <a:round/>
            <a:headEnd/>
            <a:tailEnd/>
          </a:ln>
        </p:spPr>
        <p:txBody>
          <a:bodyPr anchor="ctr" anchorCtr="1"/>
          <a:lstStyle/>
          <a:p>
            <a:endParaRPr lang="en-US" dirty="0">
              <a:solidFill>
                <a:srgbClr val="000000"/>
              </a:solidFill>
            </a:endParaRPr>
          </a:p>
        </p:txBody>
      </p:sp>
      <p:pic>
        <p:nvPicPr>
          <p:cNvPr id="4" name="Picture 4" descr="Col John S.R. Anttonen, USA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56002" y="3412800"/>
            <a:ext cx="392398" cy="49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hoto of COLONEL STEVEN P. WHITNE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29600" y="3341763"/>
            <a:ext cx="439906" cy="5498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hoto of COLONEL THOMAS R. ROCK J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75009" y="4520136"/>
            <a:ext cx="419442" cy="52430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4106" y="1815147"/>
            <a:ext cx="662894" cy="928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5"/>
          <a:stretch>
            <a:fillRect/>
          </a:stretch>
        </p:blipFill>
        <p:spPr>
          <a:xfrm>
            <a:off x="540176" y="5709271"/>
            <a:ext cx="386810" cy="539130"/>
          </a:xfrm>
          <a:prstGeom prst="rect">
            <a:avLst/>
          </a:prstGeom>
        </p:spPr>
      </p:pic>
      <p:pic>
        <p:nvPicPr>
          <p:cNvPr id="9218" name="Picture 2" descr="https://media.defense.gov/2017/Jan/24/2001690330/-1/-1/0/170124-F-ZZ999-102.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05200" y="3389997"/>
            <a:ext cx="419080" cy="53626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media.defense.gov/2017/Jan/24/2001690326/-1/-1/0/170124-F-ZZ999-101.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562600" y="5688614"/>
            <a:ext cx="378790" cy="53025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media.defense.gov/2015/Jul/29/2001284522/-1/-1/0/150728-F-YF873-029.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13841" y="4515422"/>
            <a:ext cx="443959" cy="55494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media.defense.gov/2016/Mar/09/2001517639/-1/-1/0/160309-F-YF873-314.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781800" y="5688614"/>
            <a:ext cx="429922" cy="53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5674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599" y="1674812"/>
            <a:ext cx="6108159" cy="4725988"/>
          </a:xfrm>
        </p:spPr>
        <p:txBody>
          <a:bodyPr>
            <a:normAutofit fontScale="77500" lnSpcReduction="20000"/>
          </a:bodyPr>
          <a:lstStyle/>
          <a:p>
            <a:pPr marL="0" indent="0" algn="ctr">
              <a:lnSpc>
                <a:spcPct val="110000"/>
              </a:lnSpc>
              <a:spcBef>
                <a:spcPts val="0"/>
              </a:spcBef>
              <a:spcAft>
                <a:spcPts val="1200"/>
              </a:spcAft>
              <a:buNone/>
            </a:pPr>
            <a:r>
              <a:rPr lang="en-US" sz="3800" b="1" i="1" dirty="0"/>
              <a:t>“To make SMC the most respected, reliable center for responsive and affordable acquisition and sustainment of space systems”</a:t>
            </a:r>
          </a:p>
          <a:p>
            <a:pPr>
              <a:spcBef>
                <a:spcPts val="0"/>
              </a:spcBef>
              <a:spcAft>
                <a:spcPts val="600"/>
              </a:spcAft>
              <a:buNone/>
            </a:pPr>
            <a:endParaRPr lang="en-US" sz="3800" dirty="0"/>
          </a:p>
          <a:p>
            <a:pPr lvl="1">
              <a:lnSpc>
                <a:spcPct val="110000"/>
              </a:lnSpc>
              <a:spcBef>
                <a:spcPts val="0"/>
              </a:spcBef>
              <a:spcAft>
                <a:spcPts val="1200"/>
              </a:spcAft>
              <a:buFont typeface="Wingdings" pitchFamily="2" charset="2"/>
              <a:buChar char="«"/>
            </a:pPr>
            <a:r>
              <a:rPr lang="en-US" sz="3300" b="1" dirty="0"/>
              <a:t>Vision</a:t>
            </a:r>
            <a:r>
              <a:rPr lang="en-US" sz="3300" dirty="0"/>
              <a:t>:  Be the most respected acquirer and sustainer of space systems</a:t>
            </a:r>
          </a:p>
          <a:p>
            <a:pPr lvl="1">
              <a:spcBef>
                <a:spcPts val="0"/>
              </a:spcBef>
              <a:spcAft>
                <a:spcPts val="600"/>
              </a:spcAft>
              <a:buFont typeface="Wingdings" pitchFamily="2" charset="2"/>
              <a:buChar char="«"/>
            </a:pPr>
            <a:r>
              <a:rPr lang="en-US" sz="3300" b="1" dirty="0"/>
              <a:t>Mission</a:t>
            </a:r>
            <a:r>
              <a:rPr lang="en-US" sz="3300" dirty="0"/>
              <a:t>:  Deliver resilient and affordable space capabilities for the nation</a:t>
            </a:r>
          </a:p>
        </p:txBody>
      </p:sp>
      <p:pic>
        <p:nvPicPr>
          <p:cNvPr id="7" name="Picture 6" descr="generic_SMC_reciprocal.jpg"/>
          <p:cNvPicPr>
            <a:picLocks noChangeAspect="1"/>
          </p:cNvPicPr>
          <p:nvPr/>
        </p:nvPicPr>
        <p:blipFill>
          <a:blip r:embed="rId3" cstate="print"/>
          <a:stretch>
            <a:fillRect/>
          </a:stretch>
        </p:blipFill>
        <p:spPr>
          <a:xfrm>
            <a:off x="6336759" y="1447800"/>
            <a:ext cx="2654841" cy="53096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itle 3"/>
          <p:cNvSpPr>
            <a:spLocks noGrp="1"/>
          </p:cNvSpPr>
          <p:nvPr>
            <p:ph type="title"/>
          </p:nvPr>
        </p:nvSpPr>
        <p:spPr>
          <a:xfrm>
            <a:off x="1143000" y="0"/>
            <a:ext cx="7752056" cy="1143000"/>
          </a:xfrm>
        </p:spPr>
        <p:txBody>
          <a:bodyPr/>
          <a:lstStyle/>
          <a:p>
            <a:pPr>
              <a:lnSpc>
                <a:spcPct val="90000"/>
              </a:lnSpc>
            </a:pPr>
            <a:r>
              <a:rPr lang="en-US" sz="3600" dirty="0"/>
              <a:t>Commander’s Intent and </a:t>
            </a:r>
            <a:br>
              <a:rPr lang="en-US" sz="3600" dirty="0"/>
            </a:br>
            <a:r>
              <a:rPr lang="en-US" sz="3600" dirty="0"/>
              <a:t>Strategic Direction</a:t>
            </a:r>
          </a:p>
        </p:txBody>
      </p:sp>
    </p:spTree>
    <p:extLst>
      <p:ext uri="{BB962C8B-B14F-4D97-AF65-F5344CB8AC3E}">
        <p14:creationId xmlns:p14="http://schemas.microsoft.com/office/powerpoint/2010/main" val="1094240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152400" y="3352800"/>
            <a:ext cx="8847137" cy="3505200"/>
          </a:xfrm>
        </p:spPr>
        <p:txBody>
          <a:bodyPr>
            <a:noAutofit/>
          </a:bodyPr>
          <a:lstStyle/>
          <a:p>
            <a:pPr marL="0" indent="0">
              <a:lnSpc>
                <a:spcPct val="120000"/>
              </a:lnSpc>
              <a:buNone/>
            </a:pPr>
            <a:r>
              <a:rPr lang="en-US" sz="1400" b="1" dirty="0"/>
              <a:t>Focus Areas:</a:t>
            </a:r>
          </a:p>
          <a:p>
            <a:pPr marL="285750" indent="-285750">
              <a:lnSpc>
                <a:spcPct val="120000"/>
              </a:lnSpc>
            </a:pPr>
            <a:r>
              <a:rPr lang="en-US" sz="1400" b="1" dirty="0"/>
              <a:t>Align SMC’s roles and responsibilities, processes and resources to be more responsive, more cost effective, and more efficient.</a:t>
            </a:r>
          </a:p>
          <a:p>
            <a:pPr marL="228600" indent="-228600"/>
            <a:r>
              <a:rPr lang="en-US" sz="1400" b="1" dirty="0"/>
              <a:t>Improve SMC’s decision making/governance process</a:t>
            </a:r>
          </a:p>
          <a:p>
            <a:pPr marL="1485900" lvl="2" indent="-571500">
              <a:buSzPct val="50000"/>
              <a:buFont typeface="Wingdings" pitchFamily="2" charset="2"/>
              <a:buChar char="u"/>
            </a:pPr>
            <a:r>
              <a:rPr lang="en-US" sz="1400" dirty="0">
                <a:latin typeface="Arial" pitchFamily="34" charset="0"/>
                <a:cs typeface="Arial" pitchFamily="34" charset="0"/>
              </a:rPr>
              <a:t>Streamline decision making/governance process</a:t>
            </a:r>
          </a:p>
          <a:p>
            <a:pPr marL="1485900" lvl="2" indent="-571500">
              <a:buSzPct val="50000"/>
              <a:buFont typeface="Wingdings" pitchFamily="2" charset="2"/>
              <a:buChar char="u"/>
            </a:pPr>
            <a:r>
              <a:rPr lang="en-US" sz="1400" dirty="0">
                <a:latin typeface="Arial" pitchFamily="34" charset="0"/>
                <a:cs typeface="Arial" pitchFamily="34" charset="0"/>
              </a:rPr>
              <a:t>Provide a process for strategic thinking/decision making</a:t>
            </a:r>
            <a:endParaRPr lang="en-US" sz="1400" dirty="0"/>
          </a:p>
          <a:p>
            <a:pPr marL="285750" indent="-285750"/>
            <a:r>
              <a:rPr lang="en-US" sz="1400" b="1" dirty="0"/>
              <a:t>Launch a Strategic Communication Campaign</a:t>
            </a:r>
          </a:p>
          <a:p>
            <a:pPr marL="285750" indent="-285750"/>
            <a:r>
              <a:rPr lang="en-US" sz="1400" b="1" dirty="0"/>
              <a:t>Right size and develop our human resources</a:t>
            </a:r>
          </a:p>
          <a:p>
            <a:pPr marL="1485900" lvl="2" indent="-571500">
              <a:buSzPct val="50000"/>
              <a:buFont typeface="Wingdings" pitchFamily="2" charset="2"/>
              <a:buChar char="u"/>
            </a:pPr>
            <a:r>
              <a:rPr lang="en-US" sz="1400" dirty="0">
                <a:latin typeface="Arial" pitchFamily="34" charset="0"/>
                <a:cs typeface="Arial" pitchFamily="34" charset="0"/>
              </a:rPr>
              <a:t>Civilian workforce career development planning</a:t>
            </a:r>
          </a:p>
          <a:p>
            <a:pPr marL="1485900" lvl="2" indent="-571500">
              <a:buSzPct val="50000"/>
              <a:buFont typeface="Wingdings" pitchFamily="2" charset="2"/>
              <a:buChar char="u"/>
            </a:pPr>
            <a:r>
              <a:rPr lang="en-US" sz="1400" dirty="0">
                <a:latin typeface="Arial" pitchFamily="34" charset="0"/>
                <a:cs typeface="Arial" pitchFamily="34" charset="0"/>
              </a:rPr>
              <a:t>Workforce (Military, Civilian, A&amp;AS, FFRDC, SE&amp;I) “Right Sizing”</a:t>
            </a:r>
          </a:p>
          <a:p>
            <a:pPr marL="1485900" lvl="2" indent="-571500">
              <a:buSzPct val="50000"/>
              <a:buFont typeface="Wingdings" pitchFamily="2" charset="2"/>
              <a:buChar char="u"/>
            </a:pPr>
            <a:r>
              <a:rPr lang="en-US" sz="1400" dirty="0">
                <a:latin typeface="Arial" pitchFamily="34" charset="0"/>
                <a:cs typeface="Arial" pitchFamily="34" charset="0"/>
              </a:rPr>
              <a:t>Military workforce management</a:t>
            </a:r>
          </a:p>
          <a:p>
            <a:pPr marL="1485900" lvl="2" indent="-571500">
              <a:buSzPct val="50000"/>
              <a:buFont typeface="Wingdings" pitchFamily="2" charset="2"/>
              <a:buChar char="u"/>
            </a:pPr>
            <a:r>
              <a:rPr lang="en-US" sz="1400" dirty="0">
                <a:latin typeface="Arial" pitchFamily="34" charset="0"/>
                <a:cs typeface="Arial" pitchFamily="34" charset="0"/>
              </a:rPr>
              <a:t>Create workforce governance forum for Center allocation of manpower </a:t>
            </a:r>
          </a:p>
          <a:p>
            <a:pPr marL="1485900" lvl="3" indent="-571500">
              <a:buSzPct val="50000"/>
              <a:buFont typeface="Wingdings" pitchFamily="2" charset="2"/>
              <a:buChar char="u"/>
            </a:pPr>
            <a:r>
              <a:rPr lang="en-US" sz="1400" dirty="0">
                <a:latin typeface="Arial" pitchFamily="34" charset="0"/>
                <a:cs typeface="Arial" pitchFamily="34" charset="0"/>
              </a:rPr>
              <a:t>Quality of life improvements that aide retention and recruiting</a:t>
            </a:r>
          </a:p>
          <a:p>
            <a:pPr lvl="2"/>
            <a:endParaRPr lang="en-US" sz="700" dirty="0"/>
          </a:p>
          <a:p>
            <a:pPr marL="233363" indent="-233363" eaLnBrk="1" hangingPunct="1">
              <a:buFontTx/>
              <a:buNone/>
              <a:defRPr/>
            </a:pPr>
            <a:endParaRPr lang="en-US" sz="200" dirty="0"/>
          </a:p>
        </p:txBody>
      </p:sp>
      <p:sp>
        <p:nvSpPr>
          <p:cNvPr id="4" name="Title 4"/>
          <p:cNvSpPr txBox="1">
            <a:spLocks/>
          </p:cNvSpPr>
          <p:nvPr/>
        </p:nvSpPr>
        <p:spPr>
          <a:xfrm>
            <a:off x="1143000" y="152400"/>
            <a:ext cx="7752056" cy="1143000"/>
          </a:xfrm>
          <a:prstGeom prst="rect">
            <a:avLst/>
          </a:prstGeom>
        </p:spPr>
        <p:txBody>
          <a:bodyPr/>
          <a:lstStyle>
            <a:lvl1pPr algn="r" rtl="0" eaLnBrk="1" fontAlgn="base" hangingPunct="1">
              <a:spcBef>
                <a:spcPct val="0"/>
              </a:spcBef>
              <a:spcAft>
                <a:spcPct val="0"/>
              </a:spcAft>
              <a:defRPr sz="4400" b="1" i="1" kern="1200" baseline="0">
                <a:solidFill>
                  <a:schemeClr val="bg1"/>
                </a:solidFill>
                <a:effectLst>
                  <a:outerShdw blurRad="38100" dist="38100" dir="2700000" algn="tl">
                    <a:srgbClr val="000000">
                      <a:alpha val="43137"/>
                    </a:srgbClr>
                  </a:outerShdw>
                </a:effectLst>
                <a:latin typeface="+mj-lt"/>
                <a:ea typeface="+mj-ea"/>
                <a:cs typeface="Browallia New" pitchFamily="34" charset="-34"/>
              </a:defRPr>
            </a:lvl1pPr>
            <a:lvl2pPr algn="ctr" rtl="0" eaLnBrk="1" fontAlgn="base" hangingPunct="1">
              <a:spcBef>
                <a:spcPct val="0"/>
              </a:spcBef>
              <a:spcAft>
                <a:spcPct val="0"/>
              </a:spcAft>
              <a:defRPr sz="4400">
                <a:solidFill>
                  <a:schemeClr val="tx1"/>
                </a:solidFill>
                <a:latin typeface="Cambria" pitchFamily="18" charset="0"/>
              </a:defRPr>
            </a:lvl2pPr>
            <a:lvl3pPr algn="ctr" rtl="0" eaLnBrk="1" fontAlgn="base" hangingPunct="1">
              <a:spcBef>
                <a:spcPct val="0"/>
              </a:spcBef>
              <a:spcAft>
                <a:spcPct val="0"/>
              </a:spcAft>
              <a:defRPr sz="4400">
                <a:solidFill>
                  <a:schemeClr val="tx1"/>
                </a:solidFill>
                <a:latin typeface="Cambria" pitchFamily="18" charset="0"/>
              </a:defRPr>
            </a:lvl3pPr>
            <a:lvl4pPr algn="ctr" rtl="0" eaLnBrk="1" fontAlgn="base" hangingPunct="1">
              <a:spcBef>
                <a:spcPct val="0"/>
              </a:spcBef>
              <a:spcAft>
                <a:spcPct val="0"/>
              </a:spcAft>
              <a:defRPr sz="4400">
                <a:solidFill>
                  <a:schemeClr val="tx1"/>
                </a:solidFill>
                <a:latin typeface="Cambria" pitchFamily="18" charset="0"/>
              </a:defRPr>
            </a:lvl4pPr>
            <a:lvl5pPr algn="ctr" rtl="0" eaLnBrk="1" fontAlgn="base" hangingPunct="1">
              <a:spcBef>
                <a:spcPct val="0"/>
              </a:spcBef>
              <a:spcAft>
                <a:spcPct val="0"/>
              </a:spcAft>
              <a:defRPr sz="4400">
                <a:solidFill>
                  <a:schemeClr val="tx1"/>
                </a:solidFill>
                <a:latin typeface="Cambria" pitchFamily="18" charset="0"/>
              </a:defRPr>
            </a:lvl5pPr>
            <a:lvl6pPr marL="457200" algn="ctr" rtl="0" eaLnBrk="1" fontAlgn="base" hangingPunct="1">
              <a:spcBef>
                <a:spcPct val="0"/>
              </a:spcBef>
              <a:spcAft>
                <a:spcPct val="0"/>
              </a:spcAft>
              <a:defRPr sz="4400">
                <a:solidFill>
                  <a:schemeClr val="tx1"/>
                </a:solidFill>
                <a:latin typeface="Cambria" pitchFamily="18" charset="0"/>
              </a:defRPr>
            </a:lvl6pPr>
            <a:lvl7pPr marL="914400" algn="ctr" rtl="0" eaLnBrk="1" fontAlgn="base" hangingPunct="1">
              <a:spcBef>
                <a:spcPct val="0"/>
              </a:spcBef>
              <a:spcAft>
                <a:spcPct val="0"/>
              </a:spcAft>
              <a:defRPr sz="4400">
                <a:solidFill>
                  <a:schemeClr val="tx1"/>
                </a:solidFill>
                <a:latin typeface="Cambria" pitchFamily="18" charset="0"/>
              </a:defRPr>
            </a:lvl7pPr>
            <a:lvl8pPr marL="1371600" algn="ctr" rtl="0" eaLnBrk="1" fontAlgn="base" hangingPunct="1">
              <a:spcBef>
                <a:spcPct val="0"/>
              </a:spcBef>
              <a:spcAft>
                <a:spcPct val="0"/>
              </a:spcAft>
              <a:defRPr sz="4400">
                <a:solidFill>
                  <a:schemeClr val="tx1"/>
                </a:solidFill>
                <a:latin typeface="Cambria" pitchFamily="18" charset="0"/>
              </a:defRPr>
            </a:lvl8pPr>
            <a:lvl9pPr marL="1828800" algn="ctr" rtl="0" eaLnBrk="1" fontAlgn="base" hangingPunct="1">
              <a:spcBef>
                <a:spcPct val="0"/>
              </a:spcBef>
              <a:spcAft>
                <a:spcPct val="0"/>
              </a:spcAft>
              <a:defRPr sz="4400">
                <a:solidFill>
                  <a:schemeClr val="tx1"/>
                </a:solidFill>
                <a:latin typeface="Cambria" pitchFamily="18" charset="0"/>
              </a:defRPr>
            </a:lvl9pPr>
          </a:lstStyle>
          <a:p>
            <a:r>
              <a:rPr lang="en-US" sz="3600" dirty="0"/>
              <a:t>SMC Mandates</a:t>
            </a:r>
          </a:p>
          <a:p>
            <a:r>
              <a:rPr lang="en-US" sz="3600" dirty="0"/>
              <a:t>&amp; Focus Areas</a:t>
            </a:r>
          </a:p>
        </p:txBody>
      </p:sp>
      <p:sp>
        <p:nvSpPr>
          <p:cNvPr id="2" name="TextBox 1"/>
          <p:cNvSpPr txBox="1"/>
          <p:nvPr/>
        </p:nvSpPr>
        <p:spPr>
          <a:xfrm>
            <a:off x="533400" y="1447800"/>
            <a:ext cx="8133056" cy="1754326"/>
          </a:xfrm>
          <a:prstGeom prst="rect">
            <a:avLst/>
          </a:prstGeom>
          <a:noFill/>
        </p:spPr>
        <p:txBody>
          <a:bodyPr wrap="square" rtlCol="0">
            <a:spAutoFit/>
          </a:bodyPr>
          <a:lstStyle/>
          <a:p>
            <a:r>
              <a:rPr lang="en-US" b="1" dirty="0"/>
              <a:t>Mandates:</a:t>
            </a:r>
          </a:p>
          <a:p>
            <a:pPr marL="285750" indent="-285750">
              <a:buFont typeface="Wingdings" pitchFamily="2" charset="2"/>
              <a:buChar char="v"/>
            </a:pPr>
            <a:r>
              <a:rPr lang="en-US" dirty="0"/>
              <a:t>Deliver warfighting capability by maintaining momentum on improving and executing programs</a:t>
            </a:r>
          </a:p>
          <a:p>
            <a:pPr marL="285750" indent="-285750">
              <a:buFont typeface="Wingdings" pitchFamily="2" charset="2"/>
              <a:buChar char="v"/>
            </a:pPr>
            <a:r>
              <a:rPr lang="en-US" dirty="0"/>
              <a:t>Focus on making today’s space systems more affordable</a:t>
            </a:r>
          </a:p>
          <a:p>
            <a:pPr marL="285750" indent="-285750">
              <a:buFont typeface="Wingdings" pitchFamily="2" charset="2"/>
              <a:buChar char="v"/>
            </a:pPr>
            <a:r>
              <a:rPr lang="en-US" dirty="0"/>
              <a:t>Evolve and implement new affordable and resilient architectures</a:t>
            </a:r>
          </a:p>
          <a:p>
            <a:pPr marL="285750" indent="-285750">
              <a:buFont typeface="Wingdings" pitchFamily="2" charset="2"/>
              <a:buChar char="v"/>
            </a:pPr>
            <a:r>
              <a:rPr lang="en-US" dirty="0"/>
              <a:t>Take care of our people </a:t>
            </a:r>
          </a:p>
        </p:txBody>
      </p:sp>
    </p:spTree>
    <p:extLst>
      <p:ext uri="{BB962C8B-B14F-4D97-AF65-F5344CB8AC3E}">
        <p14:creationId xmlns:p14="http://schemas.microsoft.com/office/powerpoint/2010/main" val="3840567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685800" y="6248400"/>
            <a:ext cx="1905000" cy="457200"/>
          </a:xfrm>
          <a:prstGeom prst="rect">
            <a:avLst/>
          </a:prstGeom>
          <a:noFill/>
          <a:ln w="9525">
            <a:noFill/>
            <a:miter lim="800000"/>
            <a:headEnd/>
            <a:tailEnd/>
          </a:ln>
        </p:spPr>
        <p:txBody>
          <a:bodyPr wrap="none" anchor="ctr"/>
          <a:lstStyle/>
          <a:p>
            <a:pPr>
              <a:lnSpc>
                <a:spcPct val="90000"/>
              </a:lnSpc>
              <a:buSzPct val="100000"/>
            </a:pPr>
            <a:endParaRPr lang="en-US" dirty="0">
              <a:solidFill>
                <a:srgbClr val="000000"/>
              </a:solidFill>
            </a:endParaRPr>
          </a:p>
        </p:txBody>
      </p:sp>
      <p:sp>
        <p:nvSpPr>
          <p:cNvPr id="10244" name="Rectangle 4"/>
          <p:cNvSpPr>
            <a:spLocks noGrp="1" noChangeArrowheads="1"/>
          </p:cNvSpPr>
          <p:nvPr>
            <p:ph type="title"/>
          </p:nvPr>
        </p:nvSpPr>
        <p:spPr>
          <a:xfrm>
            <a:off x="1850967" y="152400"/>
            <a:ext cx="7177089" cy="1071383"/>
          </a:xfrm>
        </p:spPr>
        <p:txBody>
          <a:bodyPr>
            <a:noAutofit/>
          </a:bodyPr>
          <a:lstStyle/>
          <a:p>
            <a:r>
              <a:rPr lang="en-US" sz="3600" dirty="0"/>
              <a:t>Space Mission Overview</a:t>
            </a:r>
          </a:p>
        </p:txBody>
      </p:sp>
      <p:sp>
        <p:nvSpPr>
          <p:cNvPr id="10245" name="Rectangle 5"/>
          <p:cNvSpPr>
            <a:spLocks noChangeArrowheads="1"/>
          </p:cNvSpPr>
          <p:nvPr/>
        </p:nvSpPr>
        <p:spPr bwMode="auto">
          <a:xfrm>
            <a:off x="2356247" y="4294187"/>
            <a:ext cx="1776413" cy="546100"/>
          </a:xfrm>
          <a:prstGeom prst="rect">
            <a:avLst/>
          </a:prstGeom>
          <a:noFill/>
          <a:ln w="12700">
            <a:noFill/>
            <a:miter lim="800000"/>
            <a:headEnd/>
            <a:tailEnd/>
          </a:ln>
        </p:spPr>
        <p:txBody>
          <a:bodyPr wrap="none" lIns="92075" tIns="46038" rIns="92075" bIns="46038" anchor="ctr"/>
          <a:lstStyle/>
          <a:p>
            <a:pPr eaLnBrk="0" hangingPunct="0"/>
            <a:r>
              <a:rPr lang="en-US" sz="2000" u="sng" dirty="0">
                <a:solidFill>
                  <a:srgbClr val="0033CC"/>
                </a:solidFill>
              </a:rPr>
              <a:t>Space Support</a:t>
            </a:r>
          </a:p>
        </p:txBody>
      </p:sp>
      <p:sp>
        <p:nvSpPr>
          <p:cNvPr id="10246" name="Rectangle 7"/>
          <p:cNvSpPr>
            <a:spLocks noChangeArrowheads="1"/>
          </p:cNvSpPr>
          <p:nvPr/>
        </p:nvSpPr>
        <p:spPr bwMode="auto">
          <a:xfrm>
            <a:off x="2325291" y="4618037"/>
            <a:ext cx="1838325" cy="838200"/>
          </a:xfrm>
          <a:prstGeom prst="rect">
            <a:avLst/>
          </a:prstGeom>
          <a:noFill/>
          <a:ln w="9525">
            <a:noFill/>
            <a:miter lim="800000"/>
            <a:headEnd/>
            <a:tailEnd/>
          </a:ln>
        </p:spPr>
        <p:txBody>
          <a:bodyPr lIns="92075" tIns="46038" rIns="92075" bIns="46038"/>
          <a:lstStyle/>
          <a:p>
            <a:pPr marL="112713" indent="-112713" eaLnBrk="0" hangingPunct="0">
              <a:buClr>
                <a:srgbClr val="FFFFFF"/>
              </a:buClr>
            </a:pPr>
            <a:r>
              <a:rPr lang="en-US" sz="1400" dirty="0">
                <a:solidFill>
                  <a:srgbClr val="000000"/>
                </a:solidFill>
                <a:latin typeface="Arial Narrow" pitchFamily="34" charset="0"/>
              </a:rPr>
              <a:t>Launch Systems </a:t>
            </a:r>
          </a:p>
          <a:p>
            <a:pPr marL="112713" indent="-112713" eaLnBrk="0" hangingPunct="0">
              <a:buClr>
                <a:srgbClr val="FFFFFF"/>
              </a:buClr>
            </a:pPr>
            <a:r>
              <a:rPr lang="en-US" sz="1400" dirty="0">
                <a:solidFill>
                  <a:srgbClr val="000000"/>
                </a:solidFill>
                <a:latin typeface="Arial Narrow" pitchFamily="34" charset="0"/>
              </a:rPr>
              <a:t>Spacelift Range </a:t>
            </a:r>
          </a:p>
          <a:p>
            <a:pPr marL="112713" indent="-112713" eaLnBrk="0" hangingPunct="0">
              <a:buClr>
                <a:srgbClr val="FFFFFF"/>
              </a:buClr>
            </a:pPr>
            <a:r>
              <a:rPr lang="en-US" sz="1400" dirty="0">
                <a:solidFill>
                  <a:srgbClr val="000000"/>
                </a:solidFill>
                <a:latin typeface="Arial Narrow" pitchFamily="34" charset="0"/>
              </a:rPr>
              <a:t>Satellite Control Network </a:t>
            </a:r>
          </a:p>
        </p:txBody>
      </p:sp>
      <p:sp>
        <p:nvSpPr>
          <p:cNvPr id="10247" name="Rectangle 8"/>
          <p:cNvSpPr>
            <a:spLocks noChangeArrowheads="1"/>
          </p:cNvSpPr>
          <p:nvPr/>
        </p:nvSpPr>
        <p:spPr bwMode="auto">
          <a:xfrm>
            <a:off x="4662488" y="4313237"/>
            <a:ext cx="1758950" cy="533400"/>
          </a:xfrm>
          <a:prstGeom prst="rect">
            <a:avLst/>
          </a:prstGeom>
          <a:noFill/>
          <a:ln w="12700">
            <a:noFill/>
            <a:miter lim="800000"/>
            <a:headEnd/>
            <a:tailEnd/>
          </a:ln>
        </p:spPr>
        <p:txBody>
          <a:bodyPr wrap="none" lIns="92075" tIns="46038" rIns="92075" bIns="46038" anchor="ctr"/>
          <a:lstStyle/>
          <a:p>
            <a:pPr eaLnBrk="0" hangingPunct="0"/>
            <a:r>
              <a:rPr lang="en-US" sz="2000" u="sng" dirty="0">
                <a:solidFill>
                  <a:srgbClr val="0033CC"/>
                </a:solidFill>
              </a:rPr>
              <a:t>Force Application</a:t>
            </a:r>
          </a:p>
        </p:txBody>
      </p:sp>
      <p:sp>
        <p:nvSpPr>
          <p:cNvPr id="10248" name="Rectangle 10"/>
          <p:cNvSpPr>
            <a:spLocks noChangeArrowheads="1"/>
          </p:cNvSpPr>
          <p:nvPr/>
        </p:nvSpPr>
        <p:spPr bwMode="auto">
          <a:xfrm>
            <a:off x="4619625" y="4618037"/>
            <a:ext cx="2324100" cy="609600"/>
          </a:xfrm>
          <a:prstGeom prst="rect">
            <a:avLst/>
          </a:prstGeom>
          <a:noFill/>
          <a:ln w="9525">
            <a:noFill/>
            <a:miter lim="800000"/>
            <a:headEnd/>
            <a:tailEnd/>
          </a:ln>
        </p:spPr>
        <p:txBody>
          <a:bodyPr lIns="92075" tIns="46038" rIns="92075" bIns="46038"/>
          <a:lstStyle/>
          <a:p>
            <a:pPr marL="112713" indent="-112713" eaLnBrk="0" hangingPunct="0">
              <a:buClr>
                <a:srgbClr val="FFFFFF"/>
              </a:buClr>
            </a:pPr>
            <a:r>
              <a:rPr lang="en-US" sz="1400" dirty="0">
                <a:solidFill>
                  <a:srgbClr val="000000"/>
                </a:solidFill>
                <a:latin typeface="Arial Narrow" pitchFamily="34" charset="0"/>
              </a:rPr>
              <a:t>Conventional Missiles</a:t>
            </a:r>
          </a:p>
          <a:p>
            <a:pPr marL="112713" indent="-112713" eaLnBrk="0" hangingPunct="0">
              <a:buClr>
                <a:srgbClr val="FFFFFF"/>
              </a:buClr>
            </a:pPr>
            <a:r>
              <a:rPr lang="en-US" sz="1400" dirty="0">
                <a:solidFill>
                  <a:srgbClr val="000000"/>
                </a:solidFill>
                <a:latin typeface="Arial Narrow" pitchFamily="34" charset="0"/>
              </a:rPr>
              <a:t>Prompt Global Strike</a:t>
            </a:r>
          </a:p>
        </p:txBody>
      </p:sp>
      <p:sp>
        <p:nvSpPr>
          <p:cNvPr id="10249" name="Rectangle 11"/>
          <p:cNvSpPr>
            <a:spLocks noChangeArrowheads="1"/>
          </p:cNvSpPr>
          <p:nvPr/>
        </p:nvSpPr>
        <p:spPr bwMode="auto">
          <a:xfrm>
            <a:off x="309403" y="3035300"/>
            <a:ext cx="1868141" cy="546100"/>
          </a:xfrm>
          <a:prstGeom prst="rect">
            <a:avLst/>
          </a:prstGeom>
          <a:noFill/>
          <a:ln w="12700">
            <a:noFill/>
            <a:miter lim="800000"/>
            <a:headEnd/>
            <a:tailEnd/>
          </a:ln>
        </p:spPr>
        <p:txBody>
          <a:bodyPr wrap="none" lIns="92075" tIns="46038" rIns="92075" bIns="46038" anchor="ctr"/>
          <a:lstStyle/>
          <a:p>
            <a:pPr eaLnBrk="0" hangingPunct="0"/>
            <a:r>
              <a:rPr lang="en-US" sz="2000" u="sng" dirty="0">
                <a:solidFill>
                  <a:srgbClr val="0033CC"/>
                </a:solidFill>
              </a:rPr>
              <a:t>Space Superiority</a:t>
            </a:r>
          </a:p>
        </p:txBody>
      </p:sp>
      <p:pic>
        <p:nvPicPr>
          <p:cNvPr id="10250" name="Picture 12"/>
          <p:cNvPicPr>
            <a:picLocks noChangeAspect="1" noChangeArrowheads="1"/>
          </p:cNvPicPr>
          <p:nvPr/>
        </p:nvPicPr>
        <p:blipFill>
          <a:blip r:embed="rId3" cstate="print"/>
          <a:srcRect/>
          <a:stretch>
            <a:fillRect/>
          </a:stretch>
        </p:blipFill>
        <p:spPr bwMode="auto">
          <a:xfrm>
            <a:off x="367173" y="1473200"/>
            <a:ext cx="1752600" cy="1647825"/>
          </a:xfrm>
          <a:prstGeom prst="rect">
            <a:avLst/>
          </a:prstGeom>
          <a:noFill/>
          <a:ln w="9525">
            <a:solidFill>
              <a:schemeClr val="accent2"/>
            </a:solidFill>
            <a:miter lim="800000"/>
            <a:headEnd/>
            <a:tailEnd/>
          </a:ln>
        </p:spPr>
      </p:pic>
      <p:sp>
        <p:nvSpPr>
          <p:cNvPr id="10251" name="Rectangle 13"/>
          <p:cNvSpPr>
            <a:spLocks noChangeArrowheads="1"/>
          </p:cNvSpPr>
          <p:nvPr/>
        </p:nvSpPr>
        <p:spPr bwMode="auto">
          <a:xfrm>
            <a:off x="228600" y="3505200"/>
            <a:ext cx="2029747" cy="1447800"/>
          </a:xfrm>
          <a:prstGeom prst="rect">
            <a:avLst/>
          </a:prstGeom>
          <a:noFill/>
          <a:ln w="9525">
            <a:noFill/>
            <a:miter lim="800000"/>
            <a:headEnd/>
            <a:tailEnd/>
          </a:ln>
        </p:spPr>
        <p:txBody>
          <a:bodyPr lIns="92075" tIns="46038" rIns="92075" bIns="46038"/>
          <a:lstStyle/>
          <a:p>
            <a:pPr eaLnBrk="0" hangingPunct="0">
              <a:buClr>
                <a:srgbClr val="FFFFFF"/>
              </a:buClr>
            </a:pPr>
            <a:r>
              <a:rPr lang="en-US" sz="1400" dirty="0">
                <a:solidFill>
                  <a:srgbClr val="000000"/>
                </a:solidFill>
                <a:latin typeface="Arial Narrow" pitchFamily="34" charset="0"/>
              </a:rPr>
              <a:t>Space Situation Awareness</a:t>
            </a:r>
          </a:p>
          <a:p>
            <a:pPr eaLnBrk="0" hangingPunct="0">
              <a:buClr>
                <a:srgbClr val="FFFFFF"/>
              </a:buClr>
            </a:pPr>
            <a:r>
              <a:rPr lang="en-US" sz="1400" dirty="0">
                <a:solidFill>
                  <a:srgbClr val="000000"/>
                </a:solidFill>
                <a:latin typeface="Arial Narrow" pitchFamily="34" charset="0"/>
              </a:rPr>
              <a:t>    - SBSS</a:t>
            </a:r>
          </a:p>
          <a:p>
            <a:pPr eaLnBrk="0" hangingPunct="0">
              <a:buClr>
                <a:srgbClr val="FFFFFF"/>
              </a:buClr>
            </a:pPr>
            <a:r>
              <a:rPr lang="en-US" sz="1400" dirty="0">
                <a:solidFill>
                  <a:srgbClr val="000000"/>
                </a:solidFill>
                <a:latin typeface="Arial Narrow" pitchFamily="34" charset="0"/>
              </a:rPr>
              <a:t>    - Space Fence</a:t>
            </a:r>
          </a:p>
          <a:p>
            <a:pPr eaLnBrk="0" hangingPunct="0">
              <a:buClr>
                <a:srgbClr val="FFFFFF"/>
              </a:buClr>
            </a:pPr>
            <a:r>
              <a:rPr lang="en-US" sz="1400" dirty="0">
                <a:solidFill>
                  <a:srgbClr val="000000"/>
                </a:solidFill>
                <a:latin typeface="Arial Narrow" pitchFamily="34" charset="0"/>
              </a:rPr>
              <a:t>Defensive Counter Space</a:t>
            </a:r>
          </a:p>
          <a:p>
            <a:pPr eaLnBrk="0" hangingPunct="0">
              <a:buClr>
                <a:srgbClr val="FFFFFF"/>
              </a:buClr>
            </a:pPr>
            <a:r>
              <a:rPr lang="en-US" sz="1400" dirty="0">
                <a:solidFill>
                  <a:srgbClr val="000000"/>
                </a:solidFill>
                <a:latin typeface="Arial Narrow" pitchFamily="34" charset="0"/>
              </a:rPr>
              <a:t>Offensive Counter Space</a:t>
            </a:r>
          </a:p>
        </p:txBody>
      </p:sp>
      <p:sp>
        <p:nvSpPr>
          <p:cNvPr id="10252" name="Rectangle 14"/>
          <p:cNvSpPr>
            <a:spLocks noChangeArrowheads="1"/>
          </p:cNvSpPr>
          <p:nvPr/>
        </p:nvSpPr>
        <p:spPr bwMode="auto">
          <a:xfrm>
            <a:off x="6248400" y="3122612"/>
            <a:ext cx="2709862" cy="577850"/>
          </a:xfrm>
          <a:prstGeom prst="rect">
            <a:avLst/>
          </a:prstGeom>
          <a:noFill/>
          <a:ln w="12700">
            <a:noFill/>
            <a:miter lim="800000"/>
            <a:headEnd/>
            <a:tailEnd/>
          </a:ln>
        </p:spPr>
        <p:txBody>
          <a:bodyPr wrap="none" lIns="92075" tIns="46038" rIns="92075" bIns="46038" anchor="ctr"/>
          <a:lstStyle/>
          <a:p>
            <a:pPr eaLnBrk="0" hangingPunct="0"/>
            <a:r>
              <a:rPr lang="en-US" sz="2000" u="sng" dirty="0">
                <a:solidFill>
                  <a:srgbClr val="0033CC"/>
                </a:solidFill>
              </a:rPr>
              <a:t>Space Force Enhancement</a:t>
            </a:r>
          </a:p>
        </p:txBody>
      </p:sp>
      <p:sp>
        <p:nvSpPr>
          <p:cNvPr id="10253" name="Text Box 15"/>
          <p:cNvSpPr txBox="1">
            <a:spLocks noChangeArrowheads="1"/>
          </p:cNvSpPr>
          <p:nvPr/>
        </p:nvSpPr>
        <p:spPr bwMode="auto">
          <a:xfrm>
            <a:off x="6604794" y="3644205"/>
            <a:ext cx="1997075" cy="1384995"/>
          </a:xfrm>
          <a:prstGeom prst="rect">
            <a:avLst/>
          </a:prstGeom>
          <a:noFill/>
          <a:ln w="9525">
            <a:noFill/>
            <a:miter lim="800000"/>
            <a:headEnd/>
            <a:tailEnd/>
          </a:ln>
        </p:spPr>
        <p:txBody>
          <a:bodyPr wrap="square">
            <a:spAutoFit/>
          </a:bodyPr>
          <a:lstStyle/>
          <a:p>
            <a:pPr marL="234950" indent="-234950" eaLnBrk="0" hangingPunct="0">
              <a:buClr>
                <a:srgbClr val="FFFFFF"/>
              </a:buClr>
            </a:pPr>
            <a:r>
              <a:rPr lang="en-US" sz="1400" dirty="0">
                <a:solidFill>
                  <a:srgbClr val="000000"/>
                </a:solidFill>
                <a:latin typeface="Arial Narrow" pitchFamily="34" charset="0"/>
              </a:rPr>
              <a:t>Milstar/AEHF/EPS </a:t>
            </a:r>
          </a:p>
          <a:p>
            <a:pPr marL="234950" indent="-234950" eaLnBrk="0" hangingPunct="0">
              <a:buClr>
                <a:srgbClr val="FFFFFF"/>
              </a:buClr>
            </a:pPr>
            <a:r>
              <a:rPr lang="en-US" sz="1400" dirty="0">
                <a:solidFill>
                  <a:srgbClr val="000000"/>
                </a:solidFill>
                <a:latin typeface="Arial Narrow" pitchFamily="34" charset="0"/>
              </a:rPr>
              <a:t>DSCS/GBS/WGS </a:t>
            </a:r>
          </a:p>
          <a:p>
            <a:pPr marL="234950" indent="-234950" eaLnBrk="0" hangingPunct="0">
              <a:buClr>
                <a:srgbClr val="FFFFFF"/>
              </a:buClr>
            </a:pPr>
            <a:r>
              <a:rPr lang="en-US" sz="1400" dirty="0">
                <a:solidFill>
                  <a:srgbClr val="000000"/>
                </a:solidFill>
                <a:latin typeface="Arial Narrow" pitchFamily="34" charset="0"/>
              </a:rPr>
              <a:t>GPS </a:t>
            </a:r>
          </a:p>
          <a:p>
            <a:pPr marL="234950" indent="-234950" eaLnBrk="0" hangingPunct="0">
              <a:buClr>
                <a:srgbClr val="FFFFFF"/>
              </a:buClr>
            </a:pPr>
            <a:r>
              <a:rPr lang="en-US" sz="1400" dirty="0">
                <a:solidFill>
                  <a:srgbClr val="000000"/>
                </a:solidFill>
                <a:latin typeface="Arial Narrow" pitchFamily="34" charset="0"/>
              </a:rPr>
              <a:t>DSP/SBIRS </a:t>
            </a:r>
          </a:p>
          <a:p>
            <a:pPr marL="234950" indent="-234950" eaLnBrk="0" hangingPunct="0">
              <a:buClr>
                <a:srgbClr val="FFFFFF"/>
              </a:buClr>
            </a:pPr>
            <a:r>
              <a:rPr lang="en-US" sz="1400" dirty="0">
                <a:solidFill>
                  <a:srgbClr val="000000"/>
                </a:solidFill>
                <a:latin typeface="Arial Narrow" pitchFamily="34" charset="0"/>
              </a:rPr>
              <a:t>DMSP</a:t>
            </a:r>
          </a:p>
          <a:p>
            <a:pPr marL="234950" indent="-234950" eaLnBrk="0" hangingPunct="0">
              <a:buClr>
                <a:srgbClr val="FFFFFF"/>
              </a:buClr>
            </a:pPr>
            <a:r>
              <a:rPr lang="en-US" sz="1400" dirty="0">
                <a:solidFill>
                  <a:srgbClr val="000000"/>
                </a:solidFill>
                <a:latin typeface="Arial Narrow" pitchFamily="34" charset="0"/>
              </a:rPr>
              <a:t>NUDET (Nuclear Detection)</a:t>
            </a:r>
          </a:p>
        </p:txBody>
      </p:sp>
      <p:sp>
        <p:nvSpPr>
          <p:cNvPr id="10254" name="Text Box 17"/>
          <p:cNvSpPr txBox="1">
            <a:spLocks noChangeArrowheads="1"/>
          </p:cNvSpPr>
          <p:nvPr/>
        </p:nvSpPr>
        <p:spPr bwMode="auto">
          <a:xfrm>
            <a:off x="2083722" y="1390471"/>
            <a:ext cx="5029200" cy="1200329"/>
          </a:xfrm>
          <a:prstGeom prst="rect">
            <a:avLst/>
          </a:prstGeom>
          <a:noFill/>
          <a:ln w="9525">
            <a:noFill/>
            <a:miter lim="800000"/>
            <a:headEnd/>
            <a:tailEnd/>
          </a:ln>
        </p:spPr>
        <p:txBody>
          <a:bodyPr>
            <a:spAutoFit/>
          </a:bodyPr>
          <a:lstStyle/>
          <a:p>
            <a:pPr algn="ctr"/>
            <a:r>
              <a:rPr lang="en-US" sz="2400" i="1" dirty="0">
                <a:solidFill>
                  <a:srgbClr val="000000"/>
                </a:solidFill>
                <a:latin typeface="Arial Narrow" pitchFamily="34" charset="0"/>
              </a:rPr>
              <a:t>WE DEVELOP, ACQUIRE, FIELD</a:t>
            </a:r>
          </a:p>
          <a:p>
            <a:pPr algn="ctr"/>
            <a:r>
              <a:rPr lang="en-US" sz="2400" i="1" dirty="0">
                <a:solidFill>
                  <a:srgbClr val="000000"/>
                </a:solidFill>
                <a:latin typeface="Arial Narrow" pitchFamily="34" charset="0"/>
              </a:rPr>
              <a:t>AND SUSTAIN SYSTEMS IN</a:t>
            </a:r>
          </a:p>
          <a:p>
            <a:pPr algn="ctr"/>
            <a:r>
              <a:rPr lang="en-US" sz="2400" i="1" dirty="0">
                <a:solidFill>
                  <a:srgbClr val="000000"/>
                </a:solidFill>
                <a:latin typeface="Arial Narrow" pitchFamily="34" charset="0"/>
              </a:rPr>
              <a:t>FOUR MAJOR MISSION AREAS</a:t>
            </a:r>
          </a:p>
        </p:txBody>
      </p:sp>
      <p:grpSp>
        <p:nvGrpSpPr>
          <p:cNvPr id="2" name="Group 18"/>
          <p:cNvGrpSpPr>
            <a:grpSpLocks/>
          </p:cNvGrpSpPr>
          <p:nvPr/>
        </p:nvGrpSpPr>
        <p:grpSpPr bwMode="auto">
          <a:xfrm>
            <a:off x="685800" y="5334000"/>
            <a:ext cx="7848600" cy="762000"/>
            <a:chOff x="681" y="3834"/>
            <a:chExt cx="4515" cy="486"/>
          </a:xfrm>
        </p:grpSpPr>
        <p:sp>
          <p:nvSpPr>
            <p:cNvPr id="10259" name="AutoShape 19"/>
            <p:cNvSpPr>
              <a:spLocks noChangeArrowheads="1"/>
            </p:cNvSpPr>
            <p:nvPr/>
          </p:nvSpPr>
          <p:spPr bwMode="auto">
            <a:xfrm>
              <a:off x="681" y="3834"/>
              <a:ext cx="4515" cy="486"/>
            </a:xfrm>
            <a:prstGeom prst="bevel">
              <a:avLst>
                <a:gd name="adj" fmla="val 12500"/>
              </a:avLst>
            </a:prstGeom>
            <a:solidFill>
              <a:srgbClr val="000099"/>
            </a:solidFill>
            <a:ln w="9525">
              <a:solidFill>
                <a:schemeClr val="bg1"/>
              </a:solidFill>
              <a:miter lim="800000"/>
              <a:headEnd/>
              <a:tailEnd/>
            </a:ln>
          </p:spPr>
          <p:txBody>
            <a:bodyPr wrap="none" anchor="ctr"/>
            <a:lstStyle/>
            <a:p>
              <a:pPr>
                <a:lnSpc>
                  <a:spcPct val="90000"/>
                </a:lnSpc>
                <a:buSzPct val="100000"/>
              </a:pPr>
              <a:endParaRPr lang="en-US" dirty="0">
                <a:solidFill>
                  <a:srgbClr val="000000"/>
                </a:solidFill>
              </a:endParaRPr>
            </a:p>
          </p:txBody>
        </p:sp>
        <p:sp>
          <p:nvSpPr>
            <p:cNvPr id="10260" name="Text Box 20"/>
            <p:cNvSpPr txBox="1">
              <a:spLocks noChangeArrowheads="1"/>
            </p:cNvSpPr>
            <p:nvPr/>
          </p:nvSpPr>
          <p:spPr bwMode="auto">
            <a:xfrm>
              <a:off x="695" y="3875"/>
              <a:ext cx="4486" cy="401"/>
            </a:xfrm>
            <a:prstGeom prst="rect">
              <a:avLst/>
            </a:prstGeom>
            <a:noFill/>
            <a:ln w="9525">
              <a:noFill/>
              <a:miter lim="800000"/>
              <a:headEnd/>
              <a:tailEnd/>
            </a:ln>
          </p:spPr>
          <p:txBody>
            <a:bodyPr>
              <a:spAutoFit/>
            </a:bodyPr>
            <a:lstStyle/>
            <a:p>
              <a:pPr algn="ctr"/>
              <a:r>
                <a:rPr lang="en-US" sz="2000" dirty="0">
                  <a:solidFill>
                    <a:srgbClr val="FFFF00"/>
                  </a:solidFill>
                </a:rPr>
                <a:t>Developing, Delivering, and Supporting Military Space and Missile Capabilities to Preserve Peace and Win Conflicts</a:t>
              </a:r>
            </a:p>
          </p:txBody>
        </p:sp>
      </p:grpSp>
      <p:pic>
        <p:nvPicPr>
          <p:cNvPr id="10256" name="Picture 5"/>
          <p:cNvPicPr>
            <a:picLocks noChangeAspect="1" noChangeArrowheads="1"/>
          </p:cNvPicPr>
          <p:nvPr/>
        </p:nvPicPr>
        <p:blipFill>
          <a:blip r:embed="rId4" cstate="print"/>
          <a:srcRect/>
          <a:stretch>
            <a:fillRect/>
          </a:stretch>
        </p:blipFill>
        <p:spPr bwMode="auto">
          <a:xfrm>
            <a:off x="2587228" y="2514600"/>
            <a:ext cx="1314450" cy="1874837"/>
          </a:xfrm>
          <a:prstGeom prst="rect">
            <a:avLst/>
          </a:prstGeom>
          <a:noFill/>
          <a:ln w="9525">
            <a:solidFill>
              <a:schemeClr val="accent2"/>
            </a:solidFill>
            <a:miter lim="800000"/>
            <a:headEnd/>
            <a:tailEnd/>
          </a:ln>
        </p:spPr>
      </p:pic>
      <p:pic>
        <p:nvPicPr>
          <p:cNvPr id="10257" name="Picture 4" descr="http://www.afspc.af.mil/shared/media/photodb/photos/060310-F-0000r-006.jpg"/>
          <p:cNvPicPr>
            <a:picLocks noChangeAspect="1" noChangeArrowheads="1"/>
          </p:cNvPicPr>
          <p:nvPr/>
        </p:nvPicPr>
        <p:blipFill>
          <a:blip r:embed="rId5" cstate="print"/>
          <a:srcRect/>
          <a:stretch>
            <a:fillRect/>
          </a:stretch>
        </p:blipFill>
        <p:spPr bwMode="auto">
          <a:xfrm>
            <a:off x="4800600" y="2525712"/>
            <a:ext cx="1450975" cy="1863725"/>
          </a:xfrm>
          <a:prstGeom prst="rect">
            <a:avLst/>
          </a:prstGeom>
          <a:noFill/>
          <a:ln w="9525">
            <a:solidFill>
              <a:schemeClr val="accent2"/>
            </a:solidFill>
            <a:miter lim="800000"/>
            <a:headEnd/>
            <a:tailEnd/>
          </a:ln>
        </p:spPr>
      </p:pic>
      <p:pic>
        <p:nvPicPr>
          <p:cNvPr id="10258" name="Picture 6"/>
          <p:cNvPicPr>
            <a:picLocks noChangeAspect="1" noChangeArrowheads="1"/>
          </p:cNvPicPr>
          <p:nvPr/>
        </p:nvPicPr>
        <p:blipFill>
          <a:blip r:embed="rId6" cstate="print"/>
          <a:srcRect/>
          <a:stretch>
            <a:fillRect/>
          </a:stretch>
        </p:blipFill>
        <p:spPr bwMode="auto">
          <a:xfrm>
            <a:off x="6871494" y="1446212"/>
            <a:ext cx="1463675" cy="1828800"/>
          </a:xfrm>
          <a:prstGeom prst="rect">
            <a:avLst/>
          </a:prstGeom>
          <a:noFill/>
          <a:ln w="9525">
            <a:solidFill>
              <a:schemeClr val="accent2"/>
            </a:solidFill>
            <a:miter lim="800000"/>
            <a:headEnd/>
            <a:tailEnd/>
          </a:ln>
        </p:spPr>
      </p:pic>
      <p:sp>
        <p:nvSpPr>
          <p:cNvPr id="3" name="TextBox 2"/>
          <p:cNvSpPr txBox="1"/>
          <p:nvPr/>
        </p:nvSpPr>
        <p:spPr>
          <a:xfrm flipH="1">
            <a:off x="0" y="6096000"/>
            <a:ext cx="8718653" cy="830997"/>
          </a:xfrm>
          <a:prstGeom prst="rect">
            <a:avLst/>
          </a:prstGeom>
          <a:noFill/>
        </p:spPr>
        <p:txBody>
          <a:bodyPr wrap="square" rtlCol="0">
            <a:spAutoFit/>
          </a:bodyPr>
          <a:lstStyle/>
          <a:p>
            <a:r>
              <a:rPr lang="en-US" sz="1200" dirty="0"/>
              <a:t>SBSS:  Space Based Space Surveillance	AEHF: Advanced Extremely High Frequency	EPS: Enhanced Polar System	</a:t>
            </a:r>
          </a:p>
          <a:p>
            <a:r>
              <a:rPr lang="en-US" sz="1200" dirty="0"/>
              <a:t>DSCS: Defense Satellite Communications System	GBS: Global Broadcast System	WGS: Wideband Global System</a:t>
            </a:r>
          </a:p>
          <a:p>
            <a:r>
              <a:rPr lang="en-US" sz="1200" dirty="0"/>
              <a:t>GPS: Global Positioning System	DSP: Defense Support Program	SBIRS: Space Based Infrared System	DMSP: Defense Meteorological Satellite Program</a:t>
            </a:r>
          </a:p>
        </p:txBody>
      </p:sp>
    </p:spTree>
    <p:extLst>
      <p:ext uri="{BB962C8B-B14F-4D97-AF65-F5344CB8AC3E}">
        <p14:creationId xmlns:p14="http://schemas.microsoft.com/office/powerpoint/2010/main" val="171222076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pPr algn="r"/>
            <a:r>
              <a:rPr lang="en-US" sz="3600" dirty="0"/>
              <a:t>Your Instructor</a:t>
            </a:r>
          </a:p>
        </p:txBody>
      </p:sp>
      <p:sp>
        <p:nvSpPr>
          <p:cNvPr id="3" name="Content Placeholder 2"/>
          <p:cNvSpPr>
            <a:spLocks noGrp="1"/>
          </p:cNvSpPr>
          <p:nvPr>
            <p:ph sz="half" idx="1"/>
          </p:nvPr>
        </p:nvSpPr>
        <p:spPr>
          <a:xfrm>
            <a:off x="381000" y="1600200"/>
            <a:ext cx="7620000" cy="4191000"/>
          </a:xfrm>
        </p:spPr>
        <p:txBody>
          <a:bodyPr/>
          <a:lstStyle/>
          <a:p>
            <a:pPr marL="0" indent="0">
              <a:buNone/>
            </a:pPr>
            <a:r>
              <a:rPr lang="en-US" sz="3200" b="1" dirty="0"/>
              <a:t>Joe Boyle</a:t>
            </a:r>
          </a:p>
          <a:p>
            <a:pPr marL="0" indent="0">
              <a:buNone/>
            </a:pPr>
            <a:r>
              <a:rPr lang="en-US" sz="1800" dirty="0"/>
              <a:t>COLONEL USAF (RETIRED)</a:t>
            </a:r>
          </a:p>
          <a:p>
            <a:r>
              <a:rPr lang="en-US" sz="1600" dirty="0"/>
              <a:t>28 Years of PM experience in uniform</a:t>
            </a:r>
          </a:p>
          <a:p>
            <a:r>
              <a:rPr lang="en-US" sz="1600" dirty="0"/>
              <a:t>10 years of PM experience consulting</a:t>
            </a:r>
          </a:p>
          <a:p>
            <a:r>
              <a:rPr lang="en-US" sz="1600" dirty="0"/>
              <a:t>Expertise:</a:t>
            </a:r>
          </a:p>
          <a:p>
            <a:pPr lvl="1"/>
            <a:r>
              <a:rPr lang="en-US" sz="1200" dirty="0"/>
              <a:t>Research &amp; Development (AFRL, Propulsion)</a:t>
            </a:r>
          </a:p>
          <a:p>
            <a:pPr lvl="1"/>
            <a:r>
              <a:rPr lang="en-US" sz="1200" dirty="0"/>
              <a:t>Test and Evaluation (Flight Test Center, B-2, F-22)</a:t>
            </a:r>
          </a:p>
          <a:p>
            <a:pPr lvl="1"/>
            <a:r>
              <a:rPr lang="en-US" sz="1200" dirty="0"/>
              <a:t>Program Element Monitor (Rocket Propulsion)</a:t>
            </a:r>
          </a:p>
          <a:p>
            <a:pPr lvl="1"/>
            <a:r>
              <a:rPr lang="en-US" sz="1200" dirty="0"/>
              <a:t>Foreign Exchange (NATO &amp; Germany)</a:t>
            </a:r>
          </a:p>
          <a:p>
            <a:pPr lvl="1"/>
            <a:r>
              <a:rPr lang="en-US" sz="1200" dirty="0"/>
              <a:t>Program Manager (LTRS: I&amp;M, RSA ; EELV; Deputy PM, Launch Wing Chief Engineer)</a:t>
            </a:r>
          </a:p>
          <a:p>
            <a:r>
              <a:rPr lang="en-US" sz="1600" b="1" dirty="0"/>
              <a:t>Consultant with</a:t>
            </a:r>
            <a:r>
              <a:rPr lang="en-US" sz="1600" dirty="0"/>
              <a:t>: </a:t>
            </a:r>
          </a:p>
          <a:p>
            <a:pPr lvl="1"/>
            <a:r>
              <a:rPr lang="en-US" sz="1200" dirty="0"/>
              <a:t>Monitor Group LLP</a:t>
            </a:r>
          </a:p>
          <a:p>
            <a:pPr lvl="1"/>
            <a:r>
              <a:rPr lang="en-US" sz="1200" dirty="0"/>
              <a:t>Dayton Aerospace Inc.</a:t>
            </a:r>
          </a:p>
          <a:p>
            <a:pPr lvl="1"/>
            <a:r>
              <a:rPr lang="en-US" sz="1200" dirty="0"/>
              <a:t>X-Prize Foundation</a:t>
            </a:r>
          </a:p>
          <a:p>
            <a:pPr lvl="1"/>
            <a:r>
              <a:rPr lang="en-US" sz="1200" dirty="0"/>
              <a:t>University of Tennessee - National Defense Business Institute</a:t>
            </a:r>
          </a:p>
          <a:p>
            <a:pPr lvl="1"/>
            <a:r>
              <a:rPr lang="en-US" sz="1200" dirty="0"/>
              <a:t>Affine LLC</a:t>
            </a:r>
          </a:p>
          <a:p>
            <a:pPr lvl="1"/>
            <a:r>
              <a:rPr lang="en-US" sz="1200" dirty="0"/>
              <a:t>Boyle Enterprises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9071" y="1774371"/>
            <a:ext cx="1752600" cy="1933458"/>
          </a:xfrm>
          <a:prstGeom prst="rect">
            <a:avLst/>
          </a:prstGeom>
        </p:spPr>
      </p:pic>
      <p:sp>
        <p:nvSpPr>
          <p:cNvPr id="6" name="TextBox 5"/>
          <p:cNvSpPr txBox="1"/>
          <p:nvPr/>
        </p:nvSpPr>
        <p:spPr>
          <a:xfrm>
            <a:off x="0" y="6172200"/>
            <a:ext cx="9215728" cy="646331"/>
          </a:xfrm>
          <a:prstGeom prst="rect">
            <a:avLst/>
          </a:prstGeom>
          <a:noFill/>
        </p:spPr>
        <p:txBody>
          <a:bodyPr wrap="none" rtlCol="0">
            <a:spAutoFit/>
          </a:bodyPr>
          <a:lstStyle/>
          <a:p>
            <a:r>
              <a:rPr lang="en-US" sz="1200" dirty="0"/>
              <a:t>PM: Program Manager	AFRL: Air Force Research lab	NATO: North Atlantic Treaty Organization	LTRS: Launch and Test Range System</a:t>
            </a:r>
          </a:p>
          <a:p>
            <a:r>
              <a:rPr lang="en-US" sz="1200" dirty="0"/>
              <a:t>I&amp;M: Improvement &amp; Modernization	RSA: Range Standardization and Modernization	EELV: Evolved Expendable Launch Vehicle</a:t>
            </a:r>
          </a:p>
          <a:p>
            <a:r>
              <a:rPr lang="en-US" sz="1200" dirty="0"/>
              <a:t>LLP: Limited Liability Partnership	LLC: Limited Liability Corporation	USAF: United States Air Force</a:t>
            </a:r>
          </a:p>
        </p:txBody>
      </p:sp>
    </p:spTree>
    <p:extLst>
      <p:ext uri="{BB962C8B-B14F-4D97-AF65-F5344CB8AC3E}">
        <p14:creationId xmlns:p14="http://schemas.microsoft.com/office/powerpoint/2010/main" val="312836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3" end="13"/>
                                            </p:txEl>
                                          </p:spTgt>
                                        </p:tgtEl>
                                        <p:attrNameLst>
                                          <p:attrName>style.visibility</p:attrName>
                                        </p:attrNameLst>
                                      </p:cBhvr>
                                      <p:to>
                                        <p:strVal val="visible"/>
                                      </p:to>
                                    </p:set>
                                    <p:animEffect transition="in" filter="fade">
                                      <p:cBhvr>
                                        <p:cTn id="60" dur="500"/>
                                        <p:tgtEl>
                                          <p:spTgt spid="3">
                                            <p:txEl>
                                              <p:pRg st="13" end="13"/>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Effect transition="in" filter="fade">
                                      <p:cBhvr>
                                        <p:cTn id="63" dur="500"/>
                                        <p:tgtEl>
                                          <p:spTgt spid="3">
                                            <p:txEl>
                                              <p:pRg st="14" end="14"/>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5" end="15"/>
                                            </p:txEl>
                                          </p:spTgt>
                                        </p:tgtEl>
                                        <p:attrNameLst>
                                          <p:attrName>style.visibility</p:attrName>
                                        </p:attrNameLst>
                                      </p:cBhvr>
                                      <p:to>
                                        <p:strVal val="visible"/>
                                      </p:to>
                                    </p:set>
                                    <p:animEffect transition="in" filter="fade">
                                      <p:cBhvr>
                                        <p:cTn id="66" dur="500"/>
                                        <p:tgtEl>
                                          <p:spTgt spid="3">
                                            <p:txEl>
                                              <p:pRg st="15" end="15"/>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6" end="16"/>
                                            </p:txEl>
                                          </p:spTgt>
                                        </p:tgtEl>
                                        <p:attrNameLst>
                                          <p:attrName>style.visibility</p:attrName>
                                        </p:attrNameLst>
                                      </p:cBhvr>
                                      <p:to>
                                        <p:strVal val="visible"/>
                                      </p:to>
                                    </p:set>
                                    <p:animEffect transition="in" filter="fade">
                                      <p:cBhvr>
                                        <p:cTn id="69" dur="500"/>
                                        <p:tgtEl>
                                          <p:spTgt spid="3">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1000"/>
                                        <p:tgtEl>
                                          <p:spTgt spid="6"/>
                                        </p:tgtEl>
                                      </p:cBhvr>
                                    </p:animEffect>
                                    <p:anim calcmode="lin" valueType="num">
                                      <p:cBhvr>
                                        <p:cTn id="75" dur="1000" fill="hold"/>
                                        <p:tgtEl>
                                          <p:spTgt spid="6"/>
                                        </p:tgtEl>
                                        <p:attrNameLst>
                                          <p:attrName>ppt_x</p:attrName>
                                        </p:attrNameLst>
                                      </p:cBhvr>
                                      <p:tavLst>
                                        <p:tav tm="0">
                                          <p:val>
                                            <p:strVal val="#ppt_x"/>
                                          </p:val>
                                        </p:tav>
                                        <p:tav tm="100000">
                                          <p:val>
                                            <p:strVal val="#ppt_x"/>
                                          </p:val>
                                        </p:tav>
                                      </p:tavLst>
                                    </p:anim>
                                    <p:anim calcmode="lin" valueType="num">
                                      <p:cBhvr>
                                        <p:cTn id="7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0" y="6629400"/>
            <a:ext cx="381000" cy="228600"/>
          </a:xfrm>
          <a:prstGeom prst="rect">
            <a:avLst/>
          </a:prstGeom>
        </p:spPr>
        <p:txBody>
          <a:bodyPr/>
          <a:lstStyle/>
          <a:p>
            <a:pPr>
              <a:defRPr/>
            </a:pPr>
            <a:fld id="{25A39EAC-64A4-4987-BD84-EFDEE823047F}" type="slidenum">
              <a:rPr lang="en-US" smtClean="0"/>
              <a:pPr>
                <a:defRPr/>
              </a:pPr>
              <a:t>30</a:t>
            </a:fld>
            <a:endParaRPr lang="en-US" dirty="0"/>
          </a:p>
        </p:txBody>
      </p:sp>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1712"/>
          <a:stretch/>
        </p:blipFill>
        <p:spPr bwMode="auto">
          <a:xfrm>
            <a:off x="-22226" y="1219200"/>
            <a:ext cx="9166225" cy="5410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p:cNvSpPr>
            <a:spLocks noGrp="1"/>
          </p:cNvSpPr>
          <p:nvPr>
            <p:ph type="title"/>
          </p:nvPr>
        </p:nvSpPr>
        <p:spPr>
          <a:xfrm>
            <a:off x="1143000" y="304800"/>
            <a:ext cx="7752056" cy="1143000"/>
          </a:xfrm>
        </p:spPr>
        <p:txBody>
          <a:bodyPr/>
          <a:lstStyle/>
          <a:p>
            <a:r>
              <a:rPr lang="en-US" dirty="0"/>
              <a:t>Complexity of Space Products</a:t>
            </a:r>
          </a:p>
        </p:txBody>
      </p:sp>
      <p:sp>
        <p:nvSpPr>
          <p:cNvPr id="2" name="TextBox 1"/>
          <p:cNvSpPr txBox="1"/>
          <p:nvPr/>
        </p:nvSpPr>
        <p:spPr>
          <a:xfrm>
            <a:off x="304800" y="2362200"/>
            <a:ext cx="1441357" cy="646331"/>
          </a:xfrm>
          <a:prstGeom prst="rect">
            <a:avLst/>
          </a:prstGeom>
          <a:noFill/>
        </p:spPr>
        <p:txBody>
          <a:bodyPr wrap="none" rtlCol="0">
            <a:spAutoFit/>
          </a:bodyPr>
          <a:lstStyle/>
          <a:p>
            <a:r>
              <a:rPr lang="en-US" dirty="0">
                <a:solidFill>
                  <a:schemeClr val="bg1"/>
                </a:solidFill>
              </a:rPr>
              <a:t>Environment </a:t>
            </a:r>
          </a:p>
          <a:p>
            <a:r>
              <a:rPr lang="en-US" dirty="0">
                <a:solidFill>
                  <a:schemeClr val="bg1"/>
                </a:solidFill>
              </a:rPr>
              <a:t>&amp; location</a:t>
            </a:r>
          </a:p>
        </p:txBody>
      </p:sp>
    </p:spTree>
    <p:extLst>
      <p:ext uri="{BB962C8B-B14F-4D97-AF65-F5344CB8AC3E}">
        <p14:creationId xmlns:p14="http://schemas.microsoft.com/office/powerpoint/2010/main" val="3419180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0263" y="78262"/>
            <a:ext cx="8229600" cy="1143000"/>
          </a:xfrm>
        </p:spPr>
        <p:txBody>
          <a:bodyPr/>
          <a:lstStyle/>
          <a:p>
            <a:pPr eaLnBrk="1" hangingPunct="1"/>
            <a:r>
              <a:rPr lang="en-US" dirty="0"/>
              <a:t>  </a:t>
            </a:r>
          </a:p>
        </p:txBody>
      </p:sp>
      <p:sp>
        <p:nvSpPr>
          <p:cNvPr id="15363" name="Rectangle 3"/>
          <p:cNvSpPr>
            <a:spLocks noChangeArrowheads="1"/>
          </p:cNvSpPr>
          <p:nvPr/>
        </p:nvSpPr>
        <p:spPr bwMode="auto">
          <a:xfrm>
            <a:off x="1262063" y="191869"/>
            <a:ext cx="7348537" cy="646331"/>
          </a:xfrm>
          <a:prstGeom prst="rect">
            <a:avLst/>
          </a:prstGeom>
          <a:noFill/>
          <a:ln w="9525">
            <a:noFill/>
            <a:miter lim="800000"/>
            <a:headEnd/>
            <a:tailEnd/>
          </a:ln>
        </p:spPr>
        <p:txBody>
          <a:bodyPr anchor="b">
            <a:spAutoFit/>
          </a:bodyPr>
          <a:lstStyle/>
          <a:p>
            <a:pPr algn="r"/>
            <a:r>
              <a:rPr lang="en-US" sz="3600" b="1" i="1" dirty="0">
                <a:solidFill>
                  <a:schemeClr val="bg1"/>
                </a:solidFill>
                <a:latin typeface="+mj-lt"/>
              </a:rPr>
              <a:t>Space Acquisition is Unique</a:t>
            </a:r>
          </a:p>
        </p:txBody>
      </p:sp>
      <p:grpSp>
        <p:nvGrpSpPr>
          <p:cNvPr id="64" name="Group 63"/>
          <p:cNvGrpSpPr/>
          <p:nvPr/>
        </p:nvGrpSpPr>
        <p:grpSpPr>
          <a:xfrm>
            <a:off x="457200" y="1295400"/>
            <a:ext cx="8686800" cy="2685164"/>
            <a:chOff x="457200" y="1554885"/>
            <a:chExt cx="8686800" cy="2428857"/>
          </a:xfrm>
        </p:grpSpPr>
        <p:sp>
          <p:nvSpPr>
            <p:cNvPr id="15364" name="Rectangle 4"/>
            <p:cNvSpPr>
              <a:spLocks noChangeArrowheads="1"/>
            </p:cNvSpPr>
            <p:nvPr/>
          </p:nvSpPr>
          <p:spPr bwMode="auto">
            <a:xfrm>
              <a:off x="2441575" y="1926786"/>
              <a:ext cx="1643063" cy="561975"/>
            </a:xfrm>
            <a:prstGeom prst="rect">
              <a:avLst/>
            </a:prstGeom>
            <a:solidFill>
              <a:srgbClr val="333399"/>
            </a:solidFill>
            <a:ln w="9525">
              <a:solidFill>
                <a:schemeClr val="tx1"/>
              </a:solidFill>
              <a:miter lim="800000"/>
              <a:headEnd/>
              <a:tailEnd/>
            </a:ln>
          </p:spPr>
          <p:txBody>
            <a:bodyPr wrap="none" anchor="ctr"/>
            <a:lstStyle/>
            <a:p>
              <a:pPr>
                <a:lnSpc>
                  <a:spcPct val="90000"/>
                </a:lnSpc>
                <a:buSzPct val="100000"/>
              </a:pPr>
              <a:endParaRPr lang="en-US" dirty="0">
                <a:solidFill>
                  <a:srgbClr val="000000"/>
                </a:solidFill>
              </a:endParaRPr>
            </a:p>
          </p:txBody>
        </p:sp>
        <p:sp>
          <p:nvSpPr>
            <p:cNvPr id="15365" name="Rectangle 5"/>
            <p:cNvSpPr>
              <a:spLocks noChangeArrowheads="1"/>
            </p:cNvSpPr>
            <p:nvPr/>
          </p:nvSpPr>
          <p:spPr bwMode="auto">
            <a:xfrm>
              <a:off x="4775200" y="2373313"/>
              <a:ext cx="1766888" cy="563562"/>
            </a:xfrm>
            <a:prstGeom prst="rect">
              <a:avLst/>
            </a:prstGeom>
            <a:solidFill>
              <a:srgbClr val="333399"/>
            </a:solidFill>
            <a:ln w="9525">
              <a:solidFill>
                <a:schemeClr val="tx1"/>
              </a:solidFill>
              <a:miter lim="800000"/>
              <a:headEnd/>
              <a:tailEnd/>
            </a:ln>
          </p:spPr>
          <p:txBody>
            <a:bodyPr wrap="none" anchor="ctr"/>
            <a:lstStyle/>
            <a:p>
              <a:pPr>
                <a:lnSpc>
                  <a:spcPct val="90000"/>
                </a:lnSpc>
                <a:buSzPct val="100000"/>
              </a:pPr>
              <a:endParaRPr lang="en-US" dirty="0">
                <a:solidFill>
                  <a:srgbClr val="000000"/>
                </a:solidFill>
              </a:endParaRPr>
            </a:p>
          </p:txBody>
        </p:sp>
        <p:grpSp>
          <p:nvGrpSpPr>
            <p:cNvPr id="2" name="Group 6"/>
            <p:cNvGrpSpPr>
              <a:grpSpLocks/>
            </p:cNvGrpSpPr>
            <p:nvPr/>
          </p:nvGrpSpPr>
          <p:grpSpPr bwMode="auto">
            <a:xfrm>
              <a:off x="6934200" y="2743200"/>
              <a:ext cx="1797050" cy="563563"/>
              <a:chOff x="4187" y="2050"/>
              <a:chExt cx="1246" cy="355"/>
            </a:xfrm>
          </p:grpSpPr>
          <p:sp>
            <p:nvSpPr>
              <p:cNvPr id="15417" name="Rectangle 7"/>
              <p:cNvSpPr>
                <a:spLocks noChangeArrowheads="1"/>
              </p:cNvSpPr>
              <p:nvPr/>
            </p:nvSpPr>
            <p:spPr bwMode="auto">
              <a:xfrm>
                <a:off x="4187" y="2050"/>
                <a:ext cx="1246" cy="355"/>
              </a:xfrm>
              <a:prstGeom prst="rect">
                <a:avLst/>
              </a:prstGeom>
              <a:solidFill>
                <a:srgbClr val="333399"/>
              </a:solidFill>
              <a:ln w="9525">
                <a:solidFill>
                  <a:schemeClr val="tx1"/>
                </a:solidFill>
                <a:miter lim="800000"/>
                <a:headEnd/>
                <a:tailEnd/>
              </a:ln>
            </p:spPr>
            <p:txBody>
              <a:bodyPr wrap="none" anchor="ctr"/>
              <a:lstStyle/>
              <a:p>
                <a:pPr>
                  <a:lnSpc>
                    <a:spcPct val="90000"/>
                  </a:lnSpc>
                  <a:buSzPct val="100000"/>
                </a:pPr>
                <a:endParaRPr lang="en-US" dirty="0">
                  <a:solidFill>
                    <a:srgbClr val="000000"/>
                  </a:solidFill>
                </a:endParaRPr>
              </a:p>
            </p:txBody>
          </p:sp>
          <p:sp>
            <p:nvSpPr>
              <p:cNvPr id="15418" name="Text Box 8"/>
              <p:cNvSpPr txBox="1">
                <a:spLocks noChangeArrowheads="1"/>
              </p:cNvSpPr>
              <p:nvPr/>
            </p:nvSpPr>
            <p:spPr bwMode="auto">
              <a:xfrm>
                <a:off x="4239" y="2118"/>
                <a:ext cx="993" cy="210"/>
              </a:xfrm>
              <a:prstGeom prst="rect">
                <a:avLst/>
              </a:prstGeom>
              <a:noFill/>
              <a:ln w="9525">
                <a:noFill/>
                <a:miter lim="800000"/>
                <a:headEnd/>
                <a:tailEnd/>
              </a:ln>
            </p:spPr>
            <p:txBody>
              <a:bodyPr wrap="square">
                <a:spAutoFit/>
              </a:bodyPr>
              <a:lstStyle/>
              <a:p>
                <a:pPr algn="ctr">
                  <a:spcBef>
                    <a:spcPct val="50000"/>
                  </a:spcBef>
                </a:pPr>
                <a:r>
                  <a:rPr lang="en-US" dirty="0">
                    <a:solidFill>
                      <a:srgbClr val="FFFF99"/>
                    </a:solidFill>
                    <a:latin typeface="Tahoma" pitchFamily="34" charset="0"/>
                  </a:rPr>
                  <a:t>Evolve</a:t>
                </a:r>
              </a:p>
            </p:txBody>
          </p:sp>
        </p:grpSp>
        <p:sp>
          <p:nvSpPr>
            <p:cNvPr id="15367" name="Line 9"/>
            <p:cNvSpPr>
              <a:spLocks noChangeShapeType="1"/>
            </p:cNvSpPr>
            <p:nvPr/>
          </p:nvSpPr>
          <p:spPr bwMode="auto">
            <a:xfrm flipH="1">
              <a:off x="4532313" y="1585913"/>
              <a:ext cx="0" cy="2154237"/>
            </a:xfrm>
            <a:prstGeom prst="line">
              <a:avLst/>
            </a:prstGeom>
            <a:noFill/>
            <a:ln w="76200">
              <a:solidFill>
                <a:schemeClr val="bg1"/>
              </a:solidFill>
              <a:round/>
              <a:headEnd/>
              <a:tailEnd/>
            </a:ln>
          </p:spPr>
          <p:txBody>
            <a:bodyPr wrap="none" anchor="ctr"/>
            <a:lstStyle/>
            <a:p>
              <a:endParaRPr lang="en-US" dirty="0">
                <a:solidFill>
                  <a:srgbClr val="000000"/>
                </a:solidFill>
              </a:endParaRPr>
            </a:p>
          </p:txBody>
        </p:sp>
        <p:sp>
          <p:nvSpPr>
            <p:cNvPr id="15368" name="Text Box 10"/>
            <p:cNvSpPr txBox="1">
              <a:spLocks noChangeArrowheads="1"/>
            </p:cNvSpPr>
            <p:nvPr/>
          </p:nvSpPr>
          <p:spPr bwMode="auto">
            <a:xfrm>
              <a:off x="3816350" y="1554885"/>
              <a:ext cx="1425575" cy="366713"/>
            </a:xfrm>
            <a:prstGeom prst="rect">
              <a:avLst/>
            </a:prstGeom>
            <a:solidFill>
              <a:srgbClr val="FFFF00"/>
            </a:solidFill>
            <a:ln w="9525">
              <a:noFill/>
              <a:miter lim="800000"/>
              <a:headEnd/>
              <a:tailEnd/>
            </a:ln>
          </p:spPr>
          <p:txBody>
            <a:bodyPr>
              <a:spAutoFit/>
            </a:bodyPr>
            <a:lstStyle/>
            <a:p>
              <a:pPr algn="ctr">
                <a:spcBef>
                  <a:spcPct val="50000"/>
                </a:spcBef>
              </a:pPr>
              <a:r>
                <a:rPr lang="en-US" sz="1800" dirty="0">
                  <a:solidFill>
                    <a:srgbClr val="000000"/>
                  </a:solidFill>
                  <a:latin typeface="Tahoma" pitchFamily="34" charset="0"/>
                </a:rPr>
                <a:t>Launch</a:t>
              </a:r>
            </a:p>
          </p:txBody>
        </p:sp>
        <p:sp>
          <p:nvSpPr>
            <p:cNvPr id="15369" name="Rectangle 11"/>
            <p:cNvSpPr>
              <a:spLocks noChangeArrowheads="1"/>
            </p:cNvSpPr>
            <p:nvPr/>
          </p:nvSpPr>
          <p:spPr bwMode="auto">
            <a:xfrm>
              <a:off x="590550" y="1680585"/>
              <a:ext cx="1771650" cy="563562"/>
            </a:xfrm>
            <a:prstGeom prst="rect">
              <a:avLst/>
            </a:prstGeom>
            <a:solidFill>
              <a:srgbClr val="333399"/>
            </a:solidFill>
            <a:ln w="9525">
              <a:solidFill>
                <a:schemeClr val="tx1"/>
              </a:solidFill>
              <a:miter lim="800000"/>
              <a:headEnd/>
              <a:tailEnd/>
            </a:ln>
          </p:spPr>
          <p:txBody>
            <a:bodyPr wrap="none" anchor="ctr"/>
            <a:lstStyle/>
            <a:p>
              <a:pPr>
                <a:lnSpc>
                  <a:spcPct val="90000"/>
                </a:lnSpc>
                <a:buSzPct val="100000"/>
              </a:pPr>
              <a:endParaRPr lang="en-US" dirty="0">
                <a:solidFill>
                  <a:srgbClr val="000000"/>
                </a:solidFill>
              </a:endParaRPr>
            </a:p>
          </p:txBody>
        </p:sp>
        <p:sp>
          <p:nvSpPr>
            <p:cNvPr id="15370" name="Text Box 12"/>
            <p:cNvSpPr txBox="1">
              <a:spLocks noChangeArrowheads="1"/>
            </p:cNvSpPr>
            <p:nvPr/>
          </p:nvSpPr>
          <p:spPr bwMode="auto">
            <a:xfrm>
              <a:off x="609600" y="1789853"/>
              <a:ext cx="1695450" cy="523220"/>
            </a:xfrm>
            <a:prstGeom prst="rect">
              <a:avLst/>
            </a:prstGeom>
            <a:noFill/>
            <a:ln w="9525">
              <a:noFill/>
              <a:miter lim="800000"/>
              <a:headEnd/>
              <a:tailEnd/>
            </a:ln>
          </p:spPr>
          <p:txBody>
            <a:bodyPr wrap="square">
              <a:spAutoFit/>
            </a:bodyPr>
            <a:lstStyle/>
            <a:p>
              <a:pPr algn="ctr">
                <a:spcBef>
                  <a:spcPct val="50000"/>
                </a:spcBef>
              </a:pPr>
              <a:r>
                <a:rPr lang="en-US" dirty="0">
                  <a:solidFill>
                    <a:srgbClr val="FFFF99"/>
                  </a:solidFill>
                  <a:latin typeface="Tahoma" pitchFamily="34" charset="0"/>
                </a:rPr>
                <a:t>Develop</a:t>
              </a:r>
            </a:p>
          </p:txBody>
        </p:sp>
        <p:sp>
          <p:nvSpPr>
            <p:cNvPr id="15371" name="Text Box 13"/>
            <p:cNvSpPr txBox="1">
              <a:spLocks noChangeArrowheads="1"/>
            </p:cNvSpPr>
            <p:nvPr/>
          </p:nvSpPr>
          <p:spPr bwMode="auto">
            <a:xfrm>
              <a:off x="457200" y="2259152"/>
              <a:ext cx="2057400" cy="1708160"/>
            </a:xfrm>
            <a:prstGeom prst="rect">
              <a:avLst/>
            </a:prstGeom>
            <a:noFill/>
            <a:ln w="9525">
              <a:noFill/>
              <a:miter lim="800000"/>
              <a:headEnd/>
              <a:tailEnd/>
            </a:ln>
          </p:spPr>
          <p:txBody>
            <a:bodyPr wrap="square">
              <a:spAutoFit/>
            </a:bodyPr>
            <a:lstStyle/>
            <a:p>
              <a:pPr marL="115888" indent="-115888">
                <a:spcBef>
                  <a:spcPct val="50000"/>
                </a:spcBef>
                <a:buFont typeface="Arial" pitchFamily="34" charset="0"/>
                <a:buChar char="•"/>
              </a:pPr>
              <a:r>
                <a:rPr lang="en-US" sz="1400" dirty="0">
                  <a:solidFill>
                    <a:srgbClr val="000000"/>
                  </a:solidFill>
                  <a:latin typeface="Arial Narrow" pitchFamily="34" charset="0"/>
                </a:rPr>
                <a:t>Requirements/ ConOps Definition</a:t>
              </a:r>
            </a:p>
            <a:p>
              <a:pPr marL="115888" indent="-115888">
                <a:spcBef>
                  <a:spcPct val="50000"/>
                </a:spcBef>
                <a:buFont typeface="Arial" pitchFamily="34" charset="0"/>
                <a:buChar char="•"/>
              </a:pPr>
              <a:r>
                <a:rPr lang="en-US" sz="1400" dirty="0">
                  <a:solidFill>
                    <a:srgbClr val="000000"/>
                  </a:solidFill>
                  <a:latin typeface="Arial Narrow" pitchFamily="34" charset="0"/>
                </a:rPr>
                <a:t>System Concepts</a:t>
              </a:r>
            </a:p>
            <a:p>
              <a:pPr marL="115888" indent="-115888">
                <a:spcBef>
                  <a:spcPct val="50000"/>
                </a:spcBef>
                <a:buFont typeface="Arial" pitchFamily="34" charset="0"/>
                <a:buChar char="•"/>
              </a:pPr>
              <a:r>
                <a:rPr lang="en-US" sz="1400" dirty="0">
                  <a:solidFill>
                    <a:srgbClr val="000000"/>
                  </a:solidFill>
                  <a:latin typeface="Arial Narrow" pitchFamily="34" charset="0"/>
                </a:rPr>
                <a:t>Technology Demonstration</a:t>
              </a:r>
            </a:p>
            <a:p>
              <a:pPr marL="115888" indent="-115888">
                <a:spcBef>
                  <a:spcPct val="50000"/>
                </a:spcBef>
                <a:buFont typeface="Arial" pitchFamily="34" charset="0"/>
                <a:buChar char="•"/>
              </a:pPr>
              <a:r>
                <a:rPr lang="en-US" sz="1400" dirty="0">
                  <a:solidFill>
                    <a:srgbClr val="000000"/>
                  </a:solidFill>
                  <a:latin typeface="Arial Narrow" pitchFamily="34" charset="0"/>
                </a:rPr>
                <a:t>Design/Engineering</a:t>
              </a:r>
            </a:p>
          </p:txBody>
        </p:sp>
        <p:sp>
          <p:nvSpPr>
            <p:cNvPr id="15372" name="Text Box 14"/>
            <p:cNvSpPr txBox="1">
              <a:spLocks noChangeArrowheads="1"/>
            </p:cNvSpPr>
            <p:nvPr/>
          </p:nvSpPr>
          <p:spPr bwMode="auto">
            <a:xfrm>
              <a:off x="2362200" y="1996636"/>
              <a:ext cx="1570038" cy="523220"/>
            </a:xfrm>
            <a:prstGeom prst="rect">
              <a:avLst/>
            </a:prstGeom>
            <a:noFill/>
            <a:ln w="9525">
              <a:noFill/>
              <a:miter lim="800000"/>
              <a:headEnd/>
              <a:tailEnd/>
            </a:ln>
          </p:spPr>
          <p:txBody>
            <a:bodyPr wrap="square">
              <a:spAutoFit/>
            </a:bodyPr>
            <a:lstStyle/>
            <a:p>
              <a:pPr algn="ctr">
                <a:spcBef>
                  <a:spcPct val="50000"/>
                </a:spcBef>
              </a:pPr>
              <a:r>
                <a:rPr lang="en-US" dirty="0">
                  <a:solidFill>
                    <a:srgbClr val="FFFF99"/>
                  </a:solidFill>
                  <a:latin typeface="Tahoma" pitchFamily="34" charset="0"/>
                </a:rPr>
                <a:t>Acquire</a:t>
              </a:r>
            </a:p>
          </p:txBody>
        </p:sp>
        <p:sp>
          <p:nvSpPr>
            <p:cNvPr id="15373" name="Text Box 15"/>
            <p:cNvSpPr txBox="1">
              <a:spLocks noChangeArrowheads="1"/>
            </p:cNvSpPr>
            <p:nvPr/>
          </p:nvSpPr>
          <p:spPr bwMode="auto">
            <a:xfrm>
              <a:off x="2362200" y="2474596"/>
              <a:ext cx="2286000" cy="1492716"/>
            </a:xfrm>
            <a:prstGeom prst="rect">
              <a:avLst/>
            </a:prstGeom>
            <a:noFill/>
            <a:ln w="9525">
              <a:noFill/>
              <a:miter lim="800000"/>
              <a:headEnd/>
              <a:tailEnd/>
            </a:ln>
          </p:spPr>
          <p:txBody>
            <a:bodyPr wrap="square">
              <a:spAutoFit/>
            </a:bodyPr>
            <a:lstStyle/>
            <a:p>
              <a:pPr marL="115888" indent="-115888">
                <a:spcBef>
                  <a:spcPct val="50000"/>
                </a:spcBef>
                <a:buFontTx/>
                <a:buChar char="•"/>
              </a:pPr>
              <a:r>
                <a:rPr lang="en-US" sz="1400" dirty="0">
                  <a:solidFill>
                    <a:srgbClr val="000000"/>
                  </a:solidFill>
                  <a:latin typeface="Arial Narrow" pitchFamily="34" charset="0"/>
                </a:rPr>
                <a:t>Contract </a:t>
              </a:r>
            </a:p>
            <a:p>
              <a:pPr marL="115888" indent="-115888">
                <a:spcBef>
                  <a:spcPct val="50000"/>
                </a:spcBef>
                <a:buFontTx/>
                <a:buChar char="•"/>
              </a:pPr>
              <a:r>
                <a:rPr lang="en-US" sz="1400" dirty="0">
                  <a:solidFill>
                    <a:srgbClr val="000000"/>
                  </a:solidFill>
                  <a:latin typeface="Arial Narrow" pitchFamily="34" charset="0"/>
                </a:rPr>
                <a:t>Manufacture/Produce/Code</a:t>
              </a:r>
            </a:p>
            <a:p>
              <a:pPr marL="115888" indent="-115888">
                <a:spcBef>
                  <a:spcPct val="50000"/>
                </a:spcBef>
                <a:buFontTx/>
                <a:buChar char="•"/>
              </a:pPr>
              <a:r>
                <a:rPr lang="en-US" sz="1400" dirty="0">
                  <a:solidFill>
                    <a:srgbClr val="000000"/>
                  </a:solidFill>
                  <a:latin typeface="Arial Narrow" pitchFamily="34" charset="0"/>
                </a:rPr>
                <a:t>Assemble, Integration/Test</a:t>
              </a:r>
            </a:p>
            <a:p>
              <a:pPr marL="115888" indent="-115888">
                <a:spcBef>
                  <a:spcPct val="50000"/>
                </a:spcBef>
                <a:buFontTx/>
                <a:buChar char="•"/>
              </a:pPr>
              <a:r>
                <a:rPr lang="en-US" sz="1400" dirty="0">
                  <a:solidFill>
                    <a:srgbClr val="000000"/>
                  </a:solidFill>
                  <a:latin typeface="Arial Narrow" pitchFamily="34" charset="0"/>
                </a:rPr>
                <a:t>Space-Ground-User</a:t>
              </a:r>
              <a:br>
                <a:rPr lang="en-US" sz="1400" dirty="0">
                  <a:solidFill>
                    <a:srgbClr val="000000"/>
                  </a:solidFill>
                  <a:latin typeface="Arial Narrow" pitchFamily="34" charset="0"/>
                </a:rPr>
              </a:br>
              <a:r>
                <a:rPr lang="en-US" sz="1400" dirty="0">
                  <a:solidFill>
                    <a:srgbClr val="000000"/>
                  </a:solidFill>
                  <a:latin typeface="Arial Narrow" pitchFamily="34" charset="0"/>
                </a:rPr>
                <a:t>Segment/Integration</a:t>
              </a:r>
            </a:p>
          </p:txBody>
        </p:sp>
        <p:sp>
          <p:nvSpPr>
            <p:cNvPr id="15374" name="Text Box 16"/>
            <p:cNvSpPr txBox="1">
              <a:spLocks noChangeArrowheads="1"/>
            </p:cNvSpPr>
            <p:nvPr/>
          </p:nvSpPr>
          <p:spPr bwMode="auto">
            <a:xfrm>
              <a:off x="4768851" y="2478088"/>
              <a:ext cx="1584324" cy="523220"/>
            </a:xfrm>
            <a:prstGeom prst="rect">
              <a:avLst/>
            </a:prstGeom>
            <a:noFill/>
            <a:ln w="9525">
              <a:noFill/>
              <a:miter lim="800000"/>
              <a:headEnd/>
              <a:tailEnd/>
            </a:ln>
          </p:spPr>
          <p:txBody>
            <a:bodyPr wrap="square">
              <a:spAutoFit/>
            </a:bodyPr>
            <a:lstStyle/>
            <a:p>
              <a:pPr algn="ctr">
                <a:spcBef>
                  <a:spcPct val="50000"/>
                </a:spcBef>
              </a:pPr>
              <a:r>
                <a:rPr lang="en-US" dirty="0">
                  <a:solidFill>
                    <a:srgbClr val="FFFF99"/>
                  </a:solidFill>
                  <a:latin typeface="Tahoma" pitchFamily="34" charset="0"/>
                </a:rPr>
                <a:t>Sustain</a:t>
              </a:r>
            </a:p>
          </p:txBody>
        </p:sp>
        <p:sp>
          <p:nvSpPr>
            <p:cNvPr id="15375" name="Text Box 17"/>
            <p:cNvSpPr txBox="1">
              <a:spLocks noChangeArrowheads="1"/>
            </p:cNvSpPr>
            <p:nvPr/>
          </p:nvSpPr>
          <p:spPr bwMode="auto">
            <a:xfrm>
              <a:off x="4572000" y="2971800"/>
              <a:ext cx="2533650" cy="954107"/>
            </a:xfrm>
            <a:prstGeom prst="rect">
              <a:avLst/>
            </a:prstGeom>
            <a:noFill/>
            <a:ln w="9525">
              <a:noFill/>
              <a:miter lim="800000"/>
              <a:headEnd/>
              <a:tailEnd/>
            </a:ln>
          </p:spPr>
          <p:txBody>
            <a:bodyPr wrap="square">
              <a:spAutoFit/>
            </a:bodyPr>
            <a:lstStyle/>
            <a:p>
              <a:pPr marL="115888" indent="-115888">
                <a:spcBef>
                  <a:spcPct val="50000"/>
                </a:spcBef>
                <a:buFontTx/>
                <a:buChar char="•"/>
              </a:pPr>
              <a:r>
                <a:rPr lang="en-US" sz="1400" dirty="0">
                  <a:solidFill>
                    <a:srgbClr val="000000"/>
                  </a:solidFill>
                  <a:latin typeface="Arial Narrow" pitchFamily="34" charset="0"/>
                </a:rPr>
                <a:t>On-Orbit Constellation Mgmt</a:t>
              </a:r>
            </a:p>
            <a:p>
              <a:pPr marL="115888" indent="-115888">
                <a:spcBef>
                  <a:spcPct val="50000"/>
                </a:spcBef>
                <a:buFontTx/>
                <a:buChar char="•"/>
              </a:pPr>
              <a:r>
                <a:rPr lang="en-US" sz="1400" dirty="0">
                  <a:solidFill>
                    <a:srgbClr val="000000"/>
                  </a:solidFill>
                  <a:latin typeface="Arial Narrow" pitchFamily="34" charset="0"/>
                </a:rPr>
                <a:t>Ground Systems</a:t>
              </a:r>
            </a:p>
            <a:p>
              <a:pPr marL="115888" indent="-115888">
                <a:spcBef>
                  <a:spcPct val="50000"/>
                </a:spcBef>
                <a:buFontTx/>
                <a:buChar char="•"/>
              </a:pPr>
              <a:r>
                <a:rPr lang="en-US" sz="1400" dirty="0">
                  <a:solidFill>
                    <a:srgbClr val="000000"/>
                  </a:solidFill>
                  <a:latin typeface="Arial Narrow" pitchFamily="34" charset="0"/>
                </a:rPr>
                <a:t>Satellite Anomaly</a:t>
              </a:r>
            </a:p>
          </p:txBody>
        </p:sp>
        <p:sp>
          <p:nvSpPr>
            <p:cNvPr id="15376" name="Text Box 18"/>
            <p:cNvSpPr txBox="1">
              <a:spLocks noChangeArrowheads="1"/>
            </p:cNvSpPr>
            <p:nvPr/>
          </p:nvSpPr>
          <p:spPr bwMode="auto">
            <a:xfrm>
              <a:off x="6837363" y="3352800"/>
              <a:ext cx="2306637" cy="630942"/>
            </a:xfrm>
            <a:prstGeom prst="rect">
              <a:avLst/>
            </a:prstGeom>
            <a:noFill/>
            <a:ln w="9525">
              <a:noFill/>
              <a:miter lim="800000"/>
              <a:headEnd/>
              <a:tailEnd/>
            </a:ln>
          </p:spPr>
          <p:txBody>
            <a:bodyPr>
              <a:spAutoFit/>
            </a:bodyPr>
            <a:lstStyle/>
            <a:p>
              <a:pPr marL="115888" indent="-115888">
                <a:spcBef>
                  <a:spcPct val="50000"/>
                </a:spcBef>
                <a:buFontTx/>
                <a:buChar char="•"/>
              </a:pPr>
              <a:r>
                <a:rPr lang="en-US" sz="1400" dirty="0">
                  <a:solidFill>
                    <a:srgbClr val="000000"/>
                  </a:solidFill>
                  <a:latin typeface="Arial Narrow" pitchFamily="34" charset="0"/>
                </a:rPr>
                <a:t>Space/Ground Segments</a:t>
              </a:r>
            </a:p>
            <a:p>
              <a:pPr marL="115888" indent="-115888">
                <a:spcBef>
                  <a:spcPct val="50000"/>
                </a:spcBef>
                <a:buFontTx/>
                <a:buChar char="•"/>
              </a:pPr>
              <a:r>
                <a:rPr lang="en-US" sz="1400" dirty="0">
                  <a:solidFill>
                    <a:srgbClr val="000000"/>
                  </a:solidFill>
                  <a:latin typeface="Arial Narrow" pitchFamily="34" charset="0"/>
                </a:rPr>
                <a:t>User Equipment</a:t>
              </a:r>
            </a:p>
          </p:txBody>
        </p:sp>
      </p:grpSp>
      <p:grpSp>
        <p:nvGrpSpPr>
          <p:cNvPr id="4" name="Group 5"/>
          <p:cNvGrpSpPr>
            <a:grpSpLocks/>
          </p:cNvGrpSpPr>
          <p:nvPr/>
        </p:nvGrpSpPr>
        <p:grpSpPr bwMode="auto">
          <a:xfrm>
            <a:off x="228600" y="6019800"/>
            <a:ext cx="8502650" cy="828417"/>
            <a:chOff x="260" y="4081"/>
            <a:chExt cx="5232" cy="512"/>
          </a:xfrm>
        </p:grpSpPr>
        <p:grpSp>
          <p:nvGrpSpPr>
            <p:cNvPr id="5" name="Group 6"/>
            <p:cNvGrpSpPr>
              <a:grpSpLocks/>
            </p:cNvGrpSpPr>
            <p:nvPr/>
          </p:nvGrpSpPr>
          <p:grpSpPr bwMode="auto">
            <a:xfrm>
              <a:off x="260" y="4161"/>
              <a:ext cx="5232" cy="432"/>
              <a:chOff x="698" y="4357"/>
              <a:chExt cx="4515" cy="486"/>
            </a:xfrm>
          </p:grpSpPr>
          <p:sp>
            <p:nvSpPr>
              <p:cNvPr id="62" name="AutoShape 7"/>
              <p:cNvSpPr>
                <a:spLocks noChangeArrowheads="1"/>
              </p:cNvSpPr>
              <p:nvPr/>
            </p:nvSpPr>
            <p:spPr bwMode="auto">
              <a:xfrm>
                <a:off x="698" y="4357"/>
                <a:ext cx="4515" cy="486"/>
              </a:xfrm>
              <a:prstGeom prst="bevel">
                <a:avLst>
                  <a:gd name="adj" fmla="val 12500"/>
                </a:avLst>
              </a:prstGeom>
              <a:solidFill>
                <a:srgbClr val="000099"/>
              </a:solidFill>
              <a:ln w="9525">
                <a:solidFill>
                  <a:schemeClr val="bg1"/>
                </a:solidFill>
                <a:miter lim="800000"/>
                <a:headEnd/>
                <a:tailEnd/>
              </a:ln>
            </p:spPr>
            <p:txBody>
              <a:bodyPr wrap="none" anchor="ctr"/>
              <a:lstStyle/>
              <a:p>
                <a:endParaRPr lang="en-US" dirty="0">
                  <a:solidFill>
                    <a:srgbClr val="000000"/>
                  </a:solidFill>
                  <a:latin typeface="Calibri" pitchFamily="34" charset="0"/>
                </a:endParaRPr>
              </a:p>
            </p:txBody>
          </p:sp>
          <p:sp>
            <p:nvSpPr>
              <p:cNvPr id="63" name="Text Box 8"/>
              <p:cNvSpPr txBox="1">
                <a:spLocks noChangeArrowheads="1"/>
              </p:cNvSpPr>
              <p:nvPr/>
            </p:nvSpPr>
            <p:spPr bwMode="auto">
              <a:xfrm>
                <a:off x="699" y="4486"/>
                <a:ext cx="4486" cy="357"/>
              </a:xfrm>
              <a:prstGeom prst="rect">
                <a:avLst/>
              </a:prstGeom>
              <a:noFill/>
              <a:ln w="9525">
                <a:noFill/>
                <a:miter lim="800000"/>
                <a:headEnd/>
                <a:tailEnd/>
              </a:ln>
            </p:spPr>
            <p:txBody>
              <a:bodyPr>
                <a:spAutoFit/>
              </a:bodyPr>
              <a:lstStyle/>
              <a:p>
                <a:pPr algn="ctr"/>
                <a:endParaRPr lang="en-US" sz="1600" i="1" dirty="0">
                  <a:solidFill>
                    <a:srgbClr val="FFFF00"/>
                  </a:solidFill>
                  <a:latin typeface="Calibri" pitchFamily="34" charset="0"/>
                </a:endParaRPr>
              </a:p>
            </p:txBody>
          </p:sp>
        </p:grpSp>
        <p:sp>
          <p:nvSpPr>
            <p:cNvPr id="61" name="Rectangle 9"/>
            <p:cNvSpPr>
              <a:spLocks noChangeArrowheads="1"/>
            </p:cNvSpPr>
            <p:nvPr/>
          </p:nvSpPr>
          <p:spPr bwMode="auto">
            <a:xfrm>
              <a:off x="342" y="4081"/>
              <a:ext cx="4992" cy="418"/>
            </a:xfrm>
            <a:prstGeom prst="rect">
              <a:avLst/>
            </a:prstGeom>
            <a:noFill/>
            <a:ln w="9525">
              <a:noFill/>
              <a:miter lim="800000"/>
              <a:headEnd/>
              <a:tailEnd/>
            </a:ln>
          </p:spPr>
          <p:txBody>
            <a:bodyPr anchor="ctr">
              <a:spAutoFit/>
            </a:bodyPr>
            <a:lstStyle/>
            <a:p>
              <a:pPr algn="ctr" eaLnBrk="0" hangingPunct="0"/>
              <a:endParaRPr lang="en-US" dirty="0">
                <a:solidFill>
                  <a:srgbClr val="FFFF66"/>
                </a:solidFill>
              </a:endParaRPr>
            </a:p>
            <a:p>
              <a:pPr algn="ctr" eaLnBrk="0" hangingPunct="0"/>
              <a:r>
                <a:rPr lang="en-US" sz="2000" dirty="0">
                  <a:solidFill>
                    <a:srgbClr val="FFFF66"/>
                  </a:solidFill>
                </a:rPr>
                <a:t>Majority of SMC Investment Dollars Spent in Systems Acquisition Phase</a:t>
              </a:r>
            </a:p>
          </p:txBody>
        </p:sp>
      </p:grpSp>
      <p:sp>
        <p:nvSpPr>
          <p:cNvPr id="25" name="Line 19"/>
          <p:cNvSpPr>
            <a:spLocks noChangeShapeType="1"/>
          </p:cNvSpPr>
          <p:nvPr/>
        </p:nvSpPr>
        <p:spPr bwMode="auto">
          <a:xfrm>
            <a:off x="228600" y="3802156"/>
            <a:ext cx="8610600" cy="67331"/>
          </a:xfrm>
          <a:prstGeom prst="line">
            <a:avLst/>
          </a:prstGeom>
          <a:noFill/>
          <a:ln w="76200">
            <a:solidFill>
              <a:schemeClr val="bg1"/>
            </a:solidFill>
            <a:round/>
            <a:headEnd/>
            <a:tailEnd/>
          </a:ln>
          <a:effectLst/>
        </p:spPr>
        <p:txBody>
          <a:bodyPr wrap="none" anchor="ctr"/>
          <a:lstStyle/>
          <a:p>
            <a:endParaRPr lang="en-US"/>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060" y="3886200"/>
            <a:ext cx="6923880" cy="2312368"/>
          </a:xfrm>
          <a:prstGeom prst="rect">
            <a:avLst/>
          </a:prstGeom>
        </p:spPr>
      </p:pic>
    </p:spTree>
    <p:extLst>
      <p:ext uri="{BB962C8B-B14F-4D97-AF65-F5344CB8AC3E}">
        <p14:creationId xmlns:p14="http://schemas.microsoft.com/office/powerpoint/2010/main" val="269169741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4"/>
          <p:cNvPicPr>
            <a:picLocks noChangeAspect="1" noChangeArrowheads="1"/>
          </p:cNvPicPr>
          <p:nvPr/>
        </p:nvPicPr>
        <p:blipFill>
          <a:blip r:embed="rId3" cstate="print"/>
          <a:srcRect/>
          <a:stretch>
            <a:fillRect/>
          </a:stretch>
        </p:blipFill>
        <p:spPr bwMode="auto">
          <a:xfrm>
            <a:off x="6492368" y="1378643"/>
            <a:ext cx="2394530" cy="1669357"/>
          </a:xfrm>
          <a:prstGeom prst="rect">
            <a:avLst/>
          </a:prstGeom>
          <a:noFill/>
          <a:ln w="9525" algn="ctr">
            <a:noFill/>
            <a:miter lim="800000"/>
            <a:headEnd/>
            <a:tailEnd/>
          </a:ln>
        </p:spPr>
      </p:pic>
      <p:sp>
        <p:nvSpPr>
          <p:cNvPr id="2052" name="Rectangle 5"/>
          <p:cNvSpPr>
            <a:spLocks noChangeArrowheads="1"/>
          </p:cNvSpPr>
          <p:nvPr/>
        </p:nvSpPr>
        <p:spPr bwMode="auto">
          <a:xfrm>
            <a:off x="6477000" y="1386328"/>
            <a:ext cx="1219199" cy="338554"/>
          </a:xfrm>
          <a:prstGeom prst="rect">
            <a:avLst/>
          </a:prstGeom>
          <a:noFill/>
          <a:ln w="9525" algn="ctr">
            <a:noFill/>
            <a:miter lim="800000"/>
            <a:headEnd/>
            <a:tailEnd/>
          </a:ln>
        </p:spPr>
        <p:txBody>
          <a:bodyPr wrap="square">
            <a:spAutoFit/>
          </a:bodyPr>
          <a:lstStyle/>
          <a:p>
            <a:r>
              <a:rPr lang="en-US" sz="1600" b="1" i="1" dirty="0"/>
              <a:t>~1961</a:t>
            </a:r>
          </a:p>
        </p:txBody>
      </p:sp>
      <p:pic>
        <p:nvPicPr>
          <p:cNvPr id="2053" name="Picture 6"/>
          <p:cNvPicPr>
            <a:picLocks noChangeAspect="1" noChangeArrowheads="1"/>
          </p:cNvPicPr>
          <p:nvPr/>
        </p:nvPicPr>
        <p:blipFill>
          <a:blip r:embed="rId4" cstate="print"/>
          <a:srcRect/>
          <a:stretch>
            <a:fillRect/>
          </a:stretch>
        </p:blipFill>
        <p:spPr bwMode="auto">
          <a:xfrm>
            <a:off x="6477001" y="3078097"/>
            <a:ext cx="2423816" cy="1722503"/>
          </a:xfrm>
          <a:prstGeom prst="rect">
            <a:avLst/>
          </a:prstGeom>
          <a:noFill/>
          <a:ln w="9525" algn="ctr">
            <a:noFill/>
            <a:miter lim="800000"/>
            <a:headEnd/>
            <a:tailEnd/>
          </a:ln>
        </p:spPr>
      </p:pic>
      <p:sp>
        <p:nvSpPr>
          <p:cNvPr id="2054" name="Rectangle 7"/>
          <p:cNvSpPr>
            <a:spLocks noChangeArrowheads="1"/>
          </p:cNvSpPr>
          <p:nvPr/>
        </p:nvSpPr>
        <p:spPr bwMode="auto">
          <a:xfrm>
            <a:off x="6477000" y="3166646"/>
            <a:ext cx="925253" cy="338554"/>
          </a:xfrm>
          <a:prstGeom prst="rect">
            <a:avLst/>
          </a:prstGeom>
          <a:noFill/>
          <a:ln w="9525" algn="ctr">
            <a:noFill/>
            <a:miter lim="800000"/>
            <a:headEnd/>
            <a:tailEnd/>
          </a:ln>
        </p:spPr>
        <p:txBody>
          <a:bodyPr wrap="none">
            <a:spAutoFit/>
          </a:bodyPr>
          <a:lstStyle/>
          <a:p>
            <a:r>
              <a:rPr lang="en-US" sz="1600" b="1" i="1" dirty="0"/>
              <a:t>Current</a:t>
            </a:r>
          </a:p>
        </p:txBody>
      </p:sp>
      <p:pic>
        <p:nvPicPr>
          <p:cNvPr id="2055" name="Picture 8"/>
          <p:cNvPicPr>
            <a:picLocks noChangeAspect="1" noChangeArrowheads="1"/>
          </p:cNvPicPr>
          <p:nvPr/>
        </p:nvPicPr>
        <p:blipFill>
          <a:blip r:embed="rId5" cstate="print"/>
          <a:srcRect/>
          <a:stretch>
            <a:fillRect/>
          </a:stretch>
        </p:blipFill>
        <p:spPr bwMode="auto">
          <a:xfrm>
            <a:off x="6477000" y="4851699"/>
            <a:ext cx="2438400" cy="1777701"/>
          </a:xfrm>
          <a:prstGeom prst="rect">
            <a:avLst/>
          </a:prstGeom>
          <a:noFill/>
          <a:ln w="9525" algn="ctr">
            <a:noFill/>
            <a:miter lim="800000"/>
            <a:headEnd/>
            <a:tailEnd/>
          </a:ln>
        </p:spPr>
      </p:pic>
      <p:sp>
        <p:nvSpPr>
          <p:cNvPr id="2056" name="Rectangle 9"/>
          <p:cNvSpPr>
            <a:spLocks noChangeArrowheads="1"/>
          </p:cNvSpPr>
          <p:nvPr/>
        </p:nvSpPr>
        <p:spPr bwMode="auto">
          <a:xfrm>
            <a:off x="6477000" y="4876800"/>
            <a:ext cx="760144" cy="338554"/>
          </a:xfrm>
          <a:prstGeom prst="rect">
            <a:avLst/>
          </a:prstGeom>
          <a:noFill/>
          <a:ln w="9525" algn="ctr">
            <a:noFill/>
            <a:miter lim="800000"/>
            <a:headEnd/>
            <a:tailEnd/>
          </a:ln>
        </p:spPr>
        <p:txBody>
          <a:bodyPr wrap="none">
            <a:spAutoFit/>
          </a:bodyPr>
          <a:lstStyle/>
          <a:p>
            <a:r>
              <a:rPr lang="en-US" sz="1600" b="1" i="1" dirty="0"/>
              <a:t>~2030</a:t>
            </a:r>
          </a:p>
        </p:txBody>
      </p:sp>
      <p:sp>
        <p:nvSpPr>
          <p:cNvPr id="11" name="TextBox 10"/>
          <p:cNvSpPr txBox="1"/>
          <p:nvPr/>
        </p:nvSpPr>
        <p:spPr>
          <a:xfrm>
            <a:off x="0" y="1371600"/>
            <a:ext cx="6629400" cy="4524315"/>
          </a:xfrm>
          <a:prstGeom prst="rect">
            <a:avLst/>
          </a:prstGeom>
          <a:noFill/>
        </p:spPr>
        <p:txBody>
          <a:bodyPr wrap="square" rtlCol="0">
            <a:spAutoFit/>
          </a:bodyPr>
          <a:lstStyle/>
          <a:p>
            <a:pPr marL="341313" indent="-285750">
              <a:buFont typeface="Wingdings" pitchFamily="2" charset="2"/>
              <a:buChar char="«"/>
            </a:pPr>
            <a:r>
              <a:rPr lang="en-US" sz="1600" b="1" dirty="0"/>
              <a:t>Integral Part of Civilian and Military Life</a:t>
            </a:r>
          </a:p>
          <a:p>
            <a:pPr marL="798513" lvl="3" indent="-285750">
              <a:buSzPct val="50000"/>
              <a:buFont typeface="Wingdings" pitchFamily="2" charset="2"/>
              <a:buChar char="u"/>
            </a:pPr>
            <a:r>
              <a:rPr lang="en-US" sz="1600" b="1" dirty="0"/>
              <a:t>Including: GPS, Communication, Missile Warning, Weather, banking, farming, entertainment, etc..</a:t>
            </a:r>
          </a:p>
          <a:p>
            <a:pPr marL="341313" indent="-285750">
              <a:buFont typeface="Wingdings" pitchFamily="2" charset="2"/>
              <a:buChar char="«"/>
            </a:pPr>
            <a:r>
              <a:rPr lang="en-US" sz="1600" b="1" dirty="0"/>
              <a:t>No longer a US Operating Sanctuary</a:t>
            </a:r>
          </a:p>
          <a:p>
            <a:pPr marL="798513" lvl="3" indent="-285750">
              <a:buSzPct val="50000"/>
              <a:buFont typeface="Wingdings" pitchFamily="2" charset="2"/>
              <a:buChar char="u"/>
            </a:pPr>
            <a:r>
              <a:rPr lang="en-US" sz="1600" b="1" u="sng" dirty="0"/>
              <a:t>Contested</a:t>
            </a:r>
            <a:r>
              <a:rPr lang="en-US" sz="1600" b="1" dirty="0"/>
              <a:t>- Others developing capabilities to attack space systems</a:t>
            </a:r>
          </a:p>
          <a:p>
            <a:pPr marL="798513" lvl="3" indent="-285750">
              <a:buSzPct val="50000"/>
              <a:buFont typeface="Wingdings" pitchFamily="2" charset="2"/>
              <a:buChar char="u"/>
            </a:pPr>
            <a:r>
              <a:rPr lang="en-US" sz="1600" b="1" u="sng" dirty="0"/>
              <a:t>Congested</a:t>
            </a:r>
            <a:r>
              <a:rPr lang="en-US" sz="1600" b="1" dirty="0"/>
              <a:t>- DoD tracking 22,000+ satellites and “space debris”</a:t>
            </a:r>
          </a:p>
          <a:p>
            <a:pPr marL="798513" lvl="3" indent="-285750">
              <a:buSzPct val="50000"/>
              <a:buFont typeface="Wingdings" pitchFamily="2" charset="2"/>
              <a:buChar char="u"/>
            </a:pPr>
            <a:r>
              <a:rPr lang="en-US" sz="1600" b="1" u="sng" dirty="0"/>
              <a:t>Competitive</a:t>
            </a:r>
            <a:r>
              <a:rPr lang="en-US" sz="1600" b="1" dirty="0"/>
              <a:t>- 11 countries operating 22 launch sites; 60 countries or consortia operating satellites</a:t>
            </a:r>
          </a:p>
          <a:p>
            <a:pPr marL="341313" indent="-285750">
              <a:buFont typeface="Wingdings" pitchFamily="2" charset="2"/>
              <a:buChar char="«"/>
            </a:pPr>
            <a:r>
              <a:rPr lang="en-US" sz="1600" b="1" dirty="0"/>
              <a:t>Reduced Funding</a:t>
            </a:r>
          </a:p>
          <a:p>
            <a:pPr marL="798513" lvl="3" indent="-285750">
              <a:buSzPct val="50000"/>
              <a:buFont typeface="Wingdings" pitchFamily="2" charset="2"/>
              <a:buChar char="u"/>
            </a:pPr>
            <a:r>
              <a:rPr lang="en-US" sz="1600" b="1" dirty="0"/>
              <a:t>DoD budget will be flat at best, and Sequestration impact is still present</a:t>
            </a:r>
          </a:p>
          <a:p>
            <a:pPr marL="798513" lvl="3" indent="-285750">
              <a:buSzPct val="50000"/>
              <a:buFont typeface="Wingdings" pitchFamily="2" charset="2"/>
              <a:buChar char="u"/>
            </a:pPr>
            <a:r>
              <a:rPr lang="en-US" sz="1600" b="1" dirty="0"/>
              <a:t>Need creative, efficient methods for better capability within means </a:t>
            </a:r>
            <a:endParaRPr lang="en-US" sz="1800" b="1" dirty="0"/>
          </a:p>
          <a:p>
            <a:pPr marL="341313" indent="-285750">
              <a:buFont typeface="Wingdings" pitchFamily="2" charset="2"/>
              <a:buChar char="«"/>
            </a:pPr>
            <a:r>
              <a:rPr lang="en-US" sz="1600" b="1" dirty="0"/>
              <a:t>Maintaining Space Dominance and Superiority Ensures:</a:t>
            </a:r>
          </a:p>
          <a:p>
            <a:pPr marL="798513" lvl="3" indent="-285750">
              <a:buSzPct val="50000"/>
              <a:buFont typeface="Wingdings" pitchFamily="2" charset="2"/>
              <a:buChar char="u"/>
            </a:pPr>
            <a:r>
              <a:rPr lang="en-US" sz="1600" b="1" dirty="0"/>
              <a:t>Warfighters can navigate with accuracy, communicate with certainty and strike with precision</a:t>
            </a:r>
          </a:p>
          <a:p>
            <a:pPr marL="798513" lvl="3" indent="-285750">
              <a:buSzPct val="50000"/>
              <a:buFont typeface="Wingdings" pitchFamily="2" charset="2"/>
              <a:buChar char="u"/>
            </a:pPr>
            <a:r>
              <a:rPr lang="en-US" sz="1600" b="1" dirty="0"/>
              <a:t>Commercial applications continue to improve quality of life and strengthen economy</a:t>
            </a:r>
          </a:p>
        </p:txBody>
      </p:sp>
      <p:sp>
        <p:nvSpPr>
          <p:cNvPr id="12" name="AutoShape 4"/>
          <p:cNvSpPr>
            <a:spLocks noChangeArrowheads="1"/>
          </p:cNvSpPr>
          <p:nvPr/>
        </p:nvSpPr>
        <p:spPr bwMode="auto">
          <a:xfrm>
            <a:off x="60832" y="5943600"/>
            <a:ext cx="6416168" cy="533400"/>
          </a:xfrm>
          <a:prstGeom prst="bevel">
            <a:avLst>
              <a:gd name="adj" fmla="val 12500"/>
            </a:avLst>
          </a:prstGeom>
          <a:solidFill>
            <a:srgbClr val="000099"/>
          </a:solidFill>
          <a:ln w="9525">
            <a:solidFill>
              <a:schemeClr val="bg1"/>
            </a:solidFill>
            <a:miter lim="800000"/>
            <a:headEnd/>
            <a:tailEnd/>
          </a:ln>
        </p:spPr>
        <p:txBody>
          <a:bodyPr anchor="ctr"/>
          <a:lstStyle/>
          <a:p>
            <a:pPr lvl="1" algn="ctr"/>
            <a:r>
              <a:rPr lang="en-US" sz="1600" dirty="0">
                <a:solidFill>
                  <a:srgbClr val="FFFF00"/>
                </a:solidFill>
              </a:rPr>
              <a:t>Compelling Need For Alternative Space Architectural Options  </a:t>
            </a:r>
          </a:p>
        </p:txBody>
      </p:sp>
      <p:sp>
        <p:nvSpPr>
          <p:cNvPr id="2" name="Title 1"/>
          <p:cNvSpPr>
            <a:spLocks noGrp="1"/>
          </p:cNvSpPr>
          <p:nvPr>
            <p:ph type="title"/>
          </p:nvPr>
        </p:nvSpPr>
        <p:spPr>
          <a:xfrm>
            <a:off x="1143000" y="0"/>
            <a:ext cx="7752056" cy="1143000"/>
          </a:xfrm>
        </p:spPr>
        <p:txBody>
          <a:bodyPr/>
          <a:lstStyle/>
          <a:p>
            <a:pPr>
              <a:lnSpc>
                <a:spcPct val="90000"/>
              </a:lnSpc>
            </a:pPr>
            <a:r>
              <a:rPr lang="en-US" dirty="0"/>
              <a:t>Space Has Fundamentally Changed</a:t>
            </a:r>
          </a:p>
        </p:txBody>
      </p:sp>
      <p:sp>
        <p:nvSpPr>
          <p:cNvPr id="3" name="TextBox 2"/>
          <p:cNvSpPr txBox="1"/>
          <p:nvPr/>
        </p:nvSpPr>
        <p:spPr>
          <a:xfrm>
            <a:off x="228600" y="6553200"/>
            <a:ext cx="2156231" cy="276999"/>
          </a:xfrm>
          <a:prstGeom prst="rect">
            <a:avLst/>
          </a:prstGeom>
          <a:noFill/>
        </p:spPr>
        <p:txBody>
          <a:bodyPr wrap="none" rtlCol="0">
            <a:spAutoFit/>
          </a:bodyPr>
          <a:lstStyle/>
          <a:p>
            <a:r>
              <a:rPr lang="en-US" sz="1200" dirty="0"/>
              <a:t>GPS:  Global Positioning System</a:t>
            </a:r>
          </a:p>
        </p:txBody>
      </p:sp>
    </p:spTree>
    <p:extLst>
      <p:ext uri="{BB962C8B-B14F-4D97-AF65-F5344CB8AC3E}">
        <p14:creationId xmlns:p14="http://schemas.microsoft.com/office/powerpoint/2010/main" val="286988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fade">
                                      <p:cBhvr>
                                        <p:cTn id="27" dur="1000"/>
                                        <p:tgtEl>
                                          <p:spTgt spid="2052"/>
                                        </p:tgtEl>
                                      </p:cBhvr>
                                    </p:animEffect>
                                    <p:anim calcmode="lin" valueType="num">
                                      <p:cBhvr>
                                        <p:cTn id="28" dur="1000" fill="hold"/>
                                        <p:tgtEl>
                                          <p:spTgt spid="2052"/>
                                        </p:tgtEl>
                                        <p:attrNameLst>
                                          <p:attrName>ppt_x</p:attrName>
                                        </p:attrNameLst>
                                      </p:cBhvr>
                                      <p:tavLst>
                                        <p:tav tm="0">
                                          <p:val>
                                            <p:strVal val="#ppt_x"/>
                                          </p:val>
                                        </p:tav>
                                        <p:tav tm="100000">
                                          <p:val>
                                            <p:strVal val="#ppt_x"/>
                                          </p:val>
                                        </p:tav>
                                      </p:tavLst>
                                    </p:anim>
                                    <p:anim calcmode="lin" valueType="num">
                                      <p:cBhvr>
                                        <p:cTn id="29" dur="1000" fill="hold"/>
                                        <p:tgtEl>
                                          <p:spTgt spid="205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051"/>
                                        </p:tgtEl>
                                        <p:attrNameLst>
                                          <p:attrName>style.visibility</p:attrName>
                                        </p:attrNameLst>
                                      </p:cBhvr>
                                      <p:to>
                                        <p:strVal val="visible"/>
                                      </p:to>
                                    </p:set>
                                    <p:animEffect transition="in" filter="fade">
                                      <p:cBhvr>
                                        <p:cTn id="32" dur="1000"/>
                                        <p:tgtEl>
                                          <p:spTgt spid="2051"/>
                                        </p:tgtEl>
                                      </p:cBhvr>
                                    </p:animEffect>
                                    <p:anim calcmode="lin" valueType="num">
                                      <p:cBhvr>
                                        <p:cTn id="33" dur="1000" fill="hold"/>
                                        <p:tgtEl>
                                          <p:spTgt spid="2051"/>
                                        </p:tgtEl>
                                        <p:attrNameLst>
                                          <p:attrName>ppt_x</p:attrName>
                                        </p:attrNameLst>
                                      </p:cBhvr>
                                      <p:tavLst>
                                        <p:tav tm="0">
                                          <p:val>
                                            <p:strVal val="#ppt_x"/>
                                          </p:val>
                                        </p:tav>
                                        <p:tav tm="100000">
                                          <p:val>
                                            <p:strVal val="#ppt_x"/>
                                          </p:val>
                                        </p:tav>
                                      </p:tavLst>
                                    </p:anim>
                                    <p:anim calcmode="lin" valueType="num">
                                      <p:cBhvr>
                                        <p:cTn id="34"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053"/>
                                        </p:tgtEl>
                                        <p:attrNameLst>
                                          <p:attrName>style.visibility</p:attrName>
                                        </p:attrNameLst>
                                      </p:cBhvr>
                                      <p:to>
                                        <p:strVal val="visible"/>
                                      </p:to>
                                    </p:set>
                                    <p:animEffect transition="in" filter="fade">
                                      <p:cBhvr>
                                        <p:cTn id="39" dur="1000"/>
                                        <p:tgtEl>
                                          <p:spTgt spid="2053"/>
                                        </p:tgtEl>
                                      </p:cBhvr>
                                    </p:animEffect>
                                    <p:anim calcmode="lin" valueType="num">
                                      <p:cBhvr>
                                        <p:cTn id="40" dur="1000" fill="hold"/>
                                        <p:tgtEl>
                                          <p:spTgt spid="2053"/>
                                        </p:tgtEl>
                                        <p:attrNameLst>
                                          <p:attrName>ppt_x</p:attrName>
                                        </p:attrNameLst>
                                      </p:cBhvr>
                                      <p:tavLst>
                                        <p:tav tm="0">
                                          <p:val>
                                            <p:strVal val="#ppt_x"/>
                                          </p:val>
                                        </p:tav>
                                        <p:tav tm="100000">
                                          <p:val>
                                            <p:strVal val="#ppt_x"/>
                                          </p:val>
                                        </p:tav>
                                      </p:tavLst>
                                    </p:anim>
                                    <p:anim calcmode="lin" valueType="num">
                                      <p:cBhvr>
                                        <p:cTn id="41" dur="1000" fill="hold"/>
                                        <p:tgtEl>
                                          <p:spTgt spid="205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054"/>
                                        </p:tgtEl>
                                        <p:attrNameLst>
                                          <p:attrName>style.visibility</p:attrName>
                                        </p:attrNameLst>
                                      </p:cBhvr>
                                      <p:to>
                                        <p:strVal val="visible"/>
                                      </p:to>
                                    </p:set>
                                    <p:animEffect transition="in" filter="fade">
                                      <p:cBhvr>
                                        <p:cTn id="44" dur="1000"/>
                                        <p:tgtEl>
                                          <p:spTgt spid="2054"/>
                                        </p:tgtEl>
                                      </p:cBhvr>
                                    </p:animEffect>
                                    <p:anim calcmode="lin" valueType="num">
                                      <p:cBhvr>
                                        <p:cTn id="45" dur="1000" fill="hold"/>
                                        <p:tgtEl>
                                          <p:spTgt spid="2054"/>
                                        </p:tgtEl>
                                        <p:attrNameLst>
                                          <p:attrName>ppt_x</p:attrName>
                                        </p:attrNameLst>
                                      </p:cBhvr>
                                      <p:tavLst>
                                        <p:tav tm="0">
                                          <p:val>
                                            <p:strVal val="#ppt_x"/>
                                          </p:val>
                                        </p:tav>
                                        <p:tav tm="100000">
                                          <p:val>
                                            <p:strVal val="#ppt_x"/>
                                          </p:val>
                                        </p:tav>
                                      </p:tavLst>
                                    </p:anim>
                                    <p:anim calcmode="lin" valueType="num">
                                      <p:cBhvr>
                                        <p:cTn id="46"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055"/>
                                        </p:tgtEl>
                                        <p:attrNameLst>
                                          <p:attrName>style.visibility</p:attrName>
                                        </p:attrNameLst>
                                      </p:cBhvr>
                                      <p:to>
                                        <p:strVal val="visible"/>
                                      </p:to>
                                    </p:set>
                                    <p:animEffect transition="in" filter="fade">
                                      <p:cBhvr>
                                        <p:cTn id="51" dur="1000"/>
                                        <p:tgtEl>
                                          <p:spTgt spid="2055"/>
                                        </p:tgtEl>
                                      </p:cBhvr>
                                    </p:animEffect>
                                    <p:anim calcmode="lin" valueType="num">
                                      <p:cBhvr>
                                        <p:cTn id="52" dur="1000" fill="hold"/>
                                        <p:tgtEl>
                                          <p:spTgt spid="2055"/>
                                        </p:tgtEl>
                                        <p:attrNameLst>
                                          <p:attrName>ppt_x</p:attrName>
                                        </p:attrNameLst>
                                      </p:cBhvr>
                                      <p:tavLst>
                                        <p:tav tm="0">
                                          <p:val>
                                            <p:strVal val="#ppt_x"/>
                                          </p:val>
                                        </p:tav>
                                        <p:tav tm="100000">
                                          <p:val>
                                            <p:strVal val="#ppt_x"/>
                                          </p:val>
                                        </p:tav>
                                      </p:tavLst>
                                    </p:anim>
                                    <p:anim calcmode="lin" valueType="num">
                                      <p:cBhvr>
                                        <p:cTn id="53" dur="1000" fill="hold"/>
                                        <p:tgtEl>
                                          <p:spTgt spid="205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056"/>
                                        </p:tgtEl>
                                        <p:attrNameLst>
                                          <p:attrName>style.visibility</p:attrName>
                                        </p:attrNameLst>
                                      </p:cBhvr>
                                      <p:to>
                                        <p:strVal val="visible"/>
                                      </p:to>
                                    </p:set>
                                    <p:animEffect transition="in" filter="fade">
                                      <p:cBhvr>
                                        <p:cTn id="56" dur="1000"/>
                                        <p:tgtEl>
                                          <p:spTgt spid="2056"/>
                                        </p:tgtEl>
                                      </p:cBhvr>
                                    </p:animEffect>
                                    <p:anim calcmode="lin" valueType="num">
                                      <p:cBhvr>
                                        <p:cTn id="57" dur="1000" fill="hold"/>
                                        <p:tgtEl>
                                          <p:spTgt spid="2056"/>
                                        </p:tgtEl>
                                        <p:attrNameLst>
                                          <p:attrName>ppt_x</p:attrName>
                                        </p:attrNameLst>
                                      </p:cBhvr>
                                      <p:tavLst>
                                        <p:tav tm="0">
                                          <p:val>
                                            <p:strVal val="#ppt_x"/>
                                          </p:val>
                                        </p:tav>
                                        <p:tav tm="100000">
                                          <p:val>
                                            <p:strVal val="#ppt_x"/>
                                          </p:val>
                                        </p:tav>
                                      </p:tavLst>
                                    </p:anim>
                                    <p:anim calcmode="lin" valueType="num">
                                      <p:cBhvr>
                                        <p:cTn id="58"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6" end="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xEl>
                                              <p:pRg st="9" end="9"/>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
                                            <p:txEl>
                                              <p:pRg st="10" end="10"/>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p:bldP spid="2054" grpId="0"/>
      <p:bldP spid="2056"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redshirtfridays.org/images/Touching_Emails/soldier_kneeling.jpg"/>
          <p:cNvPicPr>
            <a:picLocks noChangeAspect="1" noChangeArrowheads="1"/>
          </p:cNvPicPr>
          <p:nvPr/>
        </p:nvPicPr>
        <p:blipFill>
          <a:blip r:embed="rId3" cstate="print"/>
          <a:srcRect/>
          <a:stretch>
            <a:fillRect/>
          </a:stretch>
        </p:blipFill>
        <p:spPr bwMode="auto">
          <a:xfrm>
            <a:off x="1280809" y="1524000"/>
            <a:ext cx="6908803" cy="5181601"/>
          </a:xfrm>
          <a:prstGeom prst="roundRect">
            <a:avLst>
              <a:gd name="adj" fmla="val 16667"/>
            </a:avLst>
          </a:prstGeom>
          <a:ln>
            <a:noFill/>
          </a:ln>
          <a:effectLst>
            <a:outerShdw blurRad="50800" dist="38100" dir="8100000" algn="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p:cNvSpPr>
            <a:spLocks noGrp="1"/>
          </p:cNvSpPr>
          <p:nvPr>
            <p:ph type="title"/>
          </p:nvPr>
        </p:nvSpPr>
        <p:spPr>
          <a:xfrm>
            <a:off x="1394715" y="228600"/>
            <a:ext cx="7752056" cy="1143000"/>
          </a:xfrm>
        </p:spPr>
        <p:txBody>
          <a:bodyPr/>
          <a:lstStyle/>
          <a:p>
            <a:pPr>
              <a:lnSpc>
                <a:spcPct val="90000"/>
              </a:lnSpc>
            </a:pPr>
            <a:r>
              <a:rPr lang="en-US" sz="3600" dirty="0"/>
              <a:t>The Ultimate Judge of Our Success</a:t>
            </a:r>
          </a:p>
        </p:txBody>
      </p:sp>
    </p:spTree>
    <p:extLst>
      <p:ext uri="{BB962C8B-B14F-4D97-AF65-F5344CB8AC3E}">
        <p14:creationId xmlns:p14="http://schemas.microsoft.com/office/powerpoint/2010/main" val="439387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Exercise #2</a:t>
            </a:r>
          </a:p>
        </p:txBody>
      </p:sp>
      <p:sp>
        <p:nvSpPr>
          <p:cNvPr id="4" name="Content Placeholder 3"/>
          <p:cNvSpPr>
            <a:spLocks noGrp="1"/>
          </p:cNvSpPr>
          <p:nvPr>
            <p:ph sz="quarter" idx="13"/>
          </p:nvPr>
        </p:nvSpPr>
        <p:spPr>
          <a:xfrm>
            <a:off x="914400" y="1676400"/>
            <a:ext cx="7315200" cy="1676400"/>
          </a:xfrm>
        </p:spPr>
        <p:txBody>
          <a:bodyPr>
            <a:normAutofit/>
          </a:bodyPr>
          <a:lstStyle/>
          <a:p>
            <a:pPr marL="0" indent="0" algn="ctr">
              <a:buNone/>
            </a:pPr>
            <a:r>
              <a:rPr lang="en-US" sz="4800" b="1" i="1" dirty="0">
                <a:effectLst>
                  <a:outerShdw blurRad="38100" dist="38100" dir="2700000" algn="tl">
                    <a:srgbClr val="000000">
                      <a:alpha val="43137"/>
                    </a:srgbClr>
                  </a:outerShdw>
                </a:effectLst>
              </a:rPr>
              <a:t>What Program am I?</a:t>
            </a:r>
            <a:endParaRPr lang="en-US" sz="4000" b="1" dirty="0">
              <a:effectLst/>
            </a:endParaRPr>
          </a:p>
        </p:txBody>
      </p:sp>
    </p:spTree>
    <p:extLst>
      <p:ext uri="{BB962C8B-B14F-4D97-AF65-F5344CB8AC3E}">
        <p14:creationId xmlns:p14="http://schemas.microsoft.com/office/powerpoint/2010/main" val="575141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MODULE THREE</a:t>
            </a:r>
          </a:p>
        </p:txBody>
      </p:sp>
      <p:sp>
        <p:nvSpPr>
          <p:cNvPr id="3" name="Content Placeholder 2"/>
          <p:cNvSpPr>
            <a:spLocks noGrp="1"/>
          </p:cNvSpPr>
          <p:nvPr>
            <p:ph sz="quarter" idx="13"/>
          </p:nvPr>
        </p:nvSpPr>
        <p:spPr>
          <a:xfrm>
            <a:off x="914400" y="1447800"/>
            <a:ext cx="7315200" cy="1447800"/>
          </a:xfrm>
        </p:spPr>
        <p:txBody>
          <a:bodyPr>
            <a:normAutofit/>
          </a:bodyPr>
          <a:lstStyle/>
          <a:p>
            <a:pPr marL="0" indent="0" algn="ctr">
              <a:buNone/>
            </a:pPr>
            <a:r>
              <a:rPr lang="en-US" sz="4000" b="1" dirty="0">
                <a:effectLst>
                  <a:outerShdw blurRad="38100" dist="38100" dir="2700000" algn="tl">
                    <a:srgbClr val="000000">
                      <a:alpha val="43137"/>
                    </a:srgbClr>
                  </a:outerShdw>
                  <a:reflection endPos="0" dir="5400000" sy="-100000" algn="bl" rotWithShape="0"/>
                </a:effectLst>
              </a:rPr>
              <a:t>The Program Management</a:t>
            </a:r>
          </a:p>
          <a:p>
            <a:pPr marL="0" indent="0" algn="ctr">
              <a:buNone/>
            </a:pPr>
            <a:r>
              <a:rPr lang="en-US" sz="4000" b="1" dirty="0">
                <a:effectLst>
                  <a:outerShdw blurRad="38100" dist="38100" dir="2700000" algn="tl">
                    <a:srgbClr val="000000">
                      <a:alpha val="43137"/>
                    </a:srgbClr>
                  </a:outerShdw>
                  <a:reflection endPos="0" dir="5400000" sy="-100000" algn="bl" rotWithShape="0"/>
                </a:effectLst>
              </a:rPr>
              <a:t>Function</a:t>
            </a:r>
          </a:p>
        </p:txBody>
      </p:sp>
      <p:pic>
        <p:nvPicPr>
          <p:cNvPr id="4" name="Picture 2" descr="https://s-media-cache-ak0.pinimg.com/236x/b9/a6/2e/b9a62ece07c50f7e971b95c521892f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556" y="3048000"/>
            <a:ext cx="3487644" cy="376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24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Grp="1" noChangeArrowheads="1"/>
          </p:cNvSpPr>
          <p:nvPr>
            <p:ph idx="1"/>
          </p:nvPr>
        </p:nvSpPr>
        <p:spPr>
          <a:xfrm>
            <a:off x="457200" y="1524000"/>
            <a:ext cx="8229600" cy="4724400"/>
          </a:xfrm>
          <a:prstGeom prst="rect">
            <a:avLst/>
          </a:prstGeom>
        </p:spPr>
        <p:txBody>
          <a:bodyPr>
            <a:normAutofit fontScale="92500"/>
          </a:bodyPr>
          <a:lstStyle>
            <a:lvl1pPr marL="280988" indent="-280988" algn="l" rtl="0" eaLnBrk="0" fontAlgn="base" hangingPunct="0">
              <a:spcBef>
                <a:spcPct val="20000"/>
              </a:spcBef>
              <a:spcAft>
                <a:spcPct val="0"/>
              </a:spcAft>
              <a:buClr>
                <a:srgbClr val="151C77"/>
              </a:buClr>
              <a:buSzPct val="80000"/>
              <a:buFont typeface="Wingdings"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151C77"/>
              </a:buClr>
              <a:buSzPct val="80000"/>
              <a:buFont typeface="Wingdings" charset="2"/>
              <a:buChar char="n"/>
              <a:defRPr sz="2000" b="1">
                <a:solidFill>
                  <a:schemeClr val="tx1"/>
                </a:solidFill>
                <a:latin typeface="+mn-lt"/>
                <a:ea typeface="+mn-ea"/>
                <a:cs typeface="+mn-cs"/>
              </a:defRPr>
            </a:lvl2pPr>
            <a:lvl3pPr marL="11953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3pPr>
            <a:lvl4pPr marL="1660525" indent="-288925"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4pPr>
            <a:lvl5pPr marL="21097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5pPr>
            <a:lvl6pPr marL="25669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6pPr>
            <a:lvl7pPr marL="30241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7pPr>
            <a:lvl8pPr marL="34813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8pPr>
            <a:lvl9pPr marL="39385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9pPr>
          </a:lstStyle>
          <a:p>
            <a:pPr marL="0" indent="0" eaLnBrk="1" hangingPunct="1">
              <a:lnSpc>
                <a:spcPct val="90000"/>
              </a:lnSpc>
              <a:spcBef>
                <a:spcPts val="0"/>
              </a:spcBef>
              <a:spcAft>
                <a:spcPts val="1200"/>
              </a:spcAft>
              <a:buNone/>
              <a:defRPr/>
            </a:pPr>
            <a:r>
              <a:rPr lang="en-US" sz="3600" dirty="0">
                <a:effectLst/>
              </a:rPr>
              <a:t>This module is designed to give you a “jump-start” in your SMC assignment by outlining:</a:t>
            </a:r>
          </a:p>
          <a:p>
            <a:pPr lvl="1" eaLnBrk="1" hangingPunct="1">
              <a:lnSpc>
                <a:spcPct val="125000"/>
              </a:lnSpc>
              <a:spcBef>
                <a:spcPts val="0"/>
              </a:spcBef>
              <a:spcAft>
                <a:spcPts val="600"/>
              </a:spcAft>
              <a:buFont typeface="Wingdings" pitchFamily="2" charset="2"/>
              <a:buChar char="«"/>
              <a:defRPr/>
            </a:pPr>
            <a:r>
              <a:rPr lang="en-US" sz="3200" dirty="0">
                <a:effectLst/>
              </a:rPr>
              <a:t>The PM’s Role</a:t>
            </a:r>
            <a:endParaRPr lang="en-US" sz="3000" dirty="0">
              <a:effectLst>
                <a:outerShdw blurRad="38100" dist="38100" dir="2700000" algn="tl">
                  <a:srgbClr val="000000">
                    <a:alpha val="43137"/>
                  </a:srgbClr>
                </a:outerShdw>
              </a:effectLst>
            </a:endParaRPr>
          </a:p>
          <a:p>
            <a:pPr lvl="1" eaLnBrk="1" hangingPunct="1">
              <a:lnSpc>
                <a:spcPct val="125000"/>
              </a:lnSpc>
              <a:spcBef>
                <a:spcPts val="0"/>
              </a:spcBef>
              <a:spcAft>
                <a:spcPts val="600"/>
              </a:spcAft>
              <a:buFont typeface="Wingdings" pitchFamily="2" charset="2"/>
              <a:buChar char="«"/>
              <a:defRPr/>
            </a:pPr>
            <a:r>
              <a:rPr lang="en-US" sz="3200" dirty="0">
                <a:effectLst/>
              </a:rPr>
              <a:t>Environment and Relationships</a:t>
            </a:r>
          </a:p>
          <a:p>
            <a:pPr lvl="1" eaLnBrk="1" hangingPunct="1">
              <a:lnSpc>
                <a:spcPct val="125000"/>
              </a:lnSpc>
              <a:spcBef>
                <a:spcPts val="0"/>
              </a:spcBef>
              <a:spcAft>
                <a:spcPts val="600"/>
              </a:spcAft>
              <a:buFont typeface="Wingdings" pitchFamily="2" charset="2"/>
              <a:buChar char="«"/>
              <a:defRPr/>
            </a:pPr>
            <a:r>
              <a:rPr lang="en-US" sz="3200" dirty="0">
                <a:effectLst/>
              </a:rPr>
              <a:t>Experience and Competencies</a:t>
            </a:r>
          </a:p>
          <a:p>
            <a:pPr lvl="1" eaLnBrk="1" hangingPunct="1">
              <a:lnSpc>
                <a:spcPct val="125000"/>
              </a:lnSpc>
              <a:spcBef>
                <a:spcPts val="0"/>
              </a:spcBef>
              <a:spcAft>
                <a:spcPts val="600"/>
              </a:spcAft>
              <a:buFont typeface="Wingdings" pitchFamily="2" charset="2"/>
              <a:buChar char="«"/>
              <a:defRPr/>
            </a:pPr>
            <a:endParaRPr lang="en-US" sz="3200" dirty="0">
              <a:effectLst/>
            </a:endParaRPr>
          </a:p>
          <a:p>
            <a:pPr marL="0" indent="0" eaLnBrk="1" hangingPunct="1">
              <a:spcBef>
                <a:spcPts val="0"/>
              </a:spcBef>
              <a:spcAft>
                <a:spcPts val="600"/>
              </a:spcAft>
              <a:buNone/>
              <a:defRPr/>
            </a:pPr>
            <a:r>
              <a:rPr lang="en-US" sz="3200" dirty="0">
                <a:effectLst/>
              </a:rPr>
              <a:t>Address career goals for those wanting to become “The PM (Program Manager)”</a:t>
            </a:r>
            <a:endParaRPr lang="en-US" sz="3200" dirty="0">
              <a:effectLst>
                <a:outerShdw blurRad="38100" dist="38100" dir="2700000" algn="tl">
                  <a:srgbClr val="000000">
                    <a:alpha val="43137"/>
                  </a:srgbClr>
                </a:outerShdw>
              </a:effectLst>
            </a:endParaRPr>
          </a:p>
          <a:p>
            <a:pPr marL="457200" lvl="1" indent="0" algn="ctr" eaLnBrk="1" hangingPunct="1">
              <a:lnSpc>
                <a:spcPct val="90000"/>
              </a:lnSpc>
              <a:buFont typeface="Wingdings" charset="2"/>
              <a:buNone/>
              <a:defRPr/>
            </a:pPr>
            <a:endParaRPr lang="en-US" dirty="0">
              <a:solidFill>
                <a:schemeClr val="bg1"/>
              </a:solidFill>
            </a:endParaRPr>
          </a:p>
        </p:txBody>
      </p:sp>
      <p:sp>
        <p:nvSpPr>
          <p:cNvPr id="3" name="Title 2"/>
          <p:cNvSpPr>
            <a:spLocks noGrp="1"/>
          </p:cNvSpPr>
          <p:nvPr>
            <p:ph type="title"/>
          </p:nvPr>
        </p:nvSpPr>
        <p:spPr/>
        <p:txBody>
          <a:bodyPr/>
          <a:lstStyle/>
          <a:p>
            <a:r>
              <a:rPr lang="en-US" sz="3600" dirty="0"/>
              <a:t>Why You Are Here…</a:t>
            </a:r>
          </a:p>
        </p:txBody>
      </p:sp>
    </p:spTree>
    <p:extLst>
      <p:ext uri="{BB962C8B-B14F-4D97-AF65-F5344CB8AC3E}">
        <p14:creationId xmlns:p14="http://schemas.microsoft.com/office/powerpoint/2010/main" val="1148403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381000" y="1575262"/>
            <a:ext cx="8610600" cy="5257800"/>
          </a:xfrm>
        </p:spPr>
        <p:txBody>
          <a:bodyPr>
            <a:normAutofit/>
          </a:bodyPr>
          <a:lstStyle/>
          <a:p>
            <a:pPr marL="0" lvl="1" indent="0">
              <a:lnSpc>
                <a:spcPct val="90000"/>
              </a:lnSpc>
              <a:spcBef>
                <a:spcPts val="0"/>
              </a:spcBef>
              <a:spcAft>
                <a:spcPts val="1800"/>
              </a:spcAft>
              <a:buNone/>
            </a:pPr>
            <a:r>
              <a:rPr lang="en-US" sz="3400" b="1" dirty="0">
                <a:effectLst/>
              </a:rPr>
              <a:t>Introduce Structure and Understanding into the PM Career Field to:</a:t>
            </a:r>
          </a:p>
          <a:p>
            <a:pPr marL="457200" lvl="1" indent="-457200">
              <a:spcBef>
                <a:spcPts val="0"/>
              </a:spcBef>
              <a:spcAft>
                <a:spcPts val="1200"/>
              </a:spcAft>
              <a:buFont typeface="Wingdings" pitchFamily="2" charset="2"/>
              <a:buChar char="«"/>
            </a:pPr>
            <a:r>
              <a:rPr lang="en-US" sz="3200" b="1" dirty="0">
                <a:effectLst/>
                <a:latin typeface="Arial" pitchFamily="34" charset="0"/>
                <a:cs typeface="Arial" pitchFamily="34" charset="0"/>
              </a:rPr>
              <a:t>  Increase Comfort</a:t>
            </a:r>
          </a:p>
          <a:p>
            <a:pPr marL="457200" lvl="1" indent="-457200">
              <a:spcBef>
                <a:spcPts val="0"/>
              </a:spcBef>
              <a:spcAft>
                <a:spcPts val="1200"/>
              </a:spcAft>
              <a:buFont typeface="Wingdings" pitchFamily="2" charset="2"/>
              <a:buChar char="«"/>
            </a:pPr>
            <a:r>
              <a:rPr lang="en-US" sz="3200" b="1" dirty="0">
                <a:effectLst/>
                <a:latin typeface="Arial" pitchFamily="34" charset="0"/>
                <a:cs typeface="Arial" pitchFamily="34" charset="0"/>
              </a:rPr>
              <a:t>  Strengthen Confidence</a:t>
            </a:r>
          </a:p>
          <a:p>
            <a:pPr marL="457200" lvl="1" indent="-457200">
              <a:spcBef>
                <a:spcPts val="0"/>
              </a:spcBef>
              <a:spcAft>
                <a:spcPts val="1200"/>
              </a:spcAft>
              <a:buFont typeface="Wingdings" pitchFamily="2" charset="2"/>
              <a:buChar char="«"/>
            </a:pPr>
            <a:r>
              <a:rPr lang="en-US" sz="3200" b="1" dirty="0">
                <a:effectLst/>
                <a:latin typeface="Arial" pitchFamily="34" charset="0"/>
                <a:cs typeface="Arial" pitchFamily="34" charset="0"/>
              </a:rPr>
              <a:t>  Cultivate Learning</a:t>
            </a:r>
          </a:p>
          <a:p>
            <a:pPr marL="457200" lvl="1" indent="-457200">
              <a:spcBef>
                <a:spcPts val="0"/>
              </a:spcBef>
              <a:spcAft>
                <a:spcPts val="1200"/>
              </a:spcAft>
              <a:buFont typeface="Wingdings" pitchFamily="2" charset="2"/>
              <a:buChar char="«"/>
            </a:pPr>
            <a:r>
              <a:rPr lang="en-US" sz="3200" b="1" dirty="0">
                <a:effectLst/>
                <a:latin typeface="Arial" pitchFamily="34" charset="0"/>
                <a:cs typeface="Arial" pitchFamily="34" charset="0"/>
              </a:rPr>
              <a:t>  Escalate Exposure</a:t>
            </a:r>
          </a:p>
          <a:p>
            <a:pPr marL="457200" lvl="1" indent="-457200">
              <a:spcBef>
                <a:spcPts val="0"/>
              </a:spcBef>
              <a:spcAft>
                <a:spcPts val="1200"/>
              </a:spcAft>
              <a:buFont typeface="Wingdings" pitchFamily="2" charset="2"/>
              <a:buChar char="«"/>
            </a:pPr>
            <a:r>
              <a:rPr lang="en-US" sz="3200" b="1" dirty="0">
                <a:effectLst/>
              </a:rPr>
              <a:t>  Develop Skills</a:t>
            </a:r>
            <a:endParaRPr lang="en-US" sz="3200" dirty="0">
              <a:effectLst/>
            </a:endParaRPr>
          </a:p>
        </p:txBody>
      </p:sp>
      <p:pic>
        <p:nvPicPr>
          <p:cNvPr id="2050" name="Picture 2" descr="http://images.sodahead.com/polls/001546545/5436999207_saupload_confidence_answer_9_xlarg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3048000"/>
            <a:ext cx="3181350" cy="35918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dirty="0"/>
              <a:t>Our Purpose</a:t>
            </a:r>
          </a:p>
        </p:txBody>
      </p:sp>
    </p:spTree>
    <p:extLst>
      <p:ext uri="{BB962C8B-B14F-4D97-AF65-F5344CB8AC3E}">
        <p14:creationId xmlns:p14="http://schemas.microsoft.com/office/powerpoint/2010/main" val="335720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7543800" cy="1143000"/>
          </a:xfrm>
        </p:spPr>
        <p:txBody>
          <a:bodyPr/>
          <a:lstStyle/>
          <a:p>
            <a:r>
              <a:rPr lang="en-US" sz="3600" dirty="0"/>
              <a:t>Entering Program Management</a:t>
            </a:r>
          </a:p>
        </p:txBody>
      </p:sp>
      <p:sp>
        <p:nvSpPr>
          <p:cNvPr id="3077" name="Content Placeholder 2"/>
          <p:cNvSpPr>
            <a:spLocks noGrp="1"/>
          </p:cNvSpPr>
          <p:nvPr>
            <p:ph sz="quarter" idx="13"/>
          </p:nvPr>
        </p:nvSpPr>
        <p:spPr>
          <a:xfrm>
            <a:off x="695880" y="1600200"/>
            <a:ext cx="7467600" cy="4419600"/>
          </a:xfrm>
        </p:spPr>
        <p:txBody>
          <a:bodyPr>
            <a:normAutofit fontScale="92500" lnSpcReduction="10000"/>
          </a:bodyPr>
          <a:lstStyle/>
          <a:p>
            <a:pPr marL="0" lvl="1" indent="0">
              <a:lnSpc>
                <a:spcPct val="90000"/>
              </a:lnSpc>
              <a:spcBef>
                <a:spcPts val="0"/>
              </a:spcBef>
              <a:spcAft>
                <a:spcPts val="1800"/>
              </a:spcAft>
              <a:buNone/>
              <a:defRPr/>
            </a:pPr>
            <a:r>
              <a:rPr lang="en-US" sz="3600" b="1" dirty="0">
                <a:effectLst/>
                <a:latin typeface="Arial" pitchFamily="34" charset="0"/>
                <a:cs typeface="Arial" pitchFamily="34" charset="0"/>
              </a:rPr>
              <a:t>Entering the New World of Program Management:</a:t>
            </a:r>
          </a:p>
          <a:p>
            <a:pPr marL="457200" lvl="1" indent="-457200">
              <a:lnSpc>
                <a:spcPct val="90000"/>
              </a:lnSpc>
              <a:spcBef>
                <a:spcPts val="0"/>
              </a:spcBef>
              <a:spcAft>
                <a:spcPts val="600"/>
              </a:spcAft>
              <a:buFont typeface="Wingdings" pitchFamily="2" charset="2"/>
              <a:buChar char="«"/>
              <a:defRPr/>
            </a:pPr>
            <a:r>
              <a:rPr lang="en-US" sz="3200" b="1" dirty="0">
                <a:effectLst/>
                <a:latin typeface="Arial" pitchFamily="34" charset="0"/>
                <a:cs typeface="Arial" pitchFamily="34" charset="0"/>
              </a:rPr>
              <a:t>What have I gotten myself into?</a:t>
            </a:r>
          </a:p>
          <a:p>
            <a:pPr marL="914400" lvl="2" indent="-457200">
              <a:lnSpc>
                <a:spcPct val="90000"/>
              </a:lnSpc>
              <a:spcBef>
                <a:spcPts val="0"/>
              </a:spcBef>
              <a:spcAft>
                <a:spcPts val="600"/>
              </a:spcAft>
              <a:buSzPct val="60000"/>
              <a:buFont typeface="Wingdings" pitchFamily="2" charset="2"/>
              <a:buChar char="u"/>
              <a:defRPr/>
            </a:pPr>
            <a:r>
              <a:rPr lang="en-US" sz="2400" b="1" dirty="0">
                <a:effectLst/>
              </a:rPr>
              <a:t>This is a complex field </a:t>
            </a:r>
          </a:p>
          <a:p>
            <a:pPr marL="914400" lvl="2" indent="-457200">
              <a:lnSpc>
                <a:spcPct val="90000"/>
              </a:lnSpc>
              <a:spcBef>
                <a:spcPts val="0"/>
              </a:spcBef>
              <a:spcAft>
                <a:spcPts val="600"/>
              </a:spcAft>
              <a:buSzPct val="60000"/>
              <a:buFont typeface="Wingdings" pitchFamily="2" charset="2"/>
              <a:buChar char="u"/>
              <a:defRPr/>
            </a:pPr>
            <a:r>
              <a:rPr lang="en-US" sz="2400" b="1" dirty="0">
                <a:effectLst/>
              </a:rPr>
              <a:t>There seems to be no standard process </a:t>
            </a:r>
            <a:r>
              <a:rPr lang="en-US" sz="2400" b="1" dirty="0">
                <a:effectLst/>
                <a:latin typeface="Arial" pitchFamily="34" charset="0"/>
                <a:cs typeface="Arial" pitchFamily="34" charset="0"/>
              </a:rPr>
              <a:t> </a:t>
            </a:r>
          </a:p>
          <a:p>
            <a:pPr marL="457200" lvl="1" indent="-457200">
              <a:lnSpc>
                <a:spcPct val="90000"/>
              </a:lnSpc>
              <a:spcBef>
                <a:spcPts val="0"/>
              </a:spcBef>
              <a:spcAft>
                <a:spcPts val="600"/>
              </a:spcAft>
              <a:buFont typeface="Wingdings" pitchFamily="2" charset="2"/>
              <a:buChar char="«"/>
              <a:defRPr/>
            </a:pPr>
            <a:r>
              <a:rPr lang="en-US" sz="3200" b="1" dirty="0">
                <a:effectLst/>
                <a:latin typeface="Arial" pitchFamily="34" charset="0"/>
                <a:cs typeface="Arial" pitchFamily="34" charset="0"/>
              </a:rPr>
              <a:t>Management Training Methods:</a:t>
            </a:r>
          </a:p>
          <a:p>
            <a:pPr marL="914400" lvl="2" indent="-457200">
              <a:lnSpc>
                <a:spcPct val="90000"/>
              </a:lnSpc>
              <a:spcBef>
                <a:spcPts val="0"/>
              </a:spcBef>
              <a:spcAft>
                <a:spcPts val="600"/>
              </a:spcAft>
              <a:buSzPct val="60000"/>
              <a:buFont typeface="Wingdings" pitchFamily="2" charset="2"/>
              <a:buChar char="u"/>
              <a:defRPr/>
            </a:pPr>
            <a:r>
              <a:rPr lang="en-US" sz="2800" b="1" dirty="0">
                <a:effectLst/>
                <a:latin typeface="Arial" pitchFamily="34" charset="0"/>
                <a:cs typeface="Arial" pitchFamily="34" charset="0"/>
              </a:rPr>
              <a:t>Trial by fire</a:t>
            </a:r>
          </a:p>
          <a:p>
            <a:pPr marL="914400" lvl="2" indent="-457200">
              <a:lnSpc>
                <a:spcPct val="90000"/>
              </a:lnSpc>
              <a:spcBef>
                <a:spcPts val="0"/>
              </a:spcBef>
              <a:spcAft>
                <a:spcPts val="600"/>
              </a:spcAft>
              <a:buSzPct val="60000"/>
              <a:buFont typeface="Wingdings" pitchFamily="2" charset="2"/>
              <a:buChar char="u"/>
              <a:defRPr/>
            </a:pPr>
            <a:r>
              <a:rPr lang="en-US" sz="2800" b="1" dirty="0">
                <a:effectLst/>
                <a:latin typeface="Arial" pitchFamily="34" charset="0"/>
                <a:cs typeface="Arial" pitchFamily="34" charset="0"/>
              </a:rPr>
              <a:t>On-the-job training </a:t>
            </a:r>
          </a:p>
          <a:p>
            <a:pPr marL="914400" lvl="2" indent="-457200">
              <a:lnSpc>
                <a:spcPct val="90000"/>
              </a:lnSpc>
              <a:spcBef>
                <a:spcPts val="0"/>
              </a:spcBef>
              <a:spcAft>
                <a:spcPts val="600"/>
              </a:spcAft>
              <a:buSzPct val="60000"/>
              <a:buFont typeface="Wingdings" pitchFamily="2" charset="2"/>
              <a:buChar char="u"/>
              <a:defRPr/>
            </a:pPr>
            <a:r>
              <a:rPr lang="en-US" sz="2800" b="1" dirty="0">
                <a:effectLst/>
                <a:latin typeface="Arial" pitchFamily="34" charset="0"/>
                <a:cs typeface="Arial" pitchFamily="34" charset="0"/>
              </a:rPr>
              <a:t>Hands-on</a:t>
            </a:r>
          </a:p>
          <a:p>
            <a:pPr marL="914400" lvl="2" indent="-457200">
              <a:lnSpc>
                <a:spcPct val="90000"/>
              </a:lnSpc>
              <a:spcBef>
                <a:spcPts val="0"/>
              </a:spcBef>
              <a:spcAft>
                <a:spcPts val="600"/>
              </a:spcAft>
              <a:buSzPct val="60000"/>
              <a:buFont typeface="Wingdings" pitchFamily="2" charset="2"/>
              <a:buChar char="u"/>
              <a:defRPr/>
            </a:pPr>
            <a:r>
              <a:rPr lang="en-US" sz="2800" b="1" dirty="0">
                <a:effectLst/>
                <a:latin typeface="Arial" pitchFamily="34" charset="0"/>
                <a:cs typeface="Arial" pitchFamily="34" charset="0"/>
              </a:rPr>
              <a:t>Learn by doing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4520" y="3581400"/>
            <a:ext cx="2524680" cy="319039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591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DAU  AT&amp;L Life Cycle Management</a:t>
            </a:r>
          </a:p>
        </p:txBody>
      </p:sp>
      <p:sp>
        <p:nvSpPr>
          <p:cNvPr id="3" name="Footer Placeholder 2"/>
          <p:cNvSpPr>
            <a:spLocks noGrp="1"/>
          </p:cNvSpPr>
          <p:nvPr>
            <p:ph type="ftr" sz="quarter" idx="11"/>
          </p:nvPr>
        </p:nvSpPr>
        <p:spPr/>
        <p:txBody>
          <a:bodyPr/>
          <a:lstStyle/>
          <a:p>
            <a:pPr>
              <a:defRPr/>
            </a:pPr>
            <a:endParaRPr lang="en-CA"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106701"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325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Materials</a:t>
            </a:r>
          </a:p>
        </p:txBody>
      </p:sp>
      <p:sp>
        <p:nvSpPr>
          <p:cNvPr id="4" name="Content Placeholder 3"/>
          <p:cNvSpPr>
            <a:spLocks noGrp="1"/>
          </p:cNvSpPr>
          <p:nvPr>
            <p:ph sz="quarter" idx="13"/>
          </p:nvPr>
        </p:nvSpPr>
        <p:spPr>
          <a:xfrm>
            <a:off x="381000" y="1524000"/>
            <a:ext cx="7848600" cy="5105400"/>
          </a:xfrm>
        </p:spPr>
        <p:txBody>
          <a:bodyPr>
            <a:normAutofit fontScale="85000" lnSpcReduction="20000"/>
          </a:bodyPr>
          <a:lstStyle/>
          <a:p>
            <a:r>
              <a:rPr lang="en-US" dirty="0"/>
              <a:t>Participant Exercise Book (11</a:t>
            </a:r>
            <a:r>
              <a:rPr lang="en-US" baseline="30000" dirty="0"/>
              <a:t>th</a:t>
            </a:r>
            <a:r>
              <a:rPr lang="en-US" dirty="0"/>
              <a:t> Edition)</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r>
              <a:rPr lang="en-US" dirty="0"/>
              <a:t>CD/DVD (Compact Disk/Digital Video Disk)</a:t>
            </a:r>
          </a:p>
          <a:p>
            <a:pPr lvl="1"/>
            <a:r>
              <a:rPr lang="en-US" dirty="0"/>
              <a:t>Slides (all slides, some not presented)</a:t>
            </a:r>
          </a:p>
          <a:p>
            <a:pPr lvl="1"/>
            <a:r>
              <a:rPr lang="en-US" dirty="0"/>
              <a:t>Templates</a:t>
            </a:r>
          </a:p>
          <a:p>
            <a:pPr lvl="1"/>
            <a:r>
              <a:rPr lang="en-US" dirty="0"/>
              <a:t>Source material</a:t>
            </a:r>
          </a:p>
          <a:p>
            <a:r>
              <a:rPr lang="en-US" dirty="0"/>
              <a:t>Flip charts</a:t>
            </a:r>
          </a:p>
          <a:p>
            <a:r>
              <a:rPr lang="en-US" dirty="0"/>
              <a:t>Computers (personal laptops)</a:t>
            </a:r>
          </a:p>
        </p:txBody>
      </p:sp>
      <p:pic>
        <p:nvPicPr>
          <p:cNvPr id="8196" name="Picture 4" descr="b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58122"/>
            <a:ext cx="7818438" cy="2273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981075" y="1939925"/>
            <a:ext cx="7034212"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Calibri" panose="020F0502020204030204" pitchFamily="34" charset="0"/>
              </a:rPr>
              <a:t>Let’s Get With The Program!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FFFFFF"/>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FFFFFF"/>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FFFF"/>
                </a:solidFill>
                <a:effectLst/>
                <a:latin typeface="Calibri" panose="020F0502020204030204" pitchFamily="34" charset="0"/>
              </a:rPr>
              <a:t>Participant Exercise Book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FFFFFF"/>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FFFF"/>
                </a:solidFill>
                <a:effectLst/>
                <a:latin typeface="Calibri" panose="020F0502020204030204" pitchFamily="34" charset="0"/>
              </a:rPr>
              <a:t>Space and Missile Systems Center (SMC) University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FFFFFF"/>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FFFFFF"/>
                </a:solidFill>
                <a:latin typeface="Calibri" panose="020F0502020204030204" pitchFamily="34" charset="0"/>
              </a:rPr>
              <a:t>11</a:t>
            </a:r>
            <a:r>
              <a:rPr kumimoji="0" lang="en-US" altLang="en-US" sz="1400" b="1" i="0" u="none" strike="noStrike" cap="none" normalizeH="0" baseline="30000" dirty="0">
                <a:ln>
                  <a:noFill/>
                </a:ln>
                <a:solidFill>
                  <a:srgbClr val="FFFFFF"/>
                </a:solidFill>
                <a:effectLst/>
                <a:latin typeface="Calibri" panose="020F0502020204030204" pitchFamily="34" charset="0"/>
              </a:rPr>
              <a:t>th</a:t>
            </a:r>
            <a:r>
              <a:rPr kumimoji="0" lang="en-US" altLang="en-US" sz="1400" b="1" i="0" u="none" strike="noStrike" cap="none" normalizeH="0" baseline="0" dirty="0">
                <a:ln>
                  <a:noFill/>
                </a:ln>
                <a:solidFill>
                  <a:srgbClr val="FFFFFF"/>
                </a:solidFill>
                <a:effectLst/>
                <a:latin typeface="Calibri" panose="020F0502020204030204" pitchFamily="34" charset="0"/>
              </a:rPr>
              <a:t> Edition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FFFF"/>
                </a:solidFill>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664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anim calcmode="lin" valueType="num">
                                      <p:cBhvr additive="base">
                                        <p:cTn id="21"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Template</a:t>
            </a:r>
          </a:p>
        </p:txBody>
      </p:sp>
      <p:pic>
        <p:nvPicPr>
          <p:cNvPr id="4" name="Picture 3"/>
          <p:cNvPicPr>
            <a:picLocks noChangeAspect="1"/>
          </p:cNvPicPr>
          <p:nvPr/>
        </p:nvPicPr>
        <p:blipFill>
          <a:blip r:embed="rId2"/>
          <a:stretch>
            <a:fillRect/>
          </a:stretch>
        </p:blipFill>
        <p:spPr>
          <a:xfrm>
            <a:off x="304800" y="1398444"/>
            <a:ext cx="8458200" cy="5459556"/>
          </a:xfrm>
          <a:prstGeom prst="rect">
            <a:avLst/>
          </a:prstGeom>
        </p:spPr>
      </p:pic>
    </p:spTree>
    <p:extLst>
      <p:ext uri="{BB962C8B-B14F-4D97-AF65-F5344CB8AC3E}">
        <p14:creationId xmlns:p14="http://schemas.microsoft.com/office/powerpoint/2010/main" val="2235258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idx="1"/>
          </p:nvPr>
        </p:nvSpPr>
        <p:spPr>
          <a:xfrm>
            <a:off x="457200" y="1570037"/>
            <a:ext cx="8534400" cy="4525963"/>
          </a:xfrm>
        </p:spPr>
        <p:txBody>
          <a:bodyPr/>
          <a:lstStyle/>
          <a:p>
            <a:pPr marL="0" indent="0">
              <a:spcBef>
                <a:spcPts val="0"/>
              </a:spcBef>
              <a:spcAft>
                <a:spcPts val="1200"/>
              </a:spcAft>
              <a:buNone/>
            </a:pPr>
            <a:r>
              <a:rPr lang="en-US" sz="4400" b="1" dirty="0">
                <a:effectLst/>
                <a:latin typeface="Arial" pitchFamily="34" charset="0"/>
                <a:cs typeface="Arial" pitchFamily="34" charset="0"/>
              </a:rPr>
              <a:t>PM top of acquisition pyramid </a:t>
            </a:r>
          </a:p>
          <a:p>
            <a:pPr marL="1028700" lvl="1" indent="-571500">
              <a:spcBef>
                <a:spcPts val="0"/>
              </a:spcBef>
              <a:spcAft>
                <a:spcPts val="1200"/>
              </a:spcAft>
              <a:buFont typeface="Wingdings" pitchFamily="2" charset="2"/>
              <a:buChar char="«"/>
            </a:pPr>
            <a:r>
              <a:rPr lang="en-US" sz="4000" b="1" dirty="0">
                <a:effectLst/>
                <a:latin typeface="Arial" pitchFamily="34" charset="0"/>
                <a:cs typeface="Arial" pitchFamily="34" charset="0"/>
              </a:rPr>
              <a:t>Challenging</a:t>
            </a:r>
          </a:p>
          <a:p>
            <a:pPr marL="1028700" lvl="1" indent="-571500">
              <a:spcBef>
                <a:spcPts val="0"/>
              </a:spcBef>
              <a:spcAft>
                <a:spcPts val="1200"/>
              </a:spcAft>
              <a:buFont typeface="Wingdings" pitchFamily="2" charset="2"/>
              <a:buChar char="«"/>
            </a:pPr>
            <a:r>
              <a:rPr lang="en-US" sz="4000" b="1" dirty="0">
                <a:effectLst/>
                <a:latin typeface="Arial" pitchFamily="34" charset="0"/>
                <a:cs typeface="Arial" pitchFamily="34" charset="0"/>
              </a:rPr>
              <a:t>Exciting</a:t>
            </a:r>
          </a:p>
          <a:p>
            <a:pPr marL="1028700" lvl="1" indent="-571500">
              <a:spcBef>
                <a:spcPts val="0"/>
              </a:spcBef>
              <a:spcAft>
                <a:spcPts val="1200"/>
              </a:spcAft>
              <a:buFont typeface="Wingdings" pitchFamily="2" charset="2"/>
              <a:buChar char="«"/>
            </a:pPr>
            <a:r>
              <a:rPr lang="en-US" sz="4000" b="1" dirty="0">
                <a:effectLst/>
                <a:latin typeface="Arial" pitchFamily="34" charset="0"/>
                <a:cs typeface="Arial" pitchFamily="34" charset="0"/>
              </a:rPr>
              <a:t>Rewarding</a:t>
            </a:r>
          </a:p>
          <a:p>
            <a:pPr lvl="1"/>
            <a:endParaRPr lang="en-US" sz="2400" b="1" dirty="0">
              <a:latin typeface="Arial" pitchFamily="34" charset="0"/>
              <a:cs typeface="Arial" pitchFamily="34" charset="0"/>
            </a:endParaRPr>
          </a:p>
        </p:txBody>
      </p:sp>
      <p:pic>
        <p:nvPicPr>
          <p:cNvPr id="17414" name="Picture 19" descr="C:\Users\Jenny\AppData\Local\Microsoft\Windows\Temporary Internet Files\Content.IE5\3610XG2Q\MC90007083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133" y="2468562"/>
            <a:ext cx="3742067" cy="4084638"/>
          </a:xfrm>
          <a:prstGeom prst="rect">
            <a:avLst/>
          </a:prstGeom>
          <a:noFill/>
          <a:ln>
            <a:noFill/>
          </a:ln>
          <a:effectLst>
            <a:outerShdw blurRad="50800" dist="762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2"/>
          <p:cNvSpPr>
            <a:spLocks noGrp="1"/>
          </p:cNvSpPr>
          <p:nvPr>
            <p:ph type="title"/>
          </p:nvPr>
        </p:nvSpPr>
        <p:spPr>
          <a:xfrm>
            <a:off x="1163344" y="228600"/>
            <a:ext cx="7980656" cy="1143000"/>
          </a:xfrm>
        </p:spPr>
        <p:txBody>
          <a:bodyPr/>
          <a:lstStyle/>
          <a:p>
            <a:pPr>
              <a:lnSpc>
                <a:spcPct val="90000"/>
              </a:lnSpc>
            </a:pPr>
            <a:r>
              <a:rPr lang="en-US" sz="3600" dirty="0"/>
              <a:t>Program Manager’s Perspective</a:t>
            </a:r>
          </a:p>
        </p:txBody>
      </p:sp>
    </p:spTree>
    <p:extLst>
      <p:ext uri="{BB962C8B-B14F-4D97-AF65-F5344CB8AC3E}">
        <p14:creationId xmlns:p14="http://schemas.microsoft.com/office/powerpoint/2010/main" val="2193204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idx="1"/>
          </p:nvPr>
        </p:nvSpPr>
        <p:spPr>
          <a:xfrm>
            <a:off x="407276" y="1647497"/>
            <a:ext cx="8431924" cy="5181600"/>
          </a:xfrm>
        </p:spPr>
        <p:txBody>
          <a:bodyPr>
            <a:normAutofit fontScale="77500" lnSpcReduction="20000"/>
          </a:bodyPr>
          <a:lstStyle/>
          <a:p>
            <a:pPr marL="0" lvl="1" indent="0">
              <a:lnSpc>
                <a:spcPct val="110000"/>
              </a:lnSpc>
              <a:spcBef>
                <a:spcPts val="0"/>
              </a:spcBef>
              <a:spcAft>
                <a:spcPts val="1200"/>
              </a:spcAft>
              <a:buNone/>
            </a:pPr>
            <a:r>
              <a:rPr lang="en-US" sz="4600" b="1" u="sng" dirty="0">
                <a:effectLst/>
              </a:rPr>
              <a:t>Bridge disciplines</a:t>
            </a:r>
            <a:r>
              <a:rPr lang="en-US" sz="4600" b="1" dirty="0">
                <a:effectLst/>
              </a:rPr>
              <a:t> that it takes to run a project or program:</a:t>
            </a:r>
          </a:p>
          <a:p>
            <a:pPr marL="457200" lvl="1" indent="-457200">
              <a:lnSpc>
                <a:spcPct val="110000"/>
              </a:lnSpc>
              <a:spcBef>
                <a:spcPts val="0"/>
              </a:spcBef>
              <a:spcAft>
                <a:spcPts val="1200"/>
              </a:spcAft>
              <a:buFont typeface="Wingdings" pitchFamily="2" charset="2"/>
              <a:buChar char="«"/>
            </a:pPr>
            <a:r>
              <a:rPr lang="en-US" sz="3000" b="1" dirty="0">
                <a:effectLst/>
                <a:latin typeface="Arial" pitchFamily="34" charset="0"/>
                <a:cs typeface="Arial" pitchFamily="34" charset="0"/>
              </a:rPr>
              <a:t>Financial Management and Program Control</a:t>
            </a:r>
          </a:p>
          <a:p>
            <a:pPr marL="457200" lvl="1" indent="-457200">
              <a:lnSpc>
                <a:spcPct val="110000"/>
              </a:lnSpc>
              <a:spcBef>
                <a:spcPts val="0"/>
              </a:spcBef>
              <a:spcAft>
                <a:spcPts val="1200"/>
              </a:spcAft>
              <a:buFont typeface="Wingdings" pitchFamily="2" charset="2"/>
              <a:buChar char="«"/>
            </a:pPr>
            <a:r>
              <a:rPr lang="en-US" sz="3000" b="1" dirty="0">
                <a:effectLst/>
                <a:latin typeface="Arial" pitchFamily="34" charset="0"/>
                <a:cs typeface="Arial" pitchFamily="34" charset="0"/>
              </a:rPr>
              <a:t>Contracting</a:t>
            </a:r>
          </a:p>
          <a:p>
            <a:pPr marL="457200" lvl="1" indent="-457200">
              <a:lnSpc>
                <a:spcPct val="110000"/>
              </a:lnSpc>
              <a:spcBef>
                <a:spcPts val="0"/>
              </a:spcBef>
              <a:spcAft>
                <a:spcPts val="1200"/>
              </a:spcAft>
              <a:buFont typeface="Wingdings" pitchFamily="2" charset="2"/>
              <a:buChar char="«"/>
            </a:pPr>
            <a:r>
              <a:rPr lang="en-US" sz="3000" b="1" dirty="0">
                <a:effectLst/>
                <a:latin typeface="Arial" pitchFamily="34" charset="0"/>
                <a:cs typeface="Arial" pitchFamily="34" charset="0"/>
              </a:rPr>
              <a:t>Systems Engineering</a:t>
            </a:r>
          </a:p>
          <a:p>
            <a:pPr marL="457200" lvl="1" indent="-457200">
              <a:lnSpc>
                <a:spcPct val="110000"/>
              </a:lnSpc>
              <a:spcBef>
                <a:spcPts val="0"/>
              </a:spcBef>
              <a:spcAft>
                <a:spcPts val="1200"/>
              </a:spcAft>
              <a:buFont typeface="Wingdings" pitchFamily="2" charset="2"/>
              <a:buChar char="«"/>
            </a:pPr>
            <a:r>
              <a:rPr lang="en-US" sz="3000" b="1" dirty="0">
                <a:effectLst/>
              </a:rPr>
              <a:t>Technology</a:t>
            </a:r>
            <a:endParaRPr lang="en-US" sz="3000" b="1" dirty="0">
              <a:effectLst/>
              <a:latin typeface="Arial" pitchFamily="34" charset="0"/>
              <a:cs typeface="Arial" pitchFamily="34" charset="0"/>
            </a:endParaRPr>
          </a:p>
          <a:p>
            <a:pPr marL="457200" lvl="1" indent="-457200">
              <a:lnSpc>
                <a:spcPct val="110000"/>
              </a:lnSpc>
              <a:spcBef>
                <a:spcPts val="0"/>
              </a:spcBef>
              <a:spcAft>
                <a:spcPts val="1200"/>
              </a:spcAft>
              <a:buFont typeface="Wingdings" pitchFamily="2" charset="2"/>
              <a:buChar char="«"/>
            </a:pPr>
            <a:r>
              <a:rPr lang="en-US" sz="3000" b="1" dirty="0">
                <a:effectLst/>
                <a:latin typeface="Arial" pitchFamily="34" charset="0"/>
                <a:cs typeface="Arial" pitchFamily="34" charset="0"/>
              </a:rPr>
              <a:t>Test and Evaluation (T&amp;E)</a:t>
            </a:r>
          </a:p>
          <a:p>
            <a:pPr marL="457200" lvl="1" indent="-457200">
              <a:lnSpc>
                <a:spcPct val="110000"/>
              </a:lnSpc>
              <a:spcBef>
                <a:spcPts val="0"/>
              </a:spcBef>
              <a:spcAft>
                <a:spcPts val="1200"/>
              </a:spcAft>
              <a:buFont typeface="Wingdings" pitchFamily="2" charset="2"/>
              <a:buChar char="«"/>
            </a:pPr>
            <a:r>
              <a:rPr lang="en-US" sz="3000" b="1" dirty="0">
                <a:effectLst/>
                <a:latin typeface="Arial" pitchFamily="34" charset="0"/>
                <a:cs typeface="Arial" pitchFamily="34" charset="0"/>
              </a:rPr>
              <a:t>Logistics and Sustainment</a:t>
            </a:r>
          </a:p>
          <a:p>
            <a:pPr marL="457200" lvl="1" indent="-457200">
              <a:lnSpc>
                <a:spcPct val="110000"/>
              </a:lnSpc>
              <a:spcBef>
                <a:spcPts val="0"/>
              </a:spcBef>
              <a:spcAft>
                <a:spcPts val="1200"/>
              </a:spcAft>
              <a:buFont typeface="Wingdings" pitchFamily="2" charset="2"/>
              <a:buChar char="«"/>
            </a:pPr>
            <a:r>
              <a:rPr lang="en-US" sz="3000" b="1" dirty="0">
                <a:effectLst/>
              </a:rPr>
              <a:t>Cyber Security (Systems Security/Information Assurance)</a:t>
            </a:r>
            <a:endParaRPr lang="en-US" sz="3000" b="1" dirty="0">
              <a:effectLst/>
              <a:latin typeface="Arial" pitchFamily="34" charset="0"/>
              <a:cs typeface="Arial" pitchFamily="34" charset="0"/>
            </a:endParaRPr>
          </a:p>
          <a:p>
            <a:endParaRPr lang="en-US" dirty="0"/>
          </a:p>
        </p:txBody>
      </p:sp>
      <p:sp>
        <p:nvSpPr>
          <p:cNvPr id="7" name="Content Placeholder 2"/>
          <p:cNvSpPr txBox="1">
            <a:spLocks/>
          </p:cNvSpPr>
          <p:nvPr/>
        </p:nvSpPr>
        <p:spPr>
          <a:xfrm>
            <a:off x="583324" y="4770848"/>
            <a:ext cx="4114800" cy="20582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a:lnSpc>
                <a:spcPct val="90000"/>
              </a:lnSpc>
              <a:spcBef>
                <a:spcPts val="0"/>
              </a:spcBef>
              <a:spcAft>
                <a:spcPts val="600"/>
              </a:spcAft>
              <a:buFont typeface="Arial" pitchFamily="34" charset="0"/>
              <a:buChar char="•"/>
            </a:pPr>
            <a:endParaRPr lang="en-US" b="1" dirty="0">
              <a:effectLst>
                <a:outerShdw blurRad="38100" dist="38100" dir="2700000" algn="tl">
                  <a:srgbClr val="000000">
                    <a:alpha val="43137"/>
                  </a:srgbClr>
                </a:outerShdw>
              </a:effectLst>
              <a:latin typeface="Arial" pitchFamily="34" charset="0"/>
              <a:cs typeface="Arial" pitchFamily="34" charset="0"/>
            </a:endParaRPr>
          </a:p>
          <a:p>
            <a:endParaRPr lang="en-US" dirty="0"/>
          </a:p>
          <a:p>
            <a:pPr marL="457200" lvl="1" indent="-457200">
              <a:lnSpc>
                <a:spcPct val="90000"/>
              </a:lnSpc>
              <a:spcBef>
                <a:spcPts val="0"/>
              </a:spcBef>
              <a:spcAft>
                <a:spcPts val="600"/>
              </a:spcAft>
              <a:buFont typeface="Arial" pitchFamily="34" charset="0"/>
              <a:buChar char="•"/>
            </a:pPr>
            <a:endParaRPr lang="en-US" b="1" dirty="0">
              <a:effectLst>
                <a:outerShdw blurRad="38100" dist="38100" dir="2700000" algn="tl">
                  <a:srgbClr val="000000">
                    <a:alpha val="43137"/>
                  </a:srgbClr>
                </a:outerShdw>
              </a:effectLst>
              <a:latin typeface="Arial" pitchFamily="34" charset="0"/>
              <a:cs typeface="Arial" pitchFamily="34" charset="0"/>
            </a:endParaRPr>
          </a:p>
        </p:txBody>
      </p:sp>
      <p:pic>
        <p:nvPicPr>
          <p:cNvPr id="7170" name="Picture 2" descr="http://images.all-free-download.com/images/graphiclarge/old_bridge_clip_art_19803.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3429000"/>
            <a:ext cx="2971800" cy="206617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64896" y="228600"/>
            <a:ext cx="8666456" cy="1143000"/>
          </a:xfrm>
        </p:spPr>
        <p:txBody>
          <a:bodyPr/>
          <a:lstStyle/>
          <a:p>
            <a:pPr>
              <a:lnSpc>
                <a:spcPct val="90000"/>
              </a:lnSpc>
            </a:pPr>
            <a:r>
              <a:rPr lang="en-US" sz="3600" dirty="0"/>
              <a:t>Program Manager’s Competencies</a:t>
            </a:r>
          </a:p>
        </p:txBody>
      </p:sp>
    </p:spTree>
    <p:extLst>
      <p:ext uri="{BB962C8B-B14F-4D97-AF65-F5344CB8AC3E}">
        <p14:creationId xmlns:p14="http://schemas.microsoft.com/office/powerpoint/2010/main" val="266849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625" y="1447800"/>
            <a:ext cx="8763000" cy="5181600"/>
          </a:xfrm>
        </p:spPr>
        <p:txBody>
          <a:bodyPr>
            <a:normAutofit/>
          </a:bodyPr>
          <a:lstStyle/>
          <a:p>
            <a:pPr marL="457200" indent="-457200">
              <a:spcBef>
                <a:spcPts val="0"/>
              </a:spcBef>
              <a:spcAft>
                <a:spcPts val="1200"/>
              </a:spcAft>
            </a:pPr>
            <a:r>
              <a:rPr lang="en-US" sz="3600" b="1" dirty="0">
                <a:effectLst/>
              </a:rPr>
              <a:t>Expect more work than time permits</a:t>
            </a:r>
          </a:p>
          <a:p>
            <a:pPr marL="457200" indent="-457200">
              <a:spcBef>
                <a:spcPts val="0"/>
              </a:spcBef>
              <a:spcAft>
                <a:spcPts val="1200"/>
              </a:spcAft>
            </a:pPr>
            <a:r>
              <a:rPr lang="en-US" sz="3600" b="1" dirty="0">
                <a:effectLst/>
              </a:rPr>
              <a:t>Learn to share work within your team; develop good work  acceptance/rejection                                      processes</a:t>
            </a:r>
          </a:p>
          <a:p>
            <a:pPr marL="457200" indent="-457200">
              <a:spcBef>
                <a:spcPts val="0"/>
              </a:spcBef>
              <a:spcAft>
                <a:spcPts val="1200"/>
              </a:spcAft>
            </a:pPr>
            <a:r>
              <a:rPr lang="en-US" sz="3600" b="1" dirty="0">
                <a:effectLst/>
              </a:rPr>
              <a:t>Set clear expectations</a:t>
            </a:r>
          </a:p>
          <a:p>
            <a:pPr marL="457200" indent="-457200">
              <a:spcBef>
                <a:spcPts val="0"/>
              </a:spcBef>
              <a:spcAft>
                <a:spcPts val="1200"/>
              </a:spcAft>
            </a:pPr>
            <a:r>
              <a:rPr lang="en-US" sz="3600" b="1" dirty="0">
                <a:effectLst/>
              </a:rPr>
              <a:t>Plan for the unknown</a:t>
            </a:r>
          </a:p>
          <a:p>
            <a:pPr marL="457200" indent="-457200">
              <a:spcBef>
                <a:spcPts val="0"/>
              </a:spcBef>
              <a:spcAft>
                <a:spcPts val="1200"/>
              </a:spcAft>
            </a:pPr>
            <a:r>
              <a:rPr lang="en-US" sz="3600" b="1" dirty="0">
                <a:effectLst/>
              </a:rPr>
              <a:t>Ask appropriately for                                                        help and guidance             </a:t>
            </a:r>
            <a:r>
              <a:rPr lang="en-US" b="1" dirty="0">
                <a:effectLst>
                  <a:outerShdw blurRad="38100" dist="38100" dir="2700000" algn="tl">
                    <a:srgbClr val="000000">
                      <a:alpha val="43137"/>
                    </a:srgbClr>
                  </a:outerShdw>
                </a:effectLst>
              </a:rPr>
              <a:t>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415" y="3276600"/>
            <a:ext cx="3140529" cy="27709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Lst>
        </p:spPr>
      </p:pic>
      <p:sp>
        <p:nvSpPr>
          <p:cNvPr id="4" name="Title 3"/>
          <p:cNvSpPr>
            <a:spLocks noGrp="1"/>
          </p:cNvSpPr>
          <p:nvPr>
            <p:ph type="title"/>
          </p:nvPr>
        </p:nvSpPr>
        <p:spPr/>
        <p:txBody>
          <a:bodyPr/>
          <a:lstStyle/>
          <a:p>
            <a:r>
              <a:rPr lang="en-US" sz="3600" dirty="0"/>
              <a:t>PM Time Management</a:t>
            </a:r>
          </a:p>
        </p:txBody>
      </p:sp>
    </p:spTree>
    <p:extLst>
      <p:ext uri="{BB962C8B-B14F-4D97-AF65-F5344CB8AC3E}">
        <p14:creationId xmlns:p14="http://schemas.microsoft.com/office/powerpoint/2010/main" val="2267557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828800"/>
            <a:ext cx="7379867" cy="3474720"/>
          </a:xfrm>
        </p:spPr>
        <p:txBody>
          <a:bodyPr>
            <a:normAutofit/>
          </a:bodyPr>
          <a:lstStyle/>
          <a:p>
            <a:pPr marL="0" indent="0">
              <a:spcBef>
                <a:spcPts val="0"/>
              </a:spcBef>
              <a:spcAft>
                <a:spcPts val="1200"/>
              </a:spcAft>
              <a:buNone/>
            </a:pPr>
            <a:r>
              <a:rPr lang="en-US" sz="3600" b="1" dirty="0"/>
              <a:t>Through:</a:t>
            </a:r>
          </a:p>
          <a:p>
            <a:pPr marL="914400" lvl="2" indent="-457200">
              <a:spcBef>
                <a:spcPts val="0"/>
              </a:spcBef>
              <a:spcAft>
                <a:spcPts val="1200"/>
              </a:spcAft>
              <a:buFont typeface="Wingdings" pitchFamily="2" charset="2"/>
              <a:buChar char="«"/>
            </a:pPr>
            <a:r>
              <a:rPr lang="en-US" sz="3200" b="1" dirty="0">
                <a:latin typeface="Arial" pitchFamily="34" charset="0"/>
                <a:cs typeface="Arial" pitchFamily="34" charset="0"/>
              </a:rPr>
              <a:t>Initiation</a:t>
            </a:r>
          </a:p>
          <a:p>
            <a:pPr marL="914400" lvl="2" indent="-457200">
              <a:spcBef>
                <a:spcPts val="0"/>
              </a:spcBef>
              <a:spcAft>
                <a:spcPts val="1200"/>
              </a:spcAft>
              <a:buFont typeface="Wingdings" pitchFamily="2" charset="2"/>
              <a:buChar char="«"/>
            </a:pPr>
            <a:r>
              <a:rPr lang="en-US" sz="3200" b="1" dirty="0">
                <a:latin typeface="Arial" pitchFamily="34" charset="0"/>
                <a:cs typeface="Arial" pitchFamily="34" charset="0"/>
              </a:rPr>
              <a:t>Planning</a:t>
            </a:r>
          </a:p>
          <a:p>
            <a:pPr marL="914400" lvl="2" indent="-457200">
              <a:spcBef>
                <a:spcPts val="0"/>
              </a:spcBef>
              <a:spcAft>
                <a:spcPts val="1200"/>
              </a:spcAft>
              <a:buFont typeface="Wingdings" pitchFamily="2" charset="2"/>
              <a:buChar char="«"/>
            </a:pPr>
            <a:r>
              <a:rPr lang="en-US" sz="3200" b="1" dirty="0">
                <a:latin typeface="Arial" pitchFamily="34" charset="0"/>
                <a:cs typeface="Arial" pitchFamily="34" charset="0"/>
              </a:rPr>
              <a:t>Executing</a:t>
            </a:r>
          </a:p>
          <a:p>
            <a:pPr marL="914400" lvl="2" indent="-457200">
              <a:spcBef>
                <a:spcPts val="0"/>
              </a:spcBef>
              <a:spcAft>
                <a:spcPts val="1200"/>
              </a:spcAft>
              <a:buFont typeface="Wingdings" pitchFamily="2" charset="2"/>
              <a:buChar char="«"/>
            </a:pPr>
            <a:r>
              <a:rPr lang="en-US" sz="3200" b="1" dirty="0">
                <a:latin typeface="Arial" pitchFamily="34" charset="0"/>
                <a:cs typeface="Arial" pitchFamily="34" charset="0"/>
              </a:rPr>
              <a:t>Closing</a:t>
            </a:r>
            <a:endParaRPr lang="en-US" dirty="0"/>
          </a:p>
          <a:p>
            <a:endParaRPr lang="en-US" dirty="0"/>
          </a:p>
          <a:p>
            <a:pPr marL="0" indent="0">
              <a:buNone/>
            </a:pPr>
            <a:endParaRPr lang="en-US" dirty="0"/>
          </a:p>
        </p:txBody>
      </p:sp>
      <p:sp>
        <p:nvSpPr>
          <p:cNvPr id="4" name="Title 3"/>
          <p:cNvSpPr>
            <a:spLocks noGrp="1"/>
          </p:cNvSpPr>
          <p:nvPr>
            <p:ph type="title"/>
          </p:nvPr>
        </p:nvSpPr>
        <p:spPr/>
        <p:txBody>
          <a:bodyPr/>
          <a:lstStyle/>
          <a:p>
            <a:r>
              <a:rPr lang="en-US" sz="3600" dirty="0"/>
              <a:t>Program Management Phases</a:t>
            </a:r>
          </a:p>
        </p:txBody>
      </p:sp>
      <p:sp>
        <p:nvSpPr>
          <p:cNvPr id="5" name="AutoShape 2" descr="data:image/jpeg;base64,/9j/4AAQSkZJRgABAQAAAQABAAD/2wCEAAkGBhQSERQUEhQWFRUWGBcZFxgYGBoaHBgcHRgbFxgbGhsaHCYeGhkkHRoYHy8gIygpLCwsFyAxNTAqNSYrLCkBCQoKDgwOGg8PGiwlHyQvLCw0LCw0LCktLCw0LCwsLCwsLCwsLCosLCwsLCwsLCwvLCwsLCwsLCwuLCwsLCwsLP/AABEIAOEA4QMBIgACEQEDEQH/xAAcAAABBQEBAQAAAAAAAAAAAAAAAQIEBQYDBwj/xABGEAABAgMFBQUECQIFBAEFAAABAhEAAyEEEjFBUQUiYXGBBhORofAyscHRB0JSYnKi0uHxI5IUFYLC4jNDstPyFiRTc4P/xAAaAQACAwEBAAAAAAAAAAAAAAAABAIDBQEG/8QAMxEAAgIBBAAEBQMEAAcAAAAAAAECAxEEEiExEzJBUSJhcZGhgbHwI0LR4QUUFTNSwfH/2gAMAwEAAhEDEQA/APcYIIIACCCCAAggggAIIQmMzt/t7IswIB7xWFDug8TEJ2RgsyZKMJTeIo05MVe0O0kiS95bkZJqfHAdTHkvaL6SZk2iVHeFEjDwxPV+EZS1bUnzT9l6KCi2QBLYsKglsCIRlrJPyL9WNx0y/uf2PYtpfSQhA3QlP4iVHFsEUxp7UUFt+k53/qk6BF1L8UkgljzePLpCQ6f6kyYAX3UnDNJJqFHiG4x1TY1FmloDEnfmEl60YUKQ/OKJStl3J/sWqNUfT/2amf8ASPeLK75QrRU6YPcuuflEO0dvZRunuAQclFRIOeJ0bzipNnUnFcuWA+AAZRfeBJLFugDQqdnlTFM9RGR/pnWqaAA1O8K1rFeyL7f5ZJWxXSLWX24lAhQlBLkggFT0BYkv93DDf4RYWX6Q00ZU5JJYlM5dOTlmZ2DZNGamWFQAecUtQbsoAEvXgovjR8MobM2bMagkqA1QQHLuXCyS7mmFKCOKuPow8RPtHo2z+3y1AlFrOgE6WkjEs10BRJaNDY+3kwl1SkTEmqTKWyiMCbq2GNMcSBXGPDTs1SWJlTBdJqhV4VqVVANMWAqM4dZ7UtDIRMyKbqnSoljQJNWYkg090WJ2w8svvyG2qfofR1h7V2eaboXcUKXZgKD0vM/R4t3j50svbCYklNpAUEpSWUAreZnDvUs2leEa7YPbBIYWeaqWzOhTzJZwH1t4OfskZaRdHWyj/wByP6oplpf/ABZ67BGX2L20CrqLSBLWfrJcyycGvH2TTA40Y1jTIWCHBBBwIh+u2NizFik4Sg8MdBBBFhAIIIIACCCCAAggggAIIIIACCCCAAiFtXbEuzoK5imGQzPIRX9pu1cuxoqb0whwkVLakCreuMeMbf7VTbVMvJJUftAvdegoBRNfnCd+p2fDHv8AYZqo3cy6NF2u+klUwFKTdlmgar/i154cM4wlomzFgFargye9vXsAGfKvBhrHKUhyVO5L3l0SmpaiFpYls8K9YhnbklC6ByfaWyeRwTpRqaUaElXKby+WMSthWsIsZNlNbiRLTecEspR0a8jd+02pbhHKxzJCphQwJTS8o3nINQl0/HlFlZ7UmYkFLh8i2NNFPi3NtYx67MvvZpSolUsqUXoSxd8Xdi+JwiyuO7OeBe2xrDXJsJ6P6agksSk1FWJFMFir16PGe7L7TKT3ZJ33L72LcDoOOAiz2btcT5bKqpi/tCjVIIByy1qIxokkKVjuO4OgLeMTrhlSjIrsnzGUTTdq7UNxFXG97RplUE4kRY7AWTIRiaHB6VPMZj3GMpbppnqUogApQCWDYMOGJrnGg7KqeUpyCyvu0cDXH0I5ZDbXg5XLda37nXtTaGkMc1DMg0zDp4emqzsraL0pQJqlRxbAscSOcVvauY8yWih4BvrEDXQZn3RB2btESUzUl3Iu40oSDgY7GvNWEErNtuf0LW37fUZ4TKNLwTQILucQW4xoJ9kSoMpKWGtz5a+7Qxiti2c/4lDioLkEYUevlWNRtvavcpKXN80AbAu2F7FsNH4xGyGGoxJ1TeHKQw2RIJly1pJH/bWXTqGDjCtOJGcR1ywn20mUQoG8k3kKPHC6kFjXImtIgdm0L/xRCnJSlRLO7uAXKTXFi8aq32hMtKlLds8a1wqqpJHA01EQsW2WOy2uxuOThsztNMk0mstCnWpiFBWIAJqKVHQRuey3asyw8hQUhgVSTRIUfsqYscKVDvHnUiWJiCuRVKnCkKv3SXBLgE3VOHcY8nhbPPKFAAFJBKloUw0VuOTeDiKXFxe6HDGYzjNYZ9F7G27LtKXQSCPaSoMpJ4jMcRQxYx4d2e7QmYULSpUucn2S7OkCgXWqDi3LWvqnZztMJ4uTGTOSN5Idj95JOIqOUaGn1Sm9k+GJ3UOHK6L2CCCHRYIIIIACCCCAAggggAIpO1HaRNll5GYoG6n4nNvfE3bG1U2eUqYvKgGZOQjwztN2iXPmkXxfJJIW91gCaUcCmWmcJ6m/Z8Me3+Bmirc90uiNtvaMyfMvKK0qJJK/aTQEl8mYcMorEoTQLISCxLpAUopDk1Xm5OGDPHaTJGITuveFF1N0Od4U6c+EUFlkKtUxV9SkoG9QgYlkh2YeGUJVw4yy261rEUWW3AVySZSyQnEJLAihUGBLkbvhnR6yzWqRLs6mTvKBCnJrmDgQ1fLrEybbJdjQlCbyyouSVAnIU3W1o/zipnyUJnJu3ZiCQpqFh9khyHA14QzWuMc4/cUseHn9H8iz7LTAygVMC10Et5EMX+HKK20ylrtMxCSxUog1ybBxFnN2AFMuzrAJLgBrprkxJSR74srFsQImGZeWtasVG9yOA546RF2RTcl6klXJpQfp6lOjYM2SUKlOtT1TRuYILsajWJFk7PrE0rmMQXJACvrenzxjRIQc3biCcn+wcq+cJcD/AMfIRS7pDCpimVVj2ClAWnfZYY44VwwGbVfGJezdk9wkpSpRBL1pw+qRjh0iYlA05UH6Wx6RdWDYqVySotfUCZbj2RgMhQ0dwWpmYUv1XhxzJ9l9WnUniK6Mhbez/eT0TSpmu0ZVWLu58f3iMOzCe+7wrF17wRTHHEmusaJcpjdUCNRSmX2g8Ixcs/ifeFHn5xfG+WOGVSpWeUZFIVZlzJkxIJU90hiHJcuw5N1jlZ9mz1kTgEBt5KVO5rkwzaNmuW4qC3X5t+50Mc+74cxvfFXTy0i1X/LkpenTfLMh2ZW89a1tRJJJAo6tCOdG4Rz21tUzibo3UkZYZAuEipfAjKOtt2bMs4UmWCoTCKpBJbC6WOD15iF2jZDIkS5ahVRKlFjU0oOFdMsoZW1y3fYXeVBx9ibsa1IkWQLUQVLKyBukmraOMB8M4l7NX/iJQWpkKB3VC4MMFcHL04HJ4o9k2JdpKEl+6l0Vi2ZYN4kxrpk6XISAo3EigG8MjhXR/HjFFuE+O2XVNtZfSK1KlBYBKUzHDKJSAocEpDJWwFHjW9ndtKWhJCrhQf6aswWqVEmoNXGJd9Iy8vacu0KVKTeKg5cOzDApIdi7M/KECVXt5TTQwcqYqQAXUkEJY7rECrthC84PvpjldiaPfOzPaQWgFC7qZqWcBT3gQ4UM25xfR4psDapUJcySRLUhwgkA3hgp61Tm+ubx6xsHbabTLvJcKTRaSCCks+caGl1G9bZdoVvp2PK6LOCCCHRYIIIIACEJaFjLdv8AbZkyO7QQFzHGdEj2qjB6DqYrsmq4uTJQi5SSRhe3/acz5hSlKjLSSlBSSC4xVQvXhVoxKiAN6Yu5Qm8oVdILZktUVrjpHe1WhSlXiFhT7ld04g1xUBwIig7SKUnu0gEJY4OA4bj19GMmtOyWX2x62XhwxH0Lj/N5RVdB6slnxxp68Io7Qf8ADTryG7tdQQfyuk0xcV0icOy0goBAIUz33XiwLjEYV6xWyJBRPEqeQpKaF3Ygh0liGfJ2OOghiChzj7Cljlxu+50tcqSETFoO+ugChRIJBJG8Q9MySDErYmy0zZIMxDgqdJcgswD0ScTr7olo7NyASbg5PTwNB6yMWsmUkBgAMG9mmWfX3RCdqxiLZOFL3ZkJZ5F1ICQWGAr8Ucz5Q8I+6G5f8OHxxELTh4Iz03n8ffCltfWlF+m1ELdjaWOhrClE05cDoOGfGHIYZjx+S6Vr5wJ4A9CfgTxPnCqVRyD5v/4Hh4xFneyRs+xiYtiWSmqvGgG8cvI8osZiLyrzndSyKkN5+ULJRdQlFQogKXqC2b8Moel7p9fCMS61zln0/n7notLQqofMi7XBKEzAA4LKIJdumTsegitUrXwP/wAOUXSAAMKKACn99YqJ0u4ooGCWZ2BbI48/CsNaOz+wR19XPiIbcGQ8v+GvuaFujh5cs08/dpCBQ4cMNG16eWQhH9Py0VXIdNRGgZYFAo7N/p4fdc0b+RFN2j2MZwTcKQpLnFLa/VHLx5xdFVX0rj1yX58Hhc8z1PXBfXhjE4TcXlEJxUlhmIsu0iiWZcmWoqFVEBy+bm7g7GnjWOM5QWhS5iyqtAmgB+8Wq2hbDrG5Kcac8f1006xi9pTZarReY3XBUEh8APvYHn8YdrmpN8CNsHHGWXPZnZQlovkEKXiDdoME4vz6tFpabKlVaBQqFC64y0GVOL6xSC3T7SsiQShAo5cDLK9UvSmQiNPtVpsyhfU4UTdLljmbwfPF+VaRW4Sk8t8+xYrVCPC49y+2ZaVy5l9JulwFlgQlgGKbtBeyoNNY9C2Jt8yZiZ4N6UphNAIP+vmAKtiGzEedz0haRNACrwF4Yuk1IoTXP+TFp2etwCigrvBQJSmpSEl0uRSrUqzQrLMGpx9B6OJx2s+gJcwKAILg1Bh0Y/sDtU3VWZZSTLAKGOKDkz5GkbCNuqxWRUkZs4uEsMIIIIsIAY8T7c7XVaJ6ykIUl7qQpTUBYY646Vj1PtdtPuLJMVmRcHNVH6Bz0jwnaU8LOMtQFSG3hkCMnBIxaM3WTy1BfUd00cJyZEVORKSFKIQjL2jvEB966abpwpFbbtoyJ8tTm6oF0kAGrOME0044jFoi7and5OEs1SCL2D6rJL49ctXhm35yL6BJa8lLG6HfMMxqRU9Q0Fda49yiy3c2dETrTZxvIvIFcjo4Nbwq2HOG2YKtU8TPZQlnOGGjkGuMPPaGcEp3FFhU92p8KZtXH0Y0thvFCCoF2DjeFafdLadeME5OCy1ydhBT4TeF7nVHA+YGX42/nSHA44v1/V0rq2kDHj58s0fw2kKE0qD6BGaPTNpCQ4hVE6k+OP8AdWvu1hpJ4n+4/wC08+rwFD0+X6MGHoww9Py6/hHoc4AOt3UHz/R6d9YlbKlpKyTgkPgnHiw5+UQkqA0py/UM6+cW0qUUykAYqqqr8jiQKQpq54ht9+B3R177Mv0OktZJKi+9wMdEKYY/M+cORIYMnAcvgIAN1uecZDaZ6BI5S/Z16iI+0qpQvkDQ4H4cIkyZguioPL9oEyb4Uh8RQU8SP5iyMtkt3sU2174OJTrJ4/m+fptRAVHGvn516+esMTQYVFC4FCKHIaejAV46j8PwBz+cbi5PNSWHg6EaXtc/mz/E6GAnh5H4pPLhyjmU8fIfp/jlDgzY+Sa8cRX+DEiIoDh2bCjDkP8At+mbSM92gsAQgqQkJSVOsgcKE7opj/dGho31cNRplv6MK8jDZkoGjA5eY46+5sYlCe15K5wUo4MvMtV2TI7sl0F1JS9c3cJbia5nOJtslm1yUKQpKSHJBIZ8KsH44ZvFd2hsEiVghlHeGaGrgL/DziPaLbOMsEJMtCyLuTnH2Qc8X+dXdu7Eo/kRcsZjLn6GtkzJaAiVeBOAYpLXQCXN0sa560jjJZKiN7dIULt11AkAJpgHKjpXLGM3adkqlBE2+SglLHC7mM2d60wjTqmBaUTQqmBUb26DurwFGfHLlC1kEllPI1Ta92GsGw2dtTu1yZySAqWpIUBUXCwUCcg1egj1+VMCgCMCAR1jwvYs1N0yiCHwQFXiQcydCKvHqXYLaJm2UJUXVLJQXxYHdfizRboZ4bh+pPVRziRpIIII1BEwH0n28jupYfArLN+FL1ByVXjHldptQcrUsXQr2gDRsQVMSrFNKCkbT6Q7Vetc322TdRu1wSHoxYuTlHnHaC0NLzVgHWBeAqWUH3SKCgyEYsv6lz+uDQz4dOSPty3WeYnG8sA3WVVz4HLMRVq2TNupmIAWCxBqFjPgCfGO8oShY1C6i/V39oOpnBfkzCsXHZiUe5vEFlKLY8siMT7oacvDjx7+okl4kufb0G7E2oqYSlaWKPaJugu9A11usXdBmCa/Z15Hn+xguNgD4K6Z8z5w9JNA1SWGOP8AfkPfxhGySbylgfrg+uxpWlIxA/t00cPR/dDbFPM1JKEqIBZTJqDhUXnDgZxfypKZAFBMnVoVG6l8gCcAKVc8Ywf+ZTJM1YIcVCS1WegcVbJiYVptd+7Z6e/qaS0iik5mlUhQFULAq+4aYY72GHgeMcyBkrA5HA9F6+sY5WH6R5iXvVoRvVzdw3jo55NZo29Z7SAVoMtd0ArlglALkG8HFA4VXQ6RGUr63/Uhx7rn8EZaZPyshypBUpCKkFSQQSrMjQ0p74ulrBmFP2aAVpTiG8TDLHsM35awUzZdTfSEs6aaUN40r9U4Ryt20Uyb6lKZ1EVY4Yj2nDaMG0hO+xXTShzx+RvRR2J5JR8uP7GCWkXciPWsZS1bfvodKwmp9lSgS1WYgY4O9HwiqTt+YFJ7wTUX6ghZDir0qnJsBFkNBZJew29RGL5N9Ik7uDeQ98NEy7MHMYH4HpnGZT2ySkkKuE0b231reveAi9MwFCVl0uAobxTxq90dDFFmnsrfxrssjZGfCZw2vZ7k5TUCt/THFmUDiHw46xFVSr+ZDaYqofnoYvNr2NUxUgoBJUlQKiWAZiCosQHqztjFaO5CSVTDMUUi6mUCwUfvpoRnhg0NUXrwl6v/AHgxbaJTseCOiW+FeAYnB8At/Z8n0jsiyTG/6cxg70IbX62jdI42rt+mUlSUJlS3dggBagHJDgMMznpGf2h2ymTgAErXRTu7EEuSycqDHQaQzCOonztSXz5/1+SHgQjxKRfJmAlQDkpLGqjVs90+HCtY6BPDz/4cz+4jpsGxpXIBnouzFVvAg3crrPdD1rjvQlpsxlKuK6ECivMaeUcjfFzcPVfn6EbdNKC3LozvanZwUnvU4oxDj2c/q1bF+fGEl2YWiyy+8PdlBoaD2Qz14e54vrTZitJTUuDhezzo44+esZ1eyJwH9acEoTmL5VhRr4NWOWsaEJZjjPRl2QxLKXZPtNnkCWmVMU4S2DFmNKjDr7o7WVUooEtFAA7Ku06lWL46UyMZrZSZSphTPF8sd4qLi65PsvkfKO/Z+ZdtF1F4JN9gH9kVFWJ8s4nKvCfL9/kVRt5TwuePma3Y08JUFAoBVQliVrIx3Bg1Bi2Jj0LsBbSm0zZZJaYkLSDwofcPGPOrKSFm8bu8zqBJrW7LJDit4kEaRrdg2nurXZlAEJUShRIqXFHetWxhaqW25M0LFurZ6zBBBG6ZZ4V2pX3k6eoCaola2CFN9Y4ZBw0Z9ez0zQ0xN4PR3NcHcJa8czqOUXG2ZhUhTh3OC5lwM+bZfOK9NSSSMS7BPL7TuQwrmS8YEJPLZqzSxgp53ZRBe4taeF6j1yUl4gnYVoSQErQoaszeHQ0jVmXwV+auXHNvDlCEl8T4L6fV69NYuV8+uxd0QfocZEpgLzEsHwrrk/p9YtNjCqpjey6RzzOAiFeLZ/n/AE5CvV4nbK/6RpgtXSucZ2rb2fU1NDBOzn0LVI16nWMV2y2EhKhNReSSSVAIKgW1agPE4x6j2U2ambevyr0stvPdu0NRvOfBqR3tXZ5CJCzJHflV6qm3Uh3ZKj7QGfDCKtJRbXi6PXsNajVVNuqXfH87PBJFvUQBdSoDMh8QA3ED5w0W2YhThqCrZ8Q2fyi47SdnDJJWgoAUaJvXTqaeyT10iiS5JwBeugPSNyuddsd0eihqcXhvk02y+0kxO9LmFOBLeyeKvnxzi6tE2RakCXNUXBClCiX4VNAR9nywjz1MhRVumpxegPPLGLKy7XWkJBTeKS1CCQcaAF+vSFLdGm90OH+S+F/pJf7JPaHZMqzLSuzqIvPuveYgioPwLxXTNoKmMCA5AL5ljSpPpq5Rz2vtRU4jcVRwCa0o2CQP5iElKnxTeSPZ5csz8odpqkoLfy/cUnclLEOvkazYuxhPW6iQkM7pS5pkX3S5BfSNcucmVLAUQwAqSSTpzPWPPdmbbVKY3FZuRppgX1iRau1E1YJCSBQuctCB+5jN1Gkttny/hHa764LjsvNt9qwUhCFFgGUlyAoguCc+j4iMlaNrKmm6FBKQw06ACgMRFylqLr3U4sNPgDFhZhgAlOTe7DOHa6K6I4iilznbx0v3FkyrjgJDpxIPMa0enJ467IlGdPSlCxLBViMfrKpTB9dRCosd9VwS95Xslwl3vZvxB6DCPWvo97OWcWdUlaEgpIKloqqtWKm9nnEbLP7Y+Z9f59SEv6a3Pyr2/iKeTZQhFxJcVxdR4lycYftKV3kpy95Fchh7qRpdtbClybP/AEQqYVNemOohIcPdANA7B+NTGUnBpa8cOIbxOMYFtM6rFufPY9XbDUVvauCtQpJAIbWt0e9PrERnLfs2dPtBSd2SGY30DwbNyeXKNDZ0m6mhwDe18jq8SEgj7QHM6fg097jMRswnseTz1kFLhlB/9ISgRcWtHJSa+efqkTNlbFlSHILqLOVFGXNVK1PEjIxZlGoPgetbnp9I6BB0Ibn+ni3lhEndJrDZBVRTylyQ0ywFkglPsA3QCqpYAJD44FWIwq8XxAT3UzfBExG8XcuWOJc4tgBWKOYk3/rOUkC64Wahwl0gVqDwB4RZWlF1KFMwvII37x9oa58BFL8yYwvKz2P/ADGCMzfOphY38mXtPNNrkXVVRjvFSb4AetKAnhEaXhUkvx1qMUtx8tIuO0MspVOTeCbq1sUpdQZRZnIrpxill/2uAa0JfUXgQTmOLaGMCK7Rqy6yPIGRHgnTkOPuhLw4HF/Z/VpT94eo8z1P630HTUQKd6lXiqv5q1r+8SKxh6H+3nkvX5x32Nbri1SlKYKqmo8BVhQDxjmX+9+bnoefVxEa1yCQ4JBFQxDu2lzT3vFdtasi4sY09vhzTNnYNoTJa0ATFB7qSCBdYMzVS3HV4tdqdp5qJikoUlg1SmppWgNXc/vHn2y+0KKotBuLD3VkMCMQCww44xc2+1rRLM5goAOlaWWl3xctn1Bq1IUd19S8P1fT/wAGi9LTZJTx/tkfbe1bKi8LQgTFKBPdpJugnL7VdAaUrpk9pT5U4EybH3RUxv3lEHmlRbDA44aVTZ9m7xSpq3UbxYnnU1IcvT94t0jP5/BfXp0hyqiNXOW39Wl9uhW/ULdiK6Mcta5ZUVJBbUh/VBWK60rdAVg5OGmbcI9AtclKkbyUtjvBxQPmk5esYyUpKVqJUlNSXAAZzVwBQB40qbknua6K64S1HwZ74Li0dlZB2f8A4mXat4JUq6tgtTEIu3As0vki/wCUN7MdlrPaLLMmFSjNZboF28gIZTy0lQKyQwrTfIAJaNRY+ylkOy1TkywZgdyUghJzS4Tear1JxxiP2Y7N2VVknzlyby5bsagCjhikOFVBchQjQWtiltjlevp9haX/AAyzbKUpeWW317Md2W2ILSmce9MruwCpRAuISS14qcMXoEjEmK6TaCDMIWVNgTVwCWOPp43/AGP7DWe2JmlYmJu1NxYCTmHTdyY1JatBGP2pZ0yysJFHI1OOZOJiu3UwtTe3mX4GK9DbRZNOXEPzlcCi0AgMjAgAitDXCgzeLDZouKKlyO9GAY+JbkQ2VYldn7EnukqCS5GhHuLHXqNItVzDoeWfmv0XjKsknmJ16lp8D9gbWsqlhHcizTiwvEUJAYODVLucI2Vl22uSq6Uy0oHtDulBRHFYcnoI862nZApN66xFQQBQjqSR8o1GxtpidZ0uoukYvWpwIrzbjGVepUSVtTfs/X8vPHyHatmohiS/nubHam3whQQnuzLughF0sUkOKM2LZ5Rh9vbQCJZAAvTKAYY4UoWxxfnCbX22mzN36lKWAyJN1mGRJaqfuji7RSWW9OmGcsVJ3QxYA5Vxc5c84mlPUzVk/Kuv5/EQSr0tbUeydKCQAKdO7+B9c46JI4fk1dsdfnDg418VdDx1/d4cD+LD736dK+cNmWNcBqj8g/3UrX9jDkpHBv8AR+r02kdHIxf81KV+rRh4PpAkHiBn7Xh7h14x04RZwClMGLpO66RewoVA0YOX4NE2buy0pKQk3k0Cio4jMgfGIloFWUBgQb5IRiKLcu1KZuAIlWhDJSgd2kqUkXUBsVDAvjxiL7RYvKzfd1BGh/ynl4QR6DazLyjz/tdIKLXPALXjfo5ICkg4NWr8Ix0sNQhQLCii6tHUbpBJZ2OjGselfSJZSJ8qYH30lJYDFJceSvKPObRLCFqSEhNSobzqUDRSiCRmwDHpGHZHbbJGjB7q0xH4j1zR6fVoQNp7vgnp55Q8Gmfn7wuuXhqIaysRe/P+o8T0cRw4LdHDxTzywr84WowPmeeS6a+cF4/eb/X8NPjCH0/7pLesoidIO09ld8nMEYEAvxHtcvTRTps82QClYV3ZcbpwLsCaVrlm5EaQqGFPyfFHP00IwOLfl0bSufi2kWKTxh9FkLXDoj7LlNKS1aO4FC5P3dXx01AiSEHlzGX9hy97wqEJ0T+X1/OojoiQSCpKSQHJUA4DGrkHkfOIOSXZB/E8nBaAQQTiCCLwAL44XW1w4xilylImFJoQfHQvm+UbtL/VDj/UfcTxPmIzu2Nmz1KWshJQkhq7zZMkhyYurmlw2X6aTU+DbbBSg7GnZkqViKkhmYk8MvOHdl7Ej/LZ6mF4hQJADhhmVD3Rk9hdo0os8+zrASFhwbpKr2TVFMXIBjU9npqf8otIKq731hQNmH3Rjiz8RF3r+hqSluqm892RZI+j2alNltRL7oJLBLtcLO5rwEeU7QJUsITUk0pxo+Pxi8m9oVyrOZMvCYpzqo4DP2YgSdgWgLSpQ7s3k4tniRr4xyMlFLcyvWN+Lbt9Xn7I0thstyWhNHSkZJxz+q+JPox37scR0/46Of3ELRscmybDLf6eOYgvZkUf2mSxqMC7F+ByPGFXL3MdJs5rD4uHz/lI9+b6xWyrWZCSEFXeKvBiQXcEOTgHwqfcItxk2HMP+VWRrwxhJcu67BnLlrw5nRx8XwiDSfDLqrnXnBUWPY7q72cu+vIOCMOLg193GLcIDZHon3EaesIUJOD8xX4q6N0joX/ber5606cok22VSlKTyxqZYx+WfL1XWHMOGtWHHJPu56wXTj866fWrr01h4fypj0+tzPnHCI1KRwwyA/T65Q5wDQcqJ5aem0hUmv8APzagr10hwbVvHr9bLDq2EAckdN2+A6QSUhJICjRywQBidTUNFxY5JmWqzSryjempvOi64Fc8AGwitsqSVFQv5lV1Lg1u3VEuSzEtoqNL2Bs3e7QCm3ZKFKwFFHdDsBkTEqo7rUiU3trbPVnghYI3zKM926sPeWRSgHMoiYG0FFflJPSPI9tSKoWpgFboUzqWT7IGYS5cmoOmce9zJYUCCHBBBGoOMeN7V2d3cydZ1uCkkJWWe6Q6VJYu7EaVEZWuhiSsX0HtLLKcDPU4dW+I9c4bR6t+Xrh4Q6Wo1BBSRQpBqOCmUKkMTQZx1ZWquhV+rrChdg5g6N4I+BHrCHJHD1rRfWFKfxfm58cq+YhhTX1/6zhT+IOjg5joR401+s2Hv0hGPH83yOfy0hLjZN0HLNGvpoQjPhonkDVPP3HIxwCRY5JmTEy3UHNS5DAYmrV06aV0FptcqclUgK7m64Roo0O8lJehoRFFsUjvv9BqwapAIokP45YRMmWNKklKgLo0DZuCCM+MZOr5tWX11/k2NHQpV5ZX7YsKrOCqYi8lwEqAdKyQ4ulvfhXQvnLVt1QKkpZiKlJcDMA5E1OWZi82lsSeuUqXLnm6QzKOIckOR0yyjNbW2Qu+QEiUhKQCq6QmiQl3ZySw4l40tNOE44m03/8APQ49P4Uspfz2OthQk2dcwEFSryV3gKAVujQ0SaaDCr1cvbU1KDKSUspQL9C14Chx92kTyFpst1SSEqUCk5KbNmfg8VAl0fiIfq/ub55IzTaSRoNj2RCbPMmzVDvFF75rQfVSBmeYyyDETt0um8kEp9lVQ5NGJANaxXzZJNmBYkBag5FBgwxdy2jQ+TsaaQAQVpUxStIvMTiMaGKdsMuU36/b6EmuNiRrbHJmzx/RlrUcCKhsqkhjWhYnDlGkPdSkyrOp13gRMWnBCjm5wLmmYfHOMvsnZ1ulJ7szkpQcWqdA4OJb0YszZghKgzlXtKLOo/KpYZRi6p+JLG5Y9Mfu38vTBbTpYrlka22QyV3FFwwIIcAhvwmuuhiOkcvy/o18OUS9tTt+UHBIS2NaM1HDZ1iI51bx5fbo2HXQw9p5OVacuzL1EFCxxQ9B5eqfY5lumkKGx5evYrSv7wj018f18h5aQpPqp/39Omoi8XHN4dP0ZD3vDr3Lj7PWt3HD36wg4t54O/261bw1h6eFPEcX9umZ84AEChn5Xf0Ux9Awi5qQK1yoAc2yD5nwbAwt7jpn/wA+vXSFSkqLAHL61wEYKfeJLJOArXGkB1IEy7qVKUlYalVJYtQEBILeUeg/RLs67Zpk4pIM5ZuvmhNAfG9GAnWUrmSrPKBBmFKAAXYcKuzR7hs6wpkykSkeyhISOghzQwy3Mp1MsJRJMEEEaoiEYn6RtlslNqTS5uzCA5uk7p6EtyVwjbRznyErSpKg6VAgg5ghiIqtrVkHFk65uEtyPBNoS95MwNdUQPZCitZYOWBIAFMOgiMFDh+Xmch5RpdpbG/w82bImuAfYmYXkHC62BFRTMPFBMlqlquE3VB2SVKKihJZKzXPEgOzO8YeHF7X2jUliS3IZeHDxH6mx9zwUeoHl+r+OUdbpzvD+/1/OhgY4V8Ffppp/MdKzn3fDyHL7XrCFVLJyPmf9/SHLTzJ9fd9YaQjcvJ8OKK09PHAOalKSQoYpr9auIOeYcRbylibvIOVRn45dYq+6HD8vwI/fnHFVmLkoJScaAsc6jA0GOkLXUeJyux3S6nwuH0X6LIo1JujiBCzZcpFZqwpsRl0q74+IjOKVaDjMCRwSs9apamPQRG/yZFbxUs/evjSgCUjOnp4XjopPzSx9B2eur9C47U7BTaEJmWcjD2MASMORbPOsYgbCtDt3K3OG7G27L20kGzzCAUgXCSWxIScKPgxrFxPllLhVCOsENVZpW6nzjrPsXKuNnKZQbA2L3Utapwe8kuijtkK5k+6JVj25ZPYSRKIJZnKcsjUeJwwrTh2stRlSrjm/MHgH3QWqHx/04YGM/K2EgywFe3moEYt+Ko/bWLa6f8AmIuyxvnrBXbfGnGDcy94bhSsPihRPkziGWpQSl1UatT/ABGJkdnlyy6ZyhjkPBr3pomStlLJHeTVLZxgz8CQp1ddOkRegSfE+Po8kf8AqEcE1E4zFFZoCzAkYdU5uPRjp4P/AKeX2dYWWjLw9A8z1fWHU1brhp9fSn7Q4korCMic3OTkxUpp/B/28/BtHHfrXD5IrRz+8N/f+KzOQh4A4cqOa/j5fzEiA8Yft8kaOfPWFSG5Y6NrW76d4QNz8OGG/r7oVPrL/frXzgAcphmA9A7AP/b0/aEsZQ3ef01VdN0l0lmXi2J0pDRKKj/3EjVKRRmu4lWLnDxyjpLsy7XNl2eXvKXS8wF1IxUWJZg9I4k5PaiaxFZZrPoy2MZ05VrWk3UOiSDqfbUKnAU6x6bEXZezkSJKJUsMlAAHxJ4k16xKjeqrVcVFGZZPfLIQQQRYQCCCCACi7W9mxa5QZhNluqUo65pP3T5FjlHldsl98VJbu5yCBMKkjBKqoJUGckM3Mx7jGO7bdkzM/wDubOl5yA6kf/lAFOHeAUBOIppCOq0+/wCOPY1p7tvwy6PKEVqU3TRwblHcgUHWtcofQ5jwT8fWWkT5tk79JnSzdmhzOAYFTJuhLFJIT89XiGF5PvBgoOrdUwKkmtWJAyeMtNMclHAiUDhyAT1wUPXGOjcHfn8FH921hLx41z3vkX1444wt2tXbiOH/AOv+XeOsgKU8+pPxT1/eOSk0y8h/t5e/WOlNW8AdeGbfCA1FPeOOi6Yk8OUdWAGMPun+35j1WGqbhpgniPtc/Fo6l8n/ADfPT38YVlH7X5uWvTo0cAqNpWBSmUhRSoDLAl3b2+XhwqsrtvMQi6uXeWABLJBBFMhml3I49YtAk8/H9PM+GccF2dJLqA6sSBiGN3T3845KEJrE1kZr1EoLBWWazTZq+9nE0e670oK0SWyIaLdKebf6qfko1B+xhpQGwT5fL00OQ2ifAchgef8AEdKp2Ob3MRKMs+RrlnL1hbuvrL7HrnBTQYfd5ajLXVtIcTy9Y/XHAdNRAViJ9egjT3846AHMH3Z1+r0/YwwAajxTX89a+59YVhw8E/PX0xjgDwrn4nl9nl7tIB1GmPL7HpuUIEjgPCtCMyOPi2YgBBH1fJ8Px6BurQAPSg5dP57vSv7w1i7Cj0F4KIqDddkpLBhXidTCggkCgKi1QbutVAkAYD94fNtAkAlRN8gAsolBIpQ5A6UjjJxRwtVrEhBSwC1fYvG8WbA1BoKP4x6h9HXZI2WUZs4Dv5oBNPYTkjnmfDKKb6PexyllNrtKLooZMsvTPvFJwB0HXSPSY1NJp9nxy7FNRbu+FdBBBBD4oEEEEABBBBAAQQQQAYrtj2IMwm0WUNNDqVLdkzS3tH7440L11jApu2kkHcnpMwMQaqN2+ZiTgaENxGDPHucZrtZ2Il2wX0qMmeGaYn6zYBY+sPMMOUI6jS7/AIodjVN+34ZdHks2zlKmIKSb5AYVSFhIKTczBTixDwxLAmqR/b8CM3PSLTaEpcg9ztCUTV0qd0rSkgshbO7gFjpUCIa7HNSgrLzWQtarqqgmY4SGYKYP5xmcxeJcMcwnyjkFcS3M08CWzPB6Q5ufgr9JbIcH0hrh2LjD2hdDkPdvEFLg0Z4b3TVZn1GPFzLb00GckWsDyOAfRh8Ua0/aEEsNQA9By+zz92kNo2QHFvmKt720hL41/wDE/wC/kPHMQHBSBw5P+4yA584RSuIHX5TNf/F4cDWh8zxL0X16PDSo1/fTrx8XgAAWFDxxw/O3HrxgvHXlU/8Asbh1bSEroccnp5cvPIiC4cWOWR9Yv4NiI6kA5IONfzfqbQcWbSHV9XvmDXHpqI5kGlD4Gvqp8M4G4eD8/s6Z9YDp0Qo8R1P6tKv11jpeOp41P66fvoY5lPRvxDngBy0qcjHQIN66AVLYkIcuWZ2Bo2Aryjgdiv7xqWb/APpyHlBLdVU1TVKl+0lJwrv1r7o6pswuFUxbIZJASSFpUKm8XqHbLKOEueufOMqyyiuYWcJBCSMHX9VLfaPnHFmTwie1LliWvaKJKSlxeXQ1UUlgzMXblGu7DfR4pak2m3A0Yy5KvJUwHyT46Rc9jvo2l2YidaGmzwXSMUSvwPUq+8ejZ7aNPT6Tb8U+xO7UZ4iEEEEPigQQQQAEEEEABBBBAAQQQQAEEEEAEe37Olz0GXNQlaDilQcfzxjA7Y+jabLJXYpl4Y91NLtRhcVgQNFeMejQRVZVCxfEiyFkodM8IttmlomTJc5E2SslKt4kEhOQfdKT905kwWbYalAGUtC03lApG4QCaOC7kUzbwj2637NlT0FE6WmYk5KAI88DxjG7R+iaSXNlmzLOTVn7xD8lG8P7ukIT0Ul5HkbjqYvzHnvczEtfSsbxQ91RBOXsqa6zB3y8OSFOEsoEksN6pIxT7RdWNBWlI1C+ym1bN7Il2lAJLJUH/tmNXkTEK17RUi7/AImxTJe86iZaql3cG62gx11hSVdkO0Xpwl0yoKDixPj8j6POG9ya0OtemqeVeGkS0W+wqYD+mq/eG8wSqrlhqcecE82QvdmKTv3wCokIpUGtUGo4Uire/VEthBErKnLd5YePi2DQ4WfJgNXAplo+ETFCyliicohKna87BThQ+8l9cOUNFosKGvKVuuGvPunFNcU04mDf7HfDIiwkBROQBUkJcgHAsEcMucdO6UQbqFKuteDAUJcqTusoYltRE+VtVRF2ySFzRQbktRccCBRunSLGzdm9qz0BPdS7Mn7S1AFvwoBVxYtUmLI12T6RCWyPbKsbJKC8xSUsrdAZpidCVBgXfTAZRy/zGWlpNlQpay4SlAKjxAzbgdeEbPZ/0RJUyrbaZk8hjdR/TTTU1UehEbXZOwpFmTdkSkSxndFT+I4qPMmGoaGT87KZamK8qPNdi/RnabSQu2rMlBxlpIK1DiapR5mPStjbCk2WX3ciWEJzapVxUo1UeJifBGjXTCvyoTnZKfYQQQRaVhBBBAAQQQQAEEEEABBBBAAQQQQAEEEEABBBBAAQQQQAENTBBAB5f9IXtHnHk1qxmfhPvggjOt7NCnoTZ+fSPS+wf/U9amCCIVeYLemevfVHSHiCCNQzwggggAIIIIACCCCAAggggAIIIIACCCCAD//Z"/>
          <p:cNvSpPr>
            <a:spLocks noChangeAspect="1" noChangeArrowheads="1"/>
          </p:cNvSpPr>
          <p:nvPr/>
        </p:nvSpPr>
        <p:spPr bwMode="auto">
          <a:xfrm>
            <a:off x="63500" y="-1038225"/>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hQSERQUEhQWFRUWGBcZFxgYGBoaHBgcHRgbFxgbGhsaHCYeGhkkHRoYHy8gIygpLCwsFyAxNTAqNSYrLCkBCQoKDgwOGg8PGiwlHyQvLCw0LCw0LCktLCw0LCwsLCwsLCwsLCosLCwsLCwsLCwvLCwsLCwsLCwuLCwsLCwsLP/AABEIAOEA4QMBIgACEQEDEQH/xAAcAAABBQEBAQAAAAAAAAAAAAAAAQIEBQYDBwj/xABGEAABAgMFBQUECQIFBAEFAAABAhEAAyEEEjFBUQUiYXGBBhORofAyscHRB0JSYnKi0uHxI5IUFYLC4jNDstPyFiRTc4P/xAAaAQACAwEBAAAAAAAAAAAAAAAABAIDBQEG/8QAMxEAAgIBBAAEBQMEAAcAAAAAAAECAxEEEiExEzJBUSJhcZGhgbHwI0LR4QUUFTNSwfH/2gAMAwEAAhEDEQA/APcYIIIACCCCAAggggAIIQmMzt/t7IswIB7xWFDug8TEJ2RgsyZKMJTeIo05MVe0O0kiS95bkZJqfHAdTHkvaL6SZk2iVHeFEjDwxPV+EZS1bUnzT9l6KCi2QBLYsKglsCIRlrJPyL9WNx0y/uf2PYtpfSQhA3QlP4iVHFsEUxp7UUFt+k53/qk6BF1L8UkgljzePLpCQ6f6kyYAX3UnDNJJqFHiG4x1TY1FmloDEnfmEl60YUKQ/OKJStl3J/sWqNUfT/2amf8ASPeLK75QrRU6YPcuuflEO0dvZRunuAQclFRIOeJ0bzipNnUnFcuWA+AAZRfeBJLFugDQqdnlTFM9RGR/pnWqaAA1O8K1rFeyL7f5ZJWxXSLWX24lAhQlBLkggFT0BYkv93DDf4RYWX6Q00ZU5JJYlM5dOTlmZ2DZNGamWFQAecUtQbsoAEvXgovjR8MobM2bMagkqA1QQHLuXCyS7mmFKCOKuPow8RPtHo2z+3y1AlFrOgE6WkjEs10BRJaNDY+3kwl1SkTEmqTKWyiMCbq2GNMcSBXGPDTs1SWJlTBdJqhV4VqVVANMWAqM4dZ7UtDIRMyKbqnSoljQJNWYkg090WJ2w8svvyG2qfofR1h7V2eaboXcUKXZgKD0vM/R4t3j50svbCYklNpAUEpSWUAreZnDvUs2leEa7YPbBIYWeaqWzOhTzJZwH1t4OfskZaRdHWyj/wByP6oplpf/ABZ67BGX2L20CrqLSBLWfrJcyycGvH2TTA40Y1jTIWCHBBBwIh+u2NizFik4Sg8MdBBBFhAIIIIACCCCAAggggAIIIIACCCCAAiFtXbEuzoK5imGQzPIRX9pu1cuxoqb0whwkVLakCreuMeMbf7VTbVMvJJUftAvdegoBRNfnCd+p2fDHv8AYZqo3cy6NF2u+klUwFKTdlmgar/i154cM4wlomzFgFargye9vXsAGfKvBhrHKUhyVO5L3l0SmpaiFpYls8K9YhnbklC6ByfaWyeRwTpRqaUaElXKby+WMSthWsIsZNlNbiRLTecEspR0a8jd+02pbhHKxzJCphQwJTS8o3nINQl0/HlFlZ7UmYkFLh8i2NNFPi3NtYx67MvvZpSolUsqUXoSxd8Xdi+JwiyuO7OeBe2xrDXJsJ6P6agksSk1FWJFMFir16PGe7L7TKT3ZJ33L72LcDoOOAiz2btcT5bKqpi/tCjVIIByy1qIxokkKVjuO4OgLeMTrhlSjIrsnzGUTTdq7UNxFXG97RplUE4kRY7AWTIRiaHB6VPMZj3GMpbppnqUogApQCWDYMOGJrnGg7KqeUpyCyvu0cDXH0I5ZDbXg5XLda37nXtTaGkMc1DMg0zDp4emqzsraL0pQJqlRxbAscSOcVvauY8yWih4BvrEDXQZn3RB2btESUzUl3Iu40oSDgY7GvNWEErNtuf0LW37fUZ4TKNLwTQILucQW4xoJ9kSoMpKWGtz5a+7Qxiti2c/4lDioLkEYUevlWNRtvavcpKXN80AbAu2F7FsNH4xGyGGoxJ1TeHKQw2RIJly1pJH/bWXTqGDjCtOJGcR1ywn20mUQoG8k3kKPHC6kFjXImtIgdm0L/xRCnJSlRLO7uAXKTXFi8aq32hMtKlLds8a1wqqpJHA01EQsW2WOy2uxuOThsztNMk0mstCnWpiFBWIAJqKVHQRuey3asyw8hQUhgVSTRIUfsqYscKVDvHnUiWJiCuRVKnCkKv3SXBLgE3VOHcY8nhbPPKFAAFJBKloUw0VuOTeDiKXFxe6HDGYzjNYZ9F7G27LtKXQSCPaSoMpJ4jMcRQxYx4d2e7QmYULSpUucn2S7OkCgXWqDi3LWvqnZztMJ4uTGTOSN5Idj95JOIqOUaGn1Sm9k+GJ3UOHK6L2CCCHRYIIIIACCCCAAggggAIpO1HaRNll5GYoG6n4nNvfE3bG1U2eUqYvKgGZOQjwztN2iXPmkXxfJJIW91gCaUcCmWmcJ6m/Z8Me3+Bmirc90uiNtvaMyfMvKK0qJJK/aTQEl8mYcMorEoTQLISCxLpAUopDk1Xm5OGDPHaTJGITuveFF1N0Od4U6c+EUFlkKtUxV9SkoG9QgYlkh2YeGUJVw4yy261rEUWW3AVySZSyQnEJLAihUGBLkbvhnR6yzWqRLs6mTvKBCnJrmDgQ1fLrEybbJdjQlCbyyouSVAnIU3W1o/zipnyUJnJu3ZiCQpqFh9khyHA14QzWuMc4/cUseHn9H8iz7LTAygVMC10Et5EMX+HKK20ylrtMxCSxUog1ybBxFnN2AFMuzrAJLgBrprkxJSR74srFsQImGZeWtasVG9yOA546RF2RTcl6klXJpQfp6lOjYM2SUKlOtT1TRuYILsajWJFk7PrE0rmMQXJACvrenzxjRIQc3biCcn+wcq+cJcD/AMfIRS7pDCpimVVj2ClAWnfZYY44VwwGbVfGJezdk9wkpSpRBL1pw+qRjh0iYlA05UH6Wx6RdWDYqVySotfUCZbj2RgMhQ0dwWpmYUv1XhxzJ9l9WnUniK6Mhbez/eT0TSpmu0ZVWLu58f3iMOzCe+7wrF17wRTHHEmusaJcpjdUCNRSmX2g8Ixcs/ifeFHn5xfG+WOGVSpWeUZFIVZlzJkxIJU90hiHJcuw5N1jlZ9mz1kTgEBt5KVO5rkwzaNmuW4qC3X5t+50Mc+74cxvfFXTy0i1X/LkpenTfLMh2ZW89a1tRJJJAo6tCOdG4Rz21tUzibo3UkZYZAuEipfAjKOtt2bMs4UmWCoTCKpBJbC6WOD15iF2jZDIkS5ahVRKlFjU0oOFdMsoZW1y3fYXeVBx9ibsa1IkWQLUQVLKyBukmraOMB8M4l7NX/iJQWpkKB3VC4MMFcHL04HJ4o9k2JdpKEl+6l0Vi2ZYN4kxrpk6XISAo3EigG8MjhXR/HjFFuE+O2XVNtZfSK1KlBYBKUzHDKJSAocEpDJWwFHjW9ndtKWhJCrhQf6aswWqVEmoNXGJd9Iy8vacu0KVKTeKg5cOzDApIdi7M/KECVXt5TTQwcqYqQAXUkEJY7rECrthC84PvpjldiaPfOzPaQWgFC7qZqWcBT3gQ4UM25xfR4psDapUJcySRLUhwgkA3hgp61Tm+ubx6xsHbabTLvJcKTRaSCCks+caGl1G9bZdoVvp2PK6LOCCCHRYIIIIACEJaFjLdv8AbZkyO7QQFzHGdEj2qjB6DqYrsmq4uTJQi5SSRhe3/acz5hSlKjLSSlBSSC4xVQvXhVoxKiAN6Yu5Qm8oVdILZktUVrjpHe1WhSlXiFhT7ld04g1xUBwIig7SKUnu0gEJY4OA4bj19GMmtOyWX2x62XhwxH0Lj/N5RVdB6slnxxp68Io7Qf8ADTryG7tdQQfyuk0xcV0icOy0goBAIUz33XiwLjEYV6xWyJBRPEqeQpKaF3Ygh0liGfJ2OOghiChzj7Cljlxu+50tcqSETFoO+ugChRIJBJG8Q9MySDErYmy0zZIMxDgqdJcgswD0ScTr7olo7NyASbg5PTwNB6yMWsmUkBgAMG9mmWfX3RCdqxiLZOFL3ZkJZ5F1ICQWGAr8Ucz5Q8I+6G5f8OHxxELTh4Iz03n8ffCltfWlF+m1ELdjaWOhrClE05cDoOGfGHIYZjx+S6Vr5wJ4A9CfgTxPnCqVRyD5v/4Hh4xFneyRs+xiYtiWSmqvGgG8cvI8osZiLyrzndSyKkN5+ULJRdQlFQogKXqC2b8Moel7p9fCMS61zln0/n7notLQqofMi7XBKEzAA4LKIJdumTsegitUrXwP/wAOUXSAAMKKACn99YqJ0u4ooGCWZ2BbI48/CsNaOz+wR19XPiIbcGQ8v+GvuaFujh5cs08/dpCBQ4cMNG16eWQhH9Py0VXIdNRGgZYFAo7N/p4fdc0b+RFN2j2MZwTcKQpLnFLa/VHLx5xdFVX0rj1yX58Hhc8z1PXBfXhjE4TcXlEJxUlhmIsu0iiWZcmWoqFVEBy+bm7g7GnjWOM5QWhS5iyqtAmgB+8Wq2hbDrG5Kcac8f1006xi9pTZarReY3XBUEh8APvYHn8YdrmpN8CNsHHGWXPZnZQlovkEKXiDdoME4vz6tFpabKlVaBQqFC64y0GVOL6xSC3T7SsiQShAo5cDLK9UvSmQiNPtVpsyhfU4UTdLljmbwfPF+VaRW4Sk8t8+xYrVCPC49y+2ZaVy5l9JulwFlgQlgGKbtBeyoNNY9C2Jt8yZiZ4N6UphNAIP+vmAKtiGzEedz0haRNACrwF4Yuk1IoTXP+TFp2etwCigrvBQJSmpSEl0uRSrUqzQrLMGpx9B6OJx2s+gJcwKAILg1Bh0Y/sDtU3VWZZSTLAKGOKDkz5GkbCNuqxWRUkZs4uEsMIIIIsIAY8T7c7XVaJ6ykIUl7qQpTUBYY646Vj1PtdtPuLJMVmRcHNVH6Bz0jwnaU8LOMtQFSG3hkCMnBIxaM3WTy1BfUd00cJyZEVORKSFKIQjL2jvEB966abpwpFbbtoyJ8tTm6oF0kAGrOME0044jFoi7and5OEs1SCL2D6rJL49ctXhm35yL6BJa8lLG6HfMMxqRU9Q0Fda49yiy3c2dETrTZxvIvIFcjo4Nbwq2HOG2YKtU8TPZQlnOGGjkGuMPPaGcEp3FFhU92p8KZtXH0Y0thvFCCoF2DjeFafdLadeME5OCy1ydhBT4TeF7nVHA+YGX42/nSHA44v1/V0rq2kDHj58s0fw2kKE0qD6BGaPTNpCQ4hVE6k+OP8AdWvu1hpJ4n+4/wC08+rwFD0+X6MGHoww9Py6/hHoc4AOt3UHz/R6d9YlbKlpKyTgkPgnHiw5+UQkqA0py/UM6+cW0qUUykAYqqqr8jiQKQpq54ht9+B3R177Mv0OktZJKi+9wMdEKYY/M+cORIYMnAcvgIAN1uecZDaZ6BI5S/Z16iI+0qpQvkDQ4H4cIkyZguioPL9oEyb4Uh8RQU8SP5iyMtkt3sU2174OJTrJ4/m+fptRAVHGvn516+esMTQYVFC4FCKHIaejAV46j8PwBz+cbi5PNSWHg6EaXtc/mz/E6GAnh5H4pPLhyjmU8fIfp/jlDgzY+Sa8cRX+DEiIoDh2bCjDkP8At+mbSM92gsAQgqQkJSVOsgcKE7opj/dGho31cNRplv6MK8jDZkoGjA5eY46+5sYlCe15K5wUo4MvMtV2TI7sl0F1JS9c3cJbia5nOJtslm1yUKQpKSHJBIZ8KsH44ZvFd2hsEiVghlHeGaGrgL/DziPaLbOMsEJMtCyLuTnH2Qc8X+dXdu7Eo/kRcsZjLn6GtkzJaAiVeBOAYpLXQCXN0sa560jjJZKiN7dIULt11AkAJpgHKjpXLGM3adkqlBE2+SglLHC7mM2d60wjTqmBaUTQqmBUb26DurwFGfHLlC1kEllPI1Ta92GsGw2dtTu1yZySAqWpIUBUXCwUCcg1egj1+VMCgCMCAR1jwvYs1N0yiCHwQFXiQcydCKvHqXYLaJm2UJUXVLJQXxYHdfizRboZ4bh+pPVRziRpIIII1BEwH0n28jupYfArLN+FL1ByVXjHldptQcrUsXQr2gDRsQVMSrFNKCkbT6Q7Vetc322TdRu1wSHoxYuTlHnHaC0NLzVgHWBeAqWUH3SKCgyEYsv6lz+uDQz4dOSPty3WeYnG8sA3WVVz4HLMRVq2TNupmIAWCxBqFjPgCfGO8oShY1C6i/V39oOpnBfkzCsXHZiUe5vEFlKLY8siMT7oacvDjx7+okl4kufb0G7E2oqYSlaWKPaJugu9A11usXdBmCa/Z15Hn+xguNgD4K6Z8z5w9JNA1SWGOP8AfkPfxhGySbylgfrg+uxpWlIxA/t00cPR/dDbFPM1JKEqIBZTJqDhUXnDgZxfypKZAFBMnVoVG6l8gCcAKVc8Ywf+ZTJM1YIcVCS1WegcVbJiYVptd+7Z6e/qaS0iik5mlUhQFULAq+4aYY72GHgeMcyBkrA5HA9F6+sY5WH6R5iXvVoRvVzdw3jo55NZo29Z7SAVoMtd0ArlglALkG8HFA4VXQ6RGUr63/Uhx7rn8EZaZPyshypBUpCKkFSQQSrMjQ0p74ulrBmFP2aAVpTiG8TDLHsM35awUzZdTfSEs6aaUN40r9U4Ryt20Uyb6lKZ1EVY4Yj2nDaMG0hO+xXTShzx+RvRR2J5JR8uP7GCWkXciPWsZS1bfvodKwmp9lSgS1WYgY4O9HwiqTt+YFJ7wTUX6ghZDir0qnJsBFkNBZJew29RGL5N9Ik7uDeQ98NEy7MHMYH4HpnGZT2ySkkKuE0b231reveAi9MwFCVl0uAobxTxq90dDFFmnsrfxrssjZGfCZw2vZ7k5TUCt/THFmUDiHw46xFVSr+ZDaYqofnoYvNr2NUxUgoBJUlQKiWAZiCosQHqztjFaO5CSVTDMUUi6mUCwUfvpoRnhg0NUXrwl6v/AHgxbaJTseCOiW+FeAYnB8At/Z8n0jsiyTG/6cxg70IbX62jdI42rt+mUlSUJlS3dggBagHJDgMMznpGf2h2ymTgAErXRTu7EEuSycqDHQaQzCOonztSXz5/1+SHgQjxKRfJmAlQDkpLGqjVs90+HCtY6BPDz/4cz+4jpsGxpXIBnouzFVvAg3crrPdD1rjvQlpsxlKuK6ECivMaeUcjfFzcPVfn6EbdNKC3LozvanZwUnvU4oxDj2c/q1bF+fGEl2YWiyy+8PdlBoaD2Qz14e54vrTZitJTUuDhezzo44+esZ1eyJwH9acEoTmL5VhRr4NWOWsaEJZjjPRl2QxLKXZPtNnkCWmVMU4S2DFmNKjDr7o7WVUooEtFAA7Ku06lWL46UyMZrZSZSphTPF8sd4qLi65PsvkfKO/Z+ZdtF1F4JN9gH9kVFWJ8s4nKvCfL9/kVRt5TwuePma3Y08JUFAoBVQliVrIx3Bg1Bi2Jj0LsBbSm0zZZJaYkLSDwofcPGPOrKSFm8bu8zqBJrW7LJDit4kEaRrdg2nurXZlAEJUShRIqXFHetWxhaqW25M0LFurZ6zBBBG6ZZ4V2pX3k6eoCaola2CFN9Y4ZBw0Z9ez0zQ0xN4PR3NcHcJa8czqOUXG2ZhUhTh3OC5lwM+bZfOK9NSSSMS7BPL7TuQwrmS8YEJPLZqzSxgp53ZRBe4taeF6j1yUl4gnYVoSQErQoaszeHQ0jVmXwV+auXHNvDlCEl8T4L6fV69NYuV8+uxd0QfocZEpgLzEsHwrrk/p9YtNjCqpjey6RzzOAiFeLZ/n/AE5CvV4nbK/6RpgtXSucZ2rb2fU1NDBOzn0LVI16nWMV2y2EhKhNReSSSVAIKgW1agPE4x6j2U2ambevyr0stvPdu0NRvOfBqR3tXZ5CJCzJHflV6qm3Uh3ZKj7QGfDCKtJRbXi6PXsNajVVNuqXfH87PBJFvUQBdSoDMh8QA3ED5w0W2YhThqCrZ8Q2fyi47SdnDJJWgoAUaJvXTqaeyT10iiS5JwBeugPSNyuddsd0eihqcXhvk02y+0kxO9LmFOBLeyeKvnxzi6tE2RakCXNUXBClCiX4VNAR9nywjz1MhRVumpxegPPLGLKy7XWkJBTeKS1CCQcaAF+vSFLdGm90OH+S+F/pJf7JPaHZMqzLSuzqIvPuveYgioPwLxXTNoKmMCA5AL5ljSpPpq5Rz2vtRU4jcVRwCa0o2CQP5iElKnxTeSPZ5csz8odpqkoLfy/cUnclLEOvkazYuxhPW6iQkM7pS5pkX3S5BfSNcucmVLAUQwAqSSTpzPWPPdmbbVKY3FZuRppgX1iRau1E1YJCSBQuctCB+5jN1Gkttny/hHa764LjsvNt9qwUhCFFgGUlyAoguCc+j4iMlaNrKmm6FBKQw06ACgMRFylqLr3U4sNPgDFhZhgAlOTe7DOHa6K6I4iilznbx0v3FkyrjgJDpxIPMa0enJ467IlGdPSlCxLBViMfrKpTB9dRCosd9VwS95Xslwl3vZvxB6DCPWvo97OWcWdUlaEgpIKloqqtWKm9nnEbLP7Y+Z9f59SEv6a3Pyr2/iKeTZQhFxJcVxdR4lycYftKV3kpy95Fchh7qRpdtbClybP/AEQqYVNemOohIcPdANA7B+NTGUnBpa8cOIbxOMYFtM6rFufPY9XbDUVvauCtQpJAIbWt0e9PrERnLfs2dPtBSd2SGY30DwbNyeXKNDZ0m6mhwDe18jq8SEgj7QHM6fg097jMRswnseTz1kFLhlB/9ISgRcWtHJSa+efqkTNlbFlSHILqLOVFGXNVK1PEjIxZlGoPgetbnp9I6BB0Ibn+ni3lhEndJrDZBVRTylyQ0ywFkglPsA3QCqpYAJD44FWIwq8XxAT3UzfBExG8XcuWOJc4tgBWKOYk3/rOUkC64Wahwl0gVqDwB4RZWlF1KFMwvII37x9oa58BFL8yYwvKz2P/ADGCMzfOphY38mXtPNNrkXVVRjvFSb4AetKAnhEaXhUkvx1qMUtx8tIuO0MspVOTeCbq1sUpdQZRZnIrpxill/2uAa0JfUXgQTmOLaGMCK7Rqy6yPIGRHgnTkOPuhLw4HF/Z/VpT94eo8z1P630HTUQKd6lXiqv5q1r+8SKxh6H+3nkvX5x32Nbri1SlKYKqmo8BVhQDxjmX+9+bnoefVxEa1yCQ4JBFQxDu2lzT3vFdtasi4sY09vhzTNnYNoTJa0ATFB7qSCBdYMzVS3HV4tdqdp5qJikoUlg1SmppWgNXc/vHn2y+0KKotBuLD3VkMCMQCww44xc2+1rRLM5goAOlaWWl3xctn1Bq1IUd19S8P1fT/wAGi9LTZJTx/tkfbe1bKi8LQgTFKBPdpJugnL7VdAaUrpk9pT5U4EybH3RUxv3lEHmlRbDA44aVTZ9m7xSpq3UbxYnnU1IcvT94t0jP5/BfXp0hyqiNXOW39Wl9uhW/ULdiK6Mcta5ZUVJBbUh/VBWK60rdAVg5OGmbcI9AtclKkbyUtjvBxQPmk5esYyUpKVqJUlNSXAAZzVwBQB40qbknua6K64S1HwZ74Li0dlZB2f8A4mXat4JUq6tgtTEIu3As0vki/wCUN7MdlrPaLLMmFSjNZboF28gIZTy0lQKyQwrTfIAJaNRY+ylkOy1TkywZgdyUghJzS4Tear1JxxiP2Y7N2VVknzlyby5bsagCjhikOFVBchQjQWtiltjlevp9haX/AAyzbKUpeWW317Md2W2ILSmce9MruwCpRAuISS14qcMXoEjEmK6TaCDMIWVNgTVwCWOPp43/AGP7DWe2JmlYmJu1NxYCTmHTdyY1JatBGP2pZ0yysJFHI1OOZOJiu3UwtTe3mX4GK9DbRZNOXEPzlcCi0AgMjAgAitDXCgzeLDZouKKlyO9GAY+JbkQ2VYldn7EnukqCS5GhHuLHXqNItVzDoeWfmv0XjKsknmJ16lp8D9gbWsqlhHcizTiwvEUJAYODVLucI2Vl22uSq6Uy0oHtDulBRHFYcnoI862nZApN66xFQQBQjqSR8o1GxtpidZ0uoukYvWpwIrzbjGVepUSVtTfs/X8vPHyHatmohiS/nubHam3whQQnuzLughF0sUkOKM2LZ5Rh9vbQCJZAAvTKAYY4UoWxxfnCbX22mzN36lKWAyJN1mGRJaqfuji7RSWW9OmGcsVJ3QxYA5Vxc5c84mlPUzVk/Kuv5/EQSr0tbUeydKCQAKdO7+B9c46JI4fk1dsdfnDg418VdDx1/d4cD+LD736dK+cNmWNcBqj8g/3UrX9jDkpHBv8AR+r02kdHIxf81KV+rRh4PpAkHiBn7Xh7h14x04RZwClMGLpO66RewoVA0YOX4NE2buy0pKQk3k0Cio4jMgfGIloFWUBgQb5IRiKLcu1KZuAIlWhDJSgd2kqUkXUBsVDAvjxiL7RYvKzfd1BGh/ynl4QR6DazLyjz/tdIKLXPALXjfo5ICkg4NWr8Ix0sNQhQLCii6tHUbpBJZ2OjGselfSJZSJ8qYH30lJYDFJceSvKPObRLCFqSEhNSobzqUDRSiCRmwDHpGHZHbbJGjB7q0xH4j1zR6fVoQNp7vgnp55Q8Gmfn7wuuXhqIaysRe/P+o8T0cRw4LdHDxTzywr84WowPmeeS6a+cF4/eb/X8NPjCH0/7pLesoidIO09ld8nMEYEAvxHtcvTRTps82QClYV3ZcbpwLsCaVrlm5EaQqGFPyfFHP00IwOLfl0bSufi2kWKTxh9FkLXDoj7LlNKS1aO4FC5P3dXx01AiSEHlzGX9hy97wqEJ0T+X1/OojoiQSCpKSQHJUA4DGrkHkfOIOSXZB/E8nBaAQQTiCCLwAL44XW1w4xilylImFJoQfHQvm+UbtL/VDj/UfcTxPmIzu2Nmz1KWshJQkhq7zZMkhyYurmlw2X6aTU+DbbBSg7GnZkqViKkhmYk8MvOHdl7Ej/LZ6mF4hQJADhhmVD3Rk9hdo0os8+zrASFhwbpKr2TVFMXIBjU9npqf8otIKq731hQNmH3Rjiz8RF3r+hqSluqm892RZI+j2alNltRL7oJLBLtcLO5rwEeU7QJUsITUk0pxo+Pxi8m9oVyrOZMvCYpzqo4DP2YgSdgWgLSpQ7s3k4tniRr4xyMlFLcyvWN+Lbt9Xn7I0thstyWhNHSkZJxz+q+JPox37scR0/46Of3ELRscmybDLf6eOYgvZkUf2mSxqMC7F+ByPGFXL3MdJs5rD4uHz/lI9+b6xWyrWZCSEFXeKvBiQXcEOTgHwqfcItxk2HMP+VWRrwxhJcu67BnLlrw5nRx8XwiDSfDLqrnXnBUWPY7q72cu+vIOCMOLg193GLcIDZHon3EaesIUJOD8xX4q6N0joX/ber5606cok22VSlKTyxqZYx+WfL1XWHMOGtWHHJPu56wXTj866fWrr01h4fypj0+tzPnHCI1KRwwyA/T65Q5wDQcqJ5aem0hUmv8APzagr10hwbVvHr9bLDq2EAckdN2+A6QSUhJICjRywQBidTUNFxY5JmWqzSryjempvOi64Fc8AGwitsqSVFQv5lV1Lg1u3VEuSzEtoqNL2Bs3e7QCm3ZKFKwFFHdDsBkTEqo7rUiU3trbPVnghYI3zKM926sPeWRSgHMoiYG0FFflJPSPI9tSKoWpgFboUzqWT7IGYS5cmoOmce9zJYUCCHBBBGoOMeN7V2d3cydZ1uCkkJWWe6Q6VJYu7EaVEZWuhiSsX0HtLLKcDPU4dW+I9c4bR6t+Xrh4Q6Wo1BBSRQpBqOCmUKkMTQZx1ZWquhV+rrChdg5g6N4I+BHrCHJHD1rRfWFKfxfm58cq+YhhTX1/6zhT+IOjg5joR401+s2Hv0hGPH83yOfy0hLjZN0HLNGvpoQjPhonkDVPP3HIxwCRY5JmTEy3UHNS5DAYmrV06aV0FptcqclUgK7m64Roo0O8lJehoRFFsUjvv9BqwapAIokP45YRMmWNKklKgLo0DZuCCM+MZOr5tWX11/k2NHQpV5ZX7YsKrOCqYi8lwEqAdKyQ4ulvfhXQvnLVt1QKkpZiKlJcDMA5E1OWZi82lsSeuUqXLnm6QzKOIckOR0yyjNbW2Qu+QEiUhKQCq6QmiQl3ZySw4l40tNOE44m03/8APQ49P4Uspfz2OthQk2dcwEFSryV3gKAVujQ0SaaDCr1cvbU1KDKSUspQL9C14Chx92kTyFpst1SSEqUCk5KbNmfg8VAl0fiIfq/ub55IzTaSRoNj2RCbPMmzVDvFF75rQfVSBmeYyyDETt0um8kEp9lVQ5NGJANaxXzZJNmBYkBag5FBgwxdy2jQ+TsaaQAQVpUxStIvMTiMaGKdsMuU36/b6EmuNiRrbHJmzx/RlrUcCKhsqkhjWhYnDlGkPdSkyrOp13gRMWnBCjm5wLmmYfHOMvsnZ1ulJ7szkpQcWqdA4OJb0YszZghKgzlXtKLOo/KpYZRi6p+JLG5Y9Mfu38vTBbTpYrlka22QyV3FFwwIIcAhvwmuuhiOkcvy/o18OUS9tTt+UHBIS2NaM1HDZ1iI51bx5fbo2HXQw9p5OVacuzL1EFCxxQ9B5eqfY5lumkKGx5evYrSv7wj018f18h5aQpPqp/39Omoi8XHN4dP0ZD3vDr3Lj7PWt3HD36wg4t54O/261bw1h6eFPEcX9umZ84AEChn5Xf0Ux9Awi5qQK1yoAc2yD5nwbAwt7jpn/wA+vXSFSkqLAHL61wEYKfeJLJOArXGkB1IEy7qVKUlYalVJYtQEBILeUeg/RLs67Zpk4pIM5ZuvmhNAfG9GAnWUrmSrPKBBmFKAAXYcKuzR7hs6wpkykSkeyhISOghzQwy3Mp1MsJRJMEEEaoiEYn6RtlslNqTS5uzCA5uk7p6EtyVwjbRznyErSpKg6VAgg5ghiIqtrVkHFk65uEtyPBNoS95MwNdUQPZCitZYOWBIAFMOgiMFDh+Xmch5RpdpbG/w82bImuAfYmYXkHC62BFRTMPFBMlqlquE3VB2SVKKihJZKzXPEgOzO8YeHF7X2jUliS3IZeHDxH6mx9zwUeoHl+r+OUdbpzvD+/1/OhgY4V8Ffppp/MdKzn3fDyHL7XrCFVLJyPmf9/SHLTzJ9fd9YaQjcvJ8OKK09PHAOalKSQoYpr9auIOeYcRbylibvIOVRn45dYq+6HD8vwI/fnHFVmLkoJScaAsc6jA0GOkLXUeJyux3S6nwuH0X6LIo1JujiBCzZcpFZqwpsRl0q74+IjOKVaDjMCRwSs9apamPQRG/yZFbxUs/evjSgCUjOnp4XjopPzSx9B2eur9C47U7BTaEJmWcjD2MASMORbPOsYgbCtDt3K3OG7G27L20kGzzCAUgXCSWxIScKPgxrFxPllLhVCOsENVZpW6nzjrPsXKuNnKZQbA2L3Utapwe8kuijtkK5k+6JVj25ZPYSRKIJZnKcsjUeJwwrTh2stRlSrjm/MHgH3QWqHx/04YGM/K2EgywFe3moEYt+Ko/bWLa6f8AmIuyxvnrBXbfGnGDcy94bhSsPihRPkziGWpQSl1UatT/ABGJkdnlyy6ZyhjkPBr3pomStlLJHeTVLZxgz8CQp1ddOkRegSfE+Po8kf8AqEcE1E4zFFZoCzAkYdU5uPRjp4P/AKeX2dYWWjLw9A8z1fWHU1brhp9fSn7Q4korCMic3OTkxUpp/B/28/BtHHfrXD5IrRz+8N/f+KzOQh4A4cqOa/j5fzEiA8Yft8kaOfPWFSG5Y6NrW76d4QNz8OGG/r7oVPrL/frXzgAcphmA9A7AP/b0/aEsZQ3ef01VdN0l0lmXi2J0pDRKKj/3EjVKRRmu4lWLnDxyjpLsy7XNl2eXvKXS8wF1IxUWJZg9I4k5PaiaxFZZrPoy2MZ05VrWk3UOiSDqfbUKnAU6x6bEXZezkSJKJUsMlAAHxJ4k16xKjeqrVcVFGZZPfLIQQQRYQCCCCACi7W9mxa5QZhNluqUo65pP3T5FjlHldsl98VJbu5yCBMKkjBKqoJUGckM3Mx7jGO7bdkzM/wDubOl5yA6kf/lAFOHeAUBOIppCOq0+/wCOPY1p7tvwy6PKEVqU3TRwblHcgUHWtcofQ5jwT8fWWkT5tk79JnSzdmhzOAYFTJuhLFJIT89XiGF5PvBgoOrdUwKkmtWJAyeMtNMclHAiUDhyAT1wUPXGOjcHfn8FH921hLx41z3vkX1444wt2tXbiOH/AOv+XeOsgKU8+pPxT1/eOSk0y8h/t5e/WOlNW8AdeGbfCA1FPeOOi6Yk8OUdWAGMPun+35j1WGqbhpgniPtc/Fo6l8n/ADfPT38YVlH7X5uWvTo0cAqNpWBSmUhRSoDLAl3b2+XhwqsrtvMQi6uXeWABLJBBFMhml3I49YtAk8/H9PM+GccF2dJLqA6sSBiGN3T3845KEJrE1kZr1EoLBWWazTZq+9nE0e670oK0SWyIaLdKebf6qfko1B+xhpQGwT5fL00OQ2ifAchgef8AEdKp2Ob3MRKMs+RrlnL1hbuvrL7HrnBTQYfd5ajLXVtIcTy9Y/XHAdNRAViJ9egjT3846AHMH3Z1+r0/YwwAajxTX89a+59YVhw8E/PX0xjgDwrn4nl9nl7tIB1GmPL7HpuUIEjgPCtCMyOPi2YgBBH1fJ8Px6BurQAPSg5dP57vSv7w1i7Cj0F4KIqDddkpLBhXidTCggkCgKi1QbutVAkAYD94fNtAkAlRN8gAsolBIpQ5A6UjjJxRwtVrEhBSwC1fYvG8WbA1BoKP4x6h9HXZI2WUZs4Dv5oBNPYTkjnmfDKKb6PexyllNrtKLooZMsvTPvFJwB0HXSPSY1NJp9nxy7FNRbu+FdBBBBD4oEEEEABBBBAAQQQQAYrtj2IMwm0WUNNDqVLdkzS3tH7440L11jApu2kkHcnpMwMQaqN2+ZiTgaENxGDPHucZrtZ2Il2wX0qMmeGaYn6zYBY+sPMMOUI6jS7/AIodjVN+34ZdHks2zlKmIKSb5AYVSFhIKTczBTixDwxLAmqR/b8CM3PSLTaEpcg9ztCUTV0qd0rSkgshbO7gFjpUCIa7HNSgrLzWQtarqqgmY4SGYKYP5xmcxeJcMcwnyjkFcS3M08CWzPB6Q5ufgr9JbIcH0hrh2LjD2hdDkPdvEFLg0Z4b3TVZn1GPFzLb00GckWsDyOAfRh8Ua0/aEEsNQA9By+zz92kNo2QHFvmKt720hL41/wDE/wC/kPHMQHBSBw5P+4yA584RSuIHX5TNf/F4cDWh8zxL0X16PDSo1/fTrx8XgAAWFDxxw/O3HrxgvHXlU/8Asbh1bSEroccnp5cvPIiC4cWOWR9Yv4NiI6kA5IONfzfqbQcWbSHV9XvmDXHpqI5kGlD4Gvqp8M4G4eD8/s6Z9YDp0Qo8R1P6tKv11jpeOp41P66fvoY5lPRvxDngBy0qcjHQIN66AVLYkIcuWZ2Bo2Aryjgdiv7xqWb/APpyHlBLdVU1TVKl+0lJwrv1r7o6pswuFUxbIZJASSFpUKm8XqHbLKOEueufOMqyyiuYWcJBCSMHX9VLfaPnHFmTwie1LliWvaKJKSlxeXQ1UUlgzMXblGu7DfR4pak2m3A0Yy5KvJUwHyT46Rc9jvo2l2YidaGmzwXSMUSvwPUq+8ejZ7aNPT6Tb8U+xO7UZ4iEEEEPigQQQQAEEEEABBBBAAQQQQAEEEEAEe37Olz0GXNQlaDilQcfzxjA7Y+jabLJXYpl4Y91NLtRhcVgQNFeMejQRVZVCxfEiyFkodM8IttmlomTJc5E2SslKt4kEhOQfdKT905kwWbYalAGUtC03lApG4QCaOC7kUzbwj2637NlT0FE6WmYk5KAI88DxjG7R+iaSXNlmzLOTVn7xD8lG8P7ukIT0Ul5HkbjqYvzHnvczEtfSsbxQ91RBOXsqa6zB3y8OSFOEsoEksN6pIxT7RdWNBWlI1C+ym1bN7Il2lAJLJUH/tmNXkTEK17RUi7/AImxTJe86iZaql3cG62gx11hSVdkO0Xpwl0yoKDixPj8j6POG9ya0OtemqeVeGkS0W+wqYD+mq/eG8wSqrlhqcecE82QvdmKTv3wCokIpUGtUGo4Uire/VEthBErKnLd5YePi2DQ4WfJgNXAplo+ETFCyliicohKna87BThQ+8l9cOUNFosKGvKVuuGvPunFNcU04mDf7HfDIiwkBROQBUkJcgHAsEcMucdO6UQbqFKuteDAUJcqTusoYltRE+VtVRF2ySFzRQbktRccCBRunSLGzdm9qz0BPdS7Mn7S1AFvwoBVxYtUmLI12T6RCWyPbKsbJKC8xSUsrdAZpidCVBgXfTAZRy/zGWlpNlQpay4SlAKjxAzbgdeEbPZ/0RJUyrbaZk8hjdR/TTTU1UehEbXZOwpFmTdkSkSxndFT+I4qPMmGoaGT87KZamK8qPNdi/RnabSQu2rMlBxlpIK1DiapR5mPStjbCk2WX3ciWEJzapVxUo1UeJifBGjXTCvyoTnZKfYQQQRaVhBBBAAQQQQAEEEEABBBBAAQQQQAEEEEABBBBAAQQQQAENTBBAB5f9IXtHnHk1qxmfhPvggjOt7NCnoTZ+fSPS+wf/U9amCCIVeYLemevfVHSHiCCNQzwggggAIIIIACCCCAAggggAIIIIACCCCAD//Z"/>
          <p:cNvSpPr>
            <a:spLocks noChangeAspect="1" noChangeArrowheads="1"/>
          </p:cNvSpPr>
          <p:nvPr/>
        </p:nvSpPr>
        <p:spPr bwMode="auto">
          <a:xfrm>
            <a:off x="215900" y="-885825"/>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76799" y="2819400"/>
            <a:ext cx="3362325" cy="3362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638800" y="6324600"/>
            <a:ext cx="1763240" cy="400110"/>
          </a:xfrm>
          <a:prstGeom prst="rect">
            <a:avLst/>
          </a:prstGeom>
          <a:noFill/>
        </p:spPr>
        <p:txBody>
          <a:bodyPr wrap="none" rtlCol="0">
            <a:spAutoFit/>
          </a:bodyPr>
          <a:lstStyle/>
          <a:p>
            <a:r>
              <a:rPr lang="en-US" sz="2000" dirty="0"/>
              <a:t>“Be Prepared!”</a:t>
            </a:r>
          </a:p>
        </p:txBody>
      </p:sp>
    </p:spTree>
    <p:extLst>
      <p:ext uri="{BB962C8B-B14F-4D97-AF65-F5344CB8AC3E}">
        <p14:creationId xmlns:p14="http://schemas.microsoft.com/office/powerpoint/2010/main" val="201848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153400" cy="4495800"/>
          </a:xfrm>
        </p:spPr>
        <p:txBody>
          <a:bodyPr>
            <a:normAutofit/>
          </a:bodyPr>
          <a:lstStyle/>
          <a:p>
            <a:pPr marL="0" indent="0">
              <a:lnSpc>
                <a:spcPct val="110000"/>
              </a:lnSpc>
              <a:spcBef>
                <a:spcPts val="0"/>
              </a:spcBef>
              <a:spcAft>
                <a:spcPts val="1800"/>
              </a:spcAft>
              <a:buNone/>
            </a:pPr>
            <a:r>
              <a:rPr lang="en-US" sz="3600" b="1" dirty="0"/>
              <a:t>Responsible for:</a:t>
            </a:r>
          </a:p>
          <a:p>
            <a:pPr marL="457200" indent="-457200">
              <a:lnSpc>
                <a:spcPct val="110000"/>
              </a:lnSpc>
              <a:spcBef>
                <a:spcPts val="0"/>
              </a:spcBef>
              <a:spcAft>
                <a:spcPts val="1200"/>
              </a:spcAft>
            </a:pPr>
            <a:r>
              <a:rPr lang="en-US" b="1" dirty="0"/>
              <a:t>Establishing Goals</a:t>
            </a:r>
          </a:p>
          <a:p>
            <a:pPr marL="457200" indent="-457200">
              <a:lnSpc>
                <a:spcPct val="110000"/>
              </a:lnSpc>
              <a:spcBef>
                <a:spcPts val="0"/>
              </a:spcBef>
              <a:spcAft>
                <a:spcPts val="1200"/>
              </a:spcAft>
            </a:pPr>
            <a:r>
              <a:rPr lang="en-US" b="1" dirty="0"/>
              <a:t>Creating Action Plans</a:t>
            </a:r>
          </a:p>
          <a:p>
            <a:pPr marL="457200" indent="-457200">
              <a:lnSpc>
                <a:spcPct val="110000"/>
              </a:lnSpc>
              <a:spcBef>
                <a:spcPts val="0"/>
              </a:spcBef>
              <a:spcAft>
                <a:spcPts val="1200"/>
              </a:spcAft>
            </a:pPr>
            <a:r>
              <a:rPr lang="en-US" b="1" dirty="0"/>
              <a:t>Leading Diverse Stakeholders</a:t>
            </a:r>
          </a:p>
          <a:p>
            <a:pPr marL="457200" indent="-457200">
              <a:lnSpc>
                <a:spcPct val="110000"/>
              </a:lnSpc>
              <a:spcBef>
                <a:spcPts val="0"/>
              </a:spcBef>
              <a:spcAft>
                <a:spcPts val="1200"/>
              </a:spcAft>
            </a:pPr>
            <a:r>
              <a:rPr lang="en-US" b="1" dirty="0"/>
              <a:t>Coordinating Management of Projects</a:t>
            </a:r>
          </a:p>
          <a:p>
            <a:pPr marL="457200" indent="-457200">
              <a:lnSpc>
                <a:spcPct val="110000"/>
              </a:lnSpc>
              <a:spcBef>
                <a:spcPts val="0"/>
              </a:spcBef>
              <a:spcAft>
                <a:spcPts val="1200"/>
              </a:spcAft>
            </a:pPr>
            <a:r>
              <a:rPr lang="en-US" b="1" dirty="0"/>
              <a:t>Monitoring Progress</a:t>
            </a:r>
          </a:p>
        </p:txBody>
      </p:sp>
      <p:sp>
        <p:nvSpPr>
          <p:cNvPr id="4" name="Title 3"/>
          <p:cNvSpPr>
            <a:spLocks noGrp="1"/>
          </p:cNvSpPr>
          <p:nvPr>
            <p:ph type="title"/>
          </p:nvPr>
        </p:nvSpPr>
        <p:spPr/>
        <p:txBody>
          <a:bodyPr/>
          <a:lstStyle/>
          <a:p>
            <a:r>
              <a:rPr lang="en-US" sz="3600" dirty="0"/>
              <a:t>What Is the Role of the PM?</a:t>
            </a:r>
          </a:p>
        </p:txBody>
      </p:sp>
      <p:sp>
        <p:nvSpPr>
          <p:cNvPr id="2" name="TextBox 1"/>
          <p:cNvSpPr txBox="1"/>
          <p:nvPr/>
        </p:nvSpPr>
        <p:spPr>
          <a:xfrm>
            <a:off x="2362200" y="5943600"/>
            <a:ext cx="4469942" cy="707886"/>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sz="4000" dirty="0"/>
              <a:t>Know your program!</a:t>
            </a:r>
          </a:p>
        </p:txBody>
      </p:sp>
    </p:spTree>
    <p:extLst>
      <p:ext uri="{BB962C8B-B14F-4D97-AF65-F5344CB8AC3E}">
        <p14:creationId xmlns:p14="http://schemas.microsoft.com/office/powerpoint/2010/main" val="403533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876800"/>
          </a:xfrm>
        </p:spPr>
        <p:txBody>
          <a:bodyPr>
            <a:noAutofit/>
          </a:bodyPr>
          <a:lstStyle/>
          <a:p>
            <a:pPr marL="0" indent="0">
              <a:lnSpc>
                <a:spcPct val="120000"/>
              </a:lnSpc>
              <a:spcAft>
                <a:spcPts val="1800"/>
              </a:spcAft>
              <a:buNone/>
            </a:pPr>
            <a:r>
              <a:rPr lang="en-US" sz="2400" b="1" dirty="0">
                <a:effectLst/>
                <a:latin typeface="Arial" pitchFamily="34" charset="0"/>
                <a:cs typeface="Arial" pitchFamily="34" charset="0"/>
              </a:rPr>
              <a:t>The Program Manager is the single leader exercising centralized authority and responsibility for:</a:t>
            </a:r>
          </a:p>
          <a:p>
            <a:pPr marL="457200" indent="-457200">
              <a:lnSpc>
                <a:spcPct val="120000"/>
              </a:lnSpc>
              <a:spcBef>
                <a:spcPts val="0"/>
              </a:spcBef>
              <a:spcAft>
                <a:spcPts val="1200"/>
              </a:spcAft>
            </a:pPr>
            <a:r>
              <a:rPr lang="en-US" sz="2000" b="1" dirty="0">
                <a:effectLst/>
                <a:latin typeface="Arial" pitchFamily="34" charset="0"/>
                <a:cs typeface="Arial" pitchFamily="34" charset="0"/>
              </a:rPr>
              <a:t>Planning</a:t>
            </a:r>
          </a:p>
          <a:p>
            <a:pPr marL="457200" indent="-457200">
              <a:lnSpc>
                <a:spcPct val="120000"/>
              </a:lnSpc>
              <a:spcBef>
                <a:spcPts val="0"/>
              </a:spcBef>
              <a:spcAft>
                <a:spcPts val="1200"/>
              </a:spcAft>
            </a:pPr>
            <a:r>
              <a:rPr lang="en-US" sz="2000" b="1" dirty="0">
                <a:effectLst/>
                <a:latin typeface="Arial" pitchFamily="34" charset="0"/>
                <a:cs typeface="Arial" pitchFamily="34" charset="0"/>
              </a:rPr>
              <a:t>Organizing</a:t>
            </a:r>
          </a:p>
          <a:p>
            <a:pPr marL="457200" indent="-457200">
              <a:lnSpc>
                <a:spcPct val="120000"/>
              </a:lnSpc>
              <a:spcBef>
                <a:spcPts val="0"/>
              </a:spcBef>
              <a:spcAft>
                <a:spcPts val="1200"/>
              </a:spcAft>
            </a:pPr>
            <a:r>
              <a:rPr lang="en-US" sz="2000" b="1" dirty="0">
                <a:effectLst/>
                <a:latin typeface="Arial" pitchFamily="34" charset="0"/>
                <a:cs typeface="Arial" pitchFamily="34" charset="0"/>
              </a:rPr>
              <a:t>Staffing</a:t>
            </a:r>
          </a:p>
          <a:p>
            <a:pPr marL="457200" indent="-457200">
              <a:lnSpc>
                <a:spcPct val="120000"/>
              </a:lnSpc>
              <a:spcBef>
                <a:spcPts val="0"/>
              </a:spcBef>
              <a:spcAft>
                <a:spcPts val="1200"/>
              </a:spcAft>
            </a:pPr>
            <a:r>
              <a:rPr lang="en-US" sz="2000" b="1" dirty="0">
                <a:effectLst/>
                <a:latin typeface="Arial" pitchFamily="34" charset="0"/>
                <a:cs typeface="Arial" pitchFamily="34" charset="0"/>
              </a:rPr>
              <a:t>Controlling</a:t>
            </a:r>
          </a:p>
          <a:p>
            <a:pPr marL="457200" indent="-457200">
              <a:lnSpc>
                <a:spcPct val="110000"/>
              </a:lnSpc>
              <a:spcBef>
                <a:spcPts val="0"/>
              </a:spcBef>
              <a:spcAft>
                <a:spcPts val="1200"/>
              </a:spcAft>
            </a:pPr>
            <a:r>
              <a:rPr lang="en-US" sz="2000" b="1" dirty="0">
                <a:effectLst/>
                <a:latin typeface="Arial" pitchFamily="34" charset="0"/>
                <a:cs typeface="Arial" pitchFamily="34" charset="0"/>
              </a:rPr>
              <a:t>Leading</a:t>
            </a:r>
          </a:p>
          <a:p>
            <a:pPr marL="0" indent="0">
              <a:buNone/>
            </a:pPr>
            <a:r>
              <a:rPr lang="en-US" sz="1200" dirty="0"/>
              <a:t>	</a:t>
            </a:r>
          </a:p>
        </p:txBody>
      </p:sp>
      <p:sp>
        <p:nvSpPr>
          <p:cNvPr id="5" name="Title 4"/>
          <p:cNvSpPr>
            <a:spLocks noGrp="1"/>
          </p:cNvSpPr>
          <p:nvPr>
            <p:ph type="title"/>
          </p:nvPr>
        </p:nvSpPr>
        <p:spPr>
          <a:xfrm>
            <a:off x="1230579" y="457200"/>
            <a:ext cx="7752056" cy="1143000"/>
          </a:xfrm>
        </p:spPr>
        <p:txBody>
          <a:bodyPr/>
          <a:lstStyle/>
          <a:p>
            <a:r>
              <a:rPr lang="en-US" sz="3600" dirty="0"/>
              <a:t>The Program Manager’s Role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3231" y="2209800"/>
            <a:ext cx="5058369" cy="3292998"/>
          </a:xfrm>
          <a:prstGeom prst="rect">
            <a:avLst/>
          </a:prstGeom>
        </p:spPr>
      </p:pic>
      <p:sp>
        <p:nvSpPr>
          <p:cNvPr id="4" name="Rectangle 3"/>
          <p:cNvSpPr/>
          <p:nvPr/>
        </p:nvSpPr>
        <p:spPr>
          <a:xfrm>
            <a:off x="76200" y="5534561"/>
            <a:ext cx="8991600" cy="1323439"/>
          </a:xfrm>
          <a:prstGeom prst="rect">
            <a:avLst/>
          </a:prstGeom>
          <a:solidFill>
            <a:schemeClr val="accent1">
              <a:lumMod val="50000"/>
            </a:schemeClr>
          </a:solidFill>
        </p:spPr>
        <p:txBody>
          <a:bodyPr wrap="square">
            <a:spAutoFit/>
          </a:bodyPr>
          <a:lstStyle/>
          <a:p>
            <a:pPr defTabSz="897301">
              <a:defRPr/>
            </a:pPr>
            <a:r>
              <a:rPr lang="en-US" sz="1600" dirty="0">
                <a:solidFill>
                  <a:schemeClr val="bg1"/>
                </a:solidFill>
              </a:rPr>
              <a:t>Program Management is the process whereby a single leader exercises centralized authority and responsibility for planning, organizing, staffing, controlling, and leading the combined efforts of participating/assigned civilian and military personnel and organizations, for the management of a specific defense acquisition program or programs, through development, production, deployment, operations, support, and disposal.                    </a:t>
            </a:r>
            <a:r>
              <a:rPr lang="en-US" sz="1400" i="1" dirty="0">
                <a:solidFill>
                  <a:schemeClr val="bg1"/>
                </a:solidFill>
              </a:rPr>
              <a:t>DAU Glossary Definition </a:t>
            </a:r>
            <a:endParaRPr lang="en-US" sz="1600" dirty="0">
              <a:solidFill>
                <a:schemeClr val="bg1"/>
              </a:solidFill>
            </a:endParaRPr>
          </a:p>
        </p:txBody>
      </p:sp>
    </p:spTree>
    <p:extLst>
      <p:ext uri="{BB962C8B-B14F-4D97-AF65-F5344CB8AC3E}">
        <p14:creationId xmlns:p14="http://schemas.microsoft.com/office/powerpoint/2010/main" val="456827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914400" y="1600200"/>
            <a:ext cx="7379867" cy="5029200"/>
          </a:xfrm>
        </p:spPr>
        <p:txBody>
          <a:bodyPr>
            <a:normAutofit/>
          </a:bodyPr>
          <a:lstStyle/>
          <a:p>
            <a:pPr marL="0" indent="0" algn="ctr">
              <a:lnSpc>
                <a:spcPct val="90000"/>
              </a:lnSpc>
              <a:spcBef>
                <a:spcPts val="0"/>
              </a:spcBef>
              <a:spcAft>
                <a:spcPts val="600"/>
              </a:spcAft>
              <a:buFont typeface="Arial" pitchFamily="34" charset="0"/>
              <a:buNone/>
            </a:pPr>
            <a:r>
              <a:rPr lang="en-US" sz="4000" b="1" dirty="0">
                <a:effectLst/>
                <a:latin typeface="Arial" pitchFamily="34" charset="0"/>
                <a:cs typeface="Arial" pitchFamily="34" charset="0"/>
              </a:rPr>
              <a:t>The </a:t>
            </a:r>
            <a:r>
              <a:rPr lang="en-US" sz="4000" b="1" i="1" dirty="0">
                <a:effectLst/>
                <a:latin typeface="Arial" pitchFamily="34" charset="0"/>
                <a:cs typeface="Arial" pitchFamily="34" charset="0"/>
              </a:rPr>
              <a:t>Program Manager </a:t>
            </a:r>
            <a:r>
              <a:rPr lang="en-US" sz="4000" b="1" dirty="0">
                <a:effectLst/>
                <a:latin typeface="Arial" pitchFamily="34" charset="0"/>
                <a:cs typeface="Arial" pitchFamily="34" charset="0"/>
              </a:rPr>
              <a:t>is the one person assigned to lead the program, and in most cases, they </a:t>
            </a:r>
            <a:r>
              <a:rPr lang="en-US" sz="4000" b="1" u="sng" dirty="0">
                <a:effectLst/>
                <a:latin typeface="Arial" pitchFamily="34" charset="0"/>
                <a:cs typeface="Arial" pitchFamily="34" charset="0"/>
              </a:rPr>
              <a:t>alone</a:t>
            </a:r>
            <a:r>
              <a:rPr lang="en-US" sz="4000" b="1" dirty="0">
                <a:effectLst/>
                <a:latin typeface="Arial" pitchFamily="34" charset="0"/>
                <a:cs typeface="Arial" pitchFamily="34" charset="0"/>
              </a:rPr>
              <a:t> are ultimately </a:t>
            </a:r>
          </a:p>
          <a:p>
            <a:pPr marL="0" indent="0" algn="ctr">
              <a:lnSpc>
                <a:spcPct val="90000"/>
              </a:lnSpc>
              <a:spcBef>
                <a:spcPts val="600"/>
              </a:spcBef>
              <a:spcAft>
                <a:spcPts val="600"/>
              </a:spcAft>
              <a:buFont typeface="Arial" pitchFamily="34" charset="0"/>
              <a:buNone/>
            </a:pPr>
            <a:r>
              <a:rPr lang="en-US" sz="4400" b="1" i="1" u="sng" dirty="0">
                <a:gradFill>
                  <a:gsLst>
                    <a:gs pos="0">
                      <a:srgbClr val="FFF200"/>
                    </a:gs>
                    <a:gs pos="45000">
                      <a:srgbClr val="FF7A00"/>
                    </a:gs>
                    <a:gs pos="70000">
                      <a:srgbClr val="FF0300"/>
                    </a:gs>
                    <a:gs pos="100000">
                      <a:srgbClr val="4D0808"/>
                    </a:gs>
                  </a:gsLst>
                  <a:lin ang="5400000" scaled="0"/>
                </a:gradFill>
                <a:effectLst/>
                <a:latin typeface="Arial" pitchFamily="34" charset="0"/>
                <a:cs typeface="Arial" pitchFamily="34" charset="0"/>
              </a:rPr>
              <a:t>Responsible and Accountable</a:t>
            </a:r>
          </a:p>
          <a:p>
            <a:pPr marL="0" indent="0" algn="ctr">
              <a:lnSpc>
                <a:spcPct val="90000"/>
              </a:lnSpc>
              <a:spcBef>
                <a:spcPts val="600"/>
              </a:spcBef>
              <a:spcAft>
                <a:spcPts val="600"/>
              </a:spcAft>
              <a:buFont typeface="Arial" pitchFamily="34" charset="0"/>
              <a:buNone/>
            </a:pPr>
            <a:r>
              <a:rPr lang="en-US" b="1" dirty="0">
                <a:latin typeface="Arial" pitchFamily="34" charset="0"/>
                <a:cs typeface="Arial" pitchFamily="34" charset="0"/>
              </a:rPr>
              <a:t> </a:t>
            </a:r>
            <a:r>
              <a:rPr lang="en-US" sz="4000" b="1" dirty="0">
                <a:effectLst/>
                <a:latin typeface="Arial" pitchFamily="34" charset="0"/>
                <a:cs typeface="Arial" pitchFamily="34" charset="0"/>
              </a:rPr>
              <a:t>for the program’s success</a:t>
            </a:r>
          </a:p>
        </p:txBody>
      </p:sp>
      <p:sp>
        <p:nvSpPr>
          <p:cNvPr id="2" name="Title 1"/>
          <p:cNvSpPr>
            <a:spLocks noGrp="1"/>
          </p:cNvSpPr>
          <p:nvPr>
            <p:ph type="title"/>
          </p:nvPr>
        </p:nvSpPr>
        <p:spPr/>
        <p:txBody>
          <a:bodyPr/>
          <a:lstStyle/>
          <a:p>
            <a:r>
              <a:rPr lang="en-US" sz="3600" dirty="0"/>
              <a:t>The Program Manager’s Role</a:t>
            </a:r>
          </a:p>
        </p:txBody>
      </p:sp>
    </p:spTree>
    <p:extLst>
      <p:ext uri="{BB962C8B-B14F-4D97-AF65-F5344CB8AC3E}">
        <p14:creationId xmlns:p14="http://schemas.microsoft.com/office/powerpoint/2010/main" val="946216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09600" y="1828800"/>
            <a:ext cx="8229600" cy="4525963"/>
          </a:xfrm>
        </p:spPr>
        <p:txBody>
          <a:bodyPr/>
          <a:lstStyle/>
          <a:p>
            <a:pPr lvl="8">
              <a:lnSpc>
                <a:spcPct val="125000"/>
              </a:lnSpc>
              <a:spcBef>
                <a:spcPts val="0"/>
              </a:spcBef>
              <a:spcAft>
                <a:spcPts val="1200"/>
              </a:spcAft>
              <a:buFont typeface="Wingdings" pitchFamily="2" charset="2"/>
              <a:buChar char="«"/>
            </a:pPr>
            <a:r>
              <a:rPr lang="en-US" sz="4400" b="1" dirty="0"/>
              <a:t>   Orchestrator</a:t>
            </a:r>
          </a:p>
          <a:p>
            <a:pPr lvl="8">
              <a:lnSpc>
                <a:spcPct val="125000"/>
              </a:lnSpc>
              <a:spcBef>
                <a:spcPts val="0"/>
              </a:spcBef>
              <a:spcAft>
                <a:spcPts val="1200"/>
              </a:spcAft>
              <a:buFont typeface="Wingdings" pitchFamily="2" charset="2"/>
              <a:buChar char="«"/>
            </a:pPr>
            <a:r>
              <a:rPr lang="en-US" sz="4400" b="1" dirty="0"/>
              <a:t>   Facilitator</a:t>
            </a:r>
          </a:p>
          <a:p>
            <a:pPr lvl="8">
              <a:lnSpc>
                <a:spcPct val="125000"/>
              </a:lnSpc>
              <a:spcBef>
                <a:spcPts val="0"/>
              </a:spcBef>
              <a:spcAft>
                <a:spcPts val="1200"/>
              </a:spcAft>
              <a:buFont typeface="Wingdings" pitchFamily="2" charset="2"/>
              <a:buChar char="«"/>
            </a:pPr>
            <a:r>
              <a:rPr lang="en-US" sz="4400" b="1" dirty="0"/>
              <a:t>   Integrator</a:t>
            </a:r>
          </a:p>
          <a:p>
            <a:pPr lvl="8">
              <a:lnSpc>
                <a:spcPct val="125000"/>
              </a:lnSpc>
              <a:spcBef>
                <a:spcPts val="0"/>
              </a:spcBef>
              <a:spcAft>
                <a:spcPts val="1200"/>
              </a:spcAft>
              <a:buFont typeface="Wingdings" pitchFamily="2" charset="2"/>
              <a:buChar char="«"/>
            </a:pPr>
            <a:r>
              <a:rPr lang="en-US" sz="4400" b="1" dirty="0"/>
              <a:t>   Coordinator</a:t>
            </a:r>
          </a:p>
          <a:p>
            <a:pPr lvl="8"/>
            <a:endParaRPr lang="en-US" dirty="0"/>
          </a:p>
        </p:txBody>
      </p:sp>
      <p:sp>
        <p:nvSpPr>
          <p:cNvPr id="3" name="Title 2"/>
          <p:cNvSpPr>
            <a:spLocks noGrp="1"/>
          </p:cNvSpPr>
          <p:nvPr>
            <p:ph type="title"/>
          </p:nvPr>
        </p:nvSpPr>
        <p:spPr/>
        <p:txBody>
          <a:bodyPr/>
          <a:lstStyle/>
          <a:p>
            <a:r>
              <a:rPr lang="en-US" sz="3600" dirty="0"/>
              <a:t>The Program Manager’s Role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1295400"/>
            <a:ext cx="4724400" cy="472440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23456" y="6082477"/>
            <a:ext cx="4840043" cy="523220"/>
          </a:xfrm>
          <a:prstGeom prst="rect">
            <a:avLst/>
          </a:prstGeom>
          <a:effectLst>
            <a:glow rad="139700">
              <a:schemeClr val="accent4">
                <a:satMod val="175000"/>
                <a:alpha val="40000"/>
              </a:schemeClr>
            </a:glow>
            <a:outerShdw blurRad="50800" dist="25000" dir="5400000" rotWithShape="0">
              <a:srgbClr val="000000">
                <a:alpha val="40000"/>
              </a:srgbClr>
            </a:outerShdw>
          </a:effectLst>
        </p:spPr>
        <p:style>
          <a:lnRef idx="3">
            <a:schemeClr val="lt1"/>
          </a:lnRef>
          <a:fillRef idx="1">
            <a:schemeClr val="dk1"/>
          </a:fillRef>
          <a:effectRef idx="1">
            <a:schemeClr val="dk1"/>
          </a:effectRef>
          <a:fontRef idx="minor">
            <a:schemeClr val="lt1"/>
          </a:fontRef>
        </p:style>
        <p:txBody>
          <a:bodyPr wrap="none" rtlCol="0">
            <a:spAutoFit/>
          </a:bodyPr>
          <a:lstStyle/>
          <a:p>
            <a:r>
              <a:rPr lang="en-US" sz="2800" dirty="0"/>
              <a:t>Experience is key to ……success!</a:t>
            </a:r>
          </a:p>
        </p:txBody>
      </p:sp>
    </p:spTree>
    <p:extLst>
      <p:ext uri="{BB962C8B-B14F-4D97-AF65-F5344CB8AC3E}">
        <p14:creationId xmlns:p14="http://schemas.microsoft.com/office/powerpoint/2010/main" val="2058777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Content Placeholder 2"/>
          <p:cNvSpPr>
            <a:spLocks noGrp="1"/>
          </p:cNvSpPr>
          <p:nvPr>
            <p:ph idx="1"/>
          </p:nvPr>
        </p:nvSpPr>
        <p:spPr>
          <a:xfrm>
            <a:off x="228600" y="1066800"/>
            <a:ext cx="8686800" cy="4419600"/>
          </a:xfrm>
        </p:spPr>
        <p:txBody>
          <a:bodyPr/>
          <a:lstStyle/>
          <a:p>
            <a:pPr marL="0" indent="0">
              <a:buFont typeface="Arial" charset="0"/>
              <a:buNone/>
              <a:defRPr/>
            </a:pPr>
            <a:endParaRPr lang="en-US" sz="2200" b="1" dirty="0">
              <a:latin typeface="Arial" charset="0"/>
              <a:cs typeface="Arial" charset="0"/>
            </a:endParaRPr>
          </a:p>
          <a:p>
            <a:pPr marL="0" indent="0" algn="ctr">
              <a:buFont typeface="Arial" charset="0"/>
              <a:buNone/>
              <a:defRPr/>
            </a:pPr>
            <a:r>
              <a:rPr lang="en-US" sz="6000" b="1" i="1" dirty="0">
                <a:effectLst/>
                <a:latin typeface="Arial" charset="0"/>
                <a:cs typeface="Arial" charset="0"/>
              </a:rPr>
              <a:t>Develop Your Skills as a Program Manager</a:t>
            </a:r>
            <a:endParaRPr lang="en-US" sz="6000" dirty="0">
              <a:effectLst/>
              <a:latin typeface="Arial" charset="0"/>
              <a:cs typeface="Arial"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9200" y="3962400"/>
            <a:ext cx="3619500" cy="238124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600" dirty="0"/>
              <a:t>What You Can Expect</a:t>
            </a:r>
          </a:p>
        </p:txBody>
      </p:sp>
    </p:spTree>
    <p:extLst>
      <p:ext uri="{BB962C8B-B14F-4D97-AF65-F5344CB8AC3E}">
        <p14:creationId xmlns:p14="http://schemas.microsoft.com/office/powerpoint/2010/main" val="3307191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152400"/>
            <a:ext cx="8229600" cy="1143000"/>
          </a:xfrm>
        </p:spPr>
        <p:txBody>
          <a:bodyPr/>
          <a:lstStyle/>
          <a:p>
            <a:pPr algn="r"/>
            <a:r>
              <a:rPr lang="en-US" sz="3600" dirty="0"/>
              <a:t>Introduce Your Classmates</a:t>
            </a:r>
          </a:p>
        </p:txBody>
      </p:sp>
      <p:sp>
        <p:nvSpPr>
          <p:cNvPr id="6" name="TextBox 5"/>
          <p:cNvSpPr txBox="1"/>
          <p:nvPr/>
        </p:nvSpPr>
        <p:spPr>
          <a:xfrm>
            <a:off x="456534" y="1447800"/>
            <a:ext cx="8363636" cy="3785652"/>
          </a:xfrm>
          <a:prstGeom prst="rect">
            <a:avLst/>
          </a:prstGeom>
          <a:noFill/>
        </p:spPr>
        <p:txBody>
          <a:bodyPr wrap="none" rtlCol="0">
            <a:spAutoFit/>
          </a:bodyPr>
          <a:lstStyle/>
          <a:p>
            <a:pPr marL="342900" indent="-342900">
              <a:buFont typeface="Wingdings" pitchFamily="2" charset="2"/>
              <a:buChar char="«"/>
            </a:pPr>
            <a:r>
              <a:rPr lang="en-US" sz="2000" b="1" dirty="0"/>
              <a:t>Pair off </a:t>
            </a:r>
            <a:r>
              <a:rPr lang="en-US" sz="2000" i="1" dirty="0"/>
              <a:t>(groups of 2)!</a:t>
            </a:r>
          </a:p>
          <a:p>
            <a:pPr marL="342900" indent="-342900">
              <a:buFont typeface="Wingdings" pitchFamily="2" charset="2"/>
              <a:buChar char="«"/>
            </a:pPr>
            <a:r>
              <a:rPr lang="en-US" sz="2000" b="1" dirty="0"/>
              <a:t>Interview your partner </a:t>
            </a:r>
            <a:r>
              <a:rPr lang="en-US" sz="2000" i="1" dirty="0"/>
              <a:t>(2-3 mins each, 6 mins total) (see workbook page 3)</a:t>
            </a:r>
          </a:p>
          <a:p>
            <a:pPr marL="342900" indent="-342900">
              <a:buFont typeface="Wingdings" pitchFamily="2" charset="2"/>
              <a:buChar char="«"/>
            </a:pPr>
            <a:r>
              <a:rPr lang="en-US" sz="2000" b="1" dirty="0"/>
              <a:t>Introduce your partner to the </a:t>
            </a:r>
            <a:r>
              <a:rPr lang="en-US" sz="2000" dirty="0"/>
              <a:t>class </a:t>
            </a:r>
            <a:r>
              <a:rPr lang="en-US" sz="2000" i="1" dirty="0"/>
              <a:t>(1 minute), tell the class the following:</a:t>
            </a:r>
          </a:p>
          <a:p>
            <a:pPr marL="742950" lvl="1" indent="-285750">
              <a:buFont typeface="Arial" panose="020B0604020202020204" pitchFamily="34" charset="0"/>
              <a:buChar char="•"/>
            </a:pPr>
            <a:r>
              <a:rPr lang="en-US" sz="2000" b="1" dirty="0"/>
              <a:t>Name</a:t>
            </a:r>
          </a:p>
          <a:p>
            <a:pPr marL="742950" lvl="1" indent="-285750">
              <a:buFont typeface="Arial" panose="020B0604020202020204" pitchFamily="34" charset="0"/>
              <a:buChar char="•"/>
            </a:pPr>
            <a:r>
              <a:rPr lang="en-US" sz="2000" b="1" dirty="0"/>
              <a:t>Home Town</a:t>
            </a:r>
          </a:p>
          <a:p>
            <a:pPr marL="742950" lvl="1" indent="-285750">
              <a:buFont typeface="Arial" panose="020B0604020202020204" pitchFamily="34" charset="0"/>
              <a:buChar char="•"/>
            </a:pPr>
            <a:r>
              <a:rPr lang="en-US" sz="2000" b="1" dirty="0"/>
              <a:t>School(s) attended/degree(s)</a:t>
            </a:r>
          </a:p>
          <a:p>
            <a:pPr marL="742950" lvl="1" indent="-285750">
              <a:buFont typeface="Arial" panose="020B0604020202020204" pitchFamily="34" charset="0"/>
              <a:buChar char="•"/>
            </a:pPr>
            <a:r>
              <a:rPr lang="en-US" sz="2000" b="1" dirty="0"/>
              <a:t>Position here at the Space and Missile Systems Center (SMC)</a:t>
            </a:r>
          </a:p>
          <a:p>
            <a:pPr marL="1200150" lvl="2" indent="-285750">
              <a:buFont typeface="Arial" panose="020B0604020202020204" pitchFamily="34" charset="0"/>
              <a:buChar char="•"/>
            </a:pPr>
            <a:r>
              <a:rPr lang="en-US" sz="2000" b="1" dirty="0"/>
              <a:t>Three things they do in that position</a:t>
            </a:r>
          </a:p>
          <a:p>
            <a:pPr marL="1200150" lvl="2" indent="-285750">
              <a:buFont typeface="Arial" panose="020B0604020202020204" pitchFamily="34" charset="0"/>
              <a:buChar char="•"/>
            </a:pPr>
            <a:r>
              <a:rPr lang="en-US" sz="2000" b="1" dirty="0"/>
              <a:t>Is it a Program Management (PM) position</a:t>
            </a:r>
          </a:p>
          <a:p>
            <a:pPr marL="742950" lvl="1" indent="-285750">
              <a:buFont typeface="Arial" panose="020B0604020202020204" pitchFamily="34" charset="0"/>
              <a:buChar char="•"/>
            </a:pPr>
            <a:r>
              <a:rPr lang="en-US" sz="2000" b="1" dirty="0"/>
              <a:t>Why are they taking this course</a:t>
            </a:r>
          </a:p>
          <a:p>
            <a:pPr marL="742950" lvl="1" indent="-285750">
              <a:buFont typeface="Arial" panose="020B0604020202020204" pitchFamily="34" charset="0"/>
              <a:buChar char="•"/>
            </a:pPr>
            <a:r>
              <a:rPr lang="en-US" sz="2000" b="1" dirty="0"/>
              <a:t>What is their number one expectation of this course</a:t>
            </a:r>
          </a:p>
          <a:p>
            <a:pPr marL="742950" lvl="1" indent="-285750">
              <a:buFont typeface="Arial" panose="020B0604020202020204" pitchFamily="34" charset="0"/>
              <a:buChar char="•"/>
            </a:pPr>
            <a:r>
              <a:rPr lang="en-US" sz="2000" b="1" dirty="0"/>
              <a:t>One thing most people that know them don’t know about them! </a:t>
            </a:r>
          </a:p>
        </p:txBody>
      </p:sp>
      <p:sp>
        <p:nvSpPr>
          <p:cNvPr id="7" name="TextBox 6"/>
          <p:cNvSpPr txBox="1"/>
          <p:nvPr/>
        </p:nvSpPr>
        <p:spPr>
          <a:xfrm>
            <a:off x="1480457" y="5361214"/>
            <a:ext cx="5427633" cy="138499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800" dirty="0"/>
              <a:t>Who was on schedule?</a:t>
            </a:r>
          </a:p>
          <a:p>
            <a:pPr algn="ctr"/>
            <a:r>
              <a:rPr lang="en-US" sz="2800" dirty="0"/>
              <a:t>Who met performance?</a:t>
            </a:r>
          </a:p>
          <a:p>
            <a:pPr algn="ctr"/>
            <a:r>
              <a:rPr lang="en-US" sz="2800" dirty="0"/>
              <a:t>Was there a cost?</a:t>
            </a:r>
          </a:p>
        </p:txBody>
      </p:sp>
    </p:spTree>
    <p:extLst>
      <p:ext uri="{BB962C8B-B14F-4D97-AF65-F5344CB8AC3E}">
        <p14:creationId xmlns:p14="http://schemas.microsoft.com/office/powerpoint/2010/main" val="178146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500"/>
                                        <p:tgtEl>
                                          <p:spTgt spid="6">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animEffect transition="in" filter="fade">
                                      <p:cBhvr>
                                        <p:cTn id="59" dur="500"/>
                                        <p:tgtEl>
                                          <p:spTgt spid="7">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xEl>
                                              <p:pRg st="1" end="1"/>
                                            </p:txEl>
                                          </p:spTgt>
                                        </p:tgtEl>
                                        <p:attrNameLst>
                                          <p:attrName>style.visibility</p:attrName>
                                        </p:attrNameLst>
                                      </p:cBhvr>
                                      <p:to>
                                        <p:strVal val="visible"/>
                                      </p:to>
                                    </p:set>
                                    <p:animEffect transition="in" filter="fade">
                                      <p:cBhvr>
                                        <p:cTn id="64" dur="500"/>
                                        <p:tgtEl>
                                          <p:spTgt spid="7">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xEl>
                                              <p:pRg st="2" end="2"/>
                                            </p:txEl>
                                          </p:spTgt>
                                        </p:tgtEl>
                                        <p:attrNameLst>
                                          <p:attrName>style.visibility</p:attrName>
                                        </p:attrNameLst>
                                      </p:cBhvr>
                                      <p:to>
                                        <p:strVal val="visible"/>
                                      </p:to>
                                    </p:set>
                                    <p:animEffect transition="in" filter="fade">
                                      <p:cBhvr>
                                        <p:cTn id="6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304800" y="1752600"/>
            <a:ext cx="8686800" cy="5105400"/>
          </a:xfrm>
        </p:spPr>
        <p:txBody>
          <a:bodyPr>
            <a:normAutofit fontScale="55000" lnSpcReduction="20000"/>
          </a:bodyPr>
          <a:lstStyle/>
          <a:p>
            <a:pPr marL="457200" indent="-457200">
              <a:spcBef>
                <a:spcPts val="0"/>
              </a:spcBef>
              <a:spcAft>
                <a:spcPts val="1200"/>
              </a:spcAft>
              <a:buFont typeface="Wingdings" pitchFamily="2" charset="2"/>
              <a:buChar char="«"/>
              <a:defRPr/>
            </a:pPr>
            <a:r>
              <a:rPr lang="en-US" sz="3900" b="1" dirty="0">
                <a:effectLst/>
                <a:latin typeface="Arial" charset="0"/>
                <a:cs typeface="Arial" charset="0"/>
              </a:rPr>
              <a:t>Technology (application and strategy)</a:t>
            </a:r>
          </a:p>
          <a:p>
            <a:pPr marL="457200" indent="-457200">
              <a:spcBef>
                <a:spcPts val="0"/>
              </a:spcBef>
              <a:spcAft>
                <a:spcPts val="1200"/>
              </a:spcAft>
              <a:buFont typeface="Wingdings" pitchFamily="2" charset="2"/>
              <a:buChar char="«"/>
              <a:defRPr/>
            </a:pPr>
            <a:r>
              <a:rPr lang="en-US" sz="3900" b="1" dirty="0">
                <a:effectLst/>
                <a:latin typeface="Arial" charset="0"/>
                <a:cs typeface="Arial" charset="0"/>
              </a:rPr>
              <a:t>Requirements (JCIDS process and documents)</a:t>
            </a:r>
          </a:p>
          <a:p>
            <a:pPr marL="457200" indent="-457200">
              <a:spcBef>
                <a:spcPts val="0"/>
              </a:spcBef>
              <a:spcAft>
                <a:spcPts val="1200"/>
              </a:spcAft>
              <a:buFont typeface="Wingdings" pitchFamily="2" charset="2"/>
              <a:buChar char="«"/>
              <a:defRPr/>
            </a:pPr>
            <a:r>
              <a:rPr lang="en-US" sz="3900" b="1" dirty="0">
                <a:effectLst/>
                <a:latin typeface="Arial" charset="0"/>
                <a:cs typeface="Arial" charset="0"/>
              </a:rPr>
              <a:t>Budgets (PPBE, EVM, Appropriations)</a:t>
            </a:r>
          </a:p>
          <a:p>
            <a:pPr marL="457200" indent="-457200">
              <a:spcBef>
                <a:spcPts val="0"/>
              </a:spcBef>
              <a:spcAft>
                <a:spcPts val="1200"/>
              </a:spcAft>
              <a:buFont typeface="Wingdings" pitchFamily="2" charset="2"/>
              <a:buChar char="«"/>
              <a:defRPr/>
            </a:pPr>
            <a:r>
              <a:rPr lang="en-US" sz="3900" b="1" dirty="0">
                <a:effectLst/>
                <a:latin typeface="Arial" charset="0"/>
                <a:cs typeface="Arial" charset="0"/>
              </a:rPr>
              <a:t>Program Phases (Milestones &amp; Lifecycle)</a:t>
            </a:r>
          </a:p>
          <a:p>
            <a:pPr marL="793750" lvl="1" indent="-457200">
              <a:spcBef>
                <a:spcPts val="0"/>
              </a:spcBef>
              <a:spcAft>
                <a:spcPts val="1200"/>
              </a:spcAft>
              <a:buSzPct val="60000"/>
              <a:buFont typeface="Wingdings" pitchFamily="2" charset="2"/>
              <a:buChar char="u"/>
              <a:defRPr/>
            </a:pPr>
            <a:r>
              <a:rPr lang="en-US" sz="3500" dirty="0">
                <a:effectLst/>
                <a:latin typeface="Arial" charset="0"/>
                <a:cs typeface="Arial" charset="0"/>
              </a:rPr>
              <a:t>Technical and Requirements Reviews</a:t>
            </a:r>
          </a:p>
          <a:p>
            <a:pPr marL="793750" lvl="1" indent="-457200">
              <a:spcBef>
                <a:spcPts val="0"/>
              </a:spcBef>
              <a:spcAft>
                <a:spcPts val="1200"/>
              </a:spcAft>
              <a:buSzPct val="60000"/>
              <a:buFont typeface="Wingdings" pitchFamily="2" charset="2"/>
              <a:buChar char="u"/>
              <a:defRPr/>
            </a:pPr>
            <a:r>
              <a:rPr lang="en-US" sz="3500" dirty="0">
                <a:effectLst/>
                <a:latin typeface="Arial" charset="0"/>
                <a:cs typeface="Arial" charset="0"/>
              </a:rPr>
              <a:t>Program Management Reviews</a:t>
            </a:r>
          </a:p>
          <a:p>
            <a:pPr marL="793750" lvl="1" indent="-457200">
              <a:spcBef>
                <a:spcPts val="0"/>
              </a:spcBef>
              <a:spcAft>
                <a:spcPts val="1200"/>
              </a:spcAft>
              <a:buSzPct val="60000"/>
              <a:buFont typeface="Wingdings" pitchFamily="2" charset="2"/>
              <a:buChar char="u"/>
              <a:defRPr/>
            </a:pPr>
            <a:r>
              <a:rPr lang="en-US" sz="3500" dirty="0">
                <a:effectLst/>
                <a:latin typeface="Arial" charset="0"/>
                <a:cs typeface="Arial" charset="0"/>
              </a:rPr>
              <a:t>Milestone Reviews</a:t>
            </a:r>
          </a:p>
          <a:p>
            <a:pPr marL="457200" indent="-457200">
              <a:spcBef>
                <a:spcPts val="0"/>
              </a:spcBef>
              <a:spcAft>
                <a:spcPts val="1200"/>
              </a:spcAft>
              <a:buFont typeface="Wingdings" pitchFamily="2" charset="2"/>
              <a:buChar char="«"/>
              <a:defRPr/>
            </a:pPr>
            <a:r>
              <a:rPr lang="en-US" sz="3900" b="1" dirty="0">
                <a:effectLst/>
                <a:latin typeface="Arial" charset="0"/>
                <a:cs typeface="Arial" charset="0"/>
              </a:rPr>
              <a:t>Test &amp; Evaluation (DT&amp;E/OT&amp;E)</a:t>
            </a:r>
          </a:p>
          <a:p>
            <a:pPr marL="457200" indent="-457200">
              <a:spcBef>
                <a:spcPts val="0"/>
              </a:spcBef>
              <a:spcAft>
                <a:spcPts val="1200"/>
              </a:spcAft>
              <a:buFont typeface="Wingdings" pitchFamily="2" charset="2"/>
              <a:buChar char="«"/>
              <a:defRPr/>
            </a:pPr>
            <a:r>
              <a:rPr lang="en-US" sz="3900" b="1" dirty="0">
                <a:effectLst/>
                <a:latin typeface="Arial" charset="0"/>
                <a:cs typeface="Arial" charset="0"/>
              </a:rPr>
              <a:t>Manufacturing and Production</a:t>
            </a:r>
          </a:p>
          <a:p>
            <a:pPr marL="457200" indent="-457200">
              <a:spcBef>
                <a:spcPts val="0"/>
              </a:spcBef>
              <a:spcAft>
                <a:spcPts val="1200"/>
              </a:spcAft>
              <a:buFont typeface="Wingdings" pitchFamily="2" charset="2"/>
              <a:buChar char="«"/>
              <a:defRPr/>
            </a:pPr>
            <a:r>
              <a:rPr lang="en-US" sz="3900" b="1" dirty="0">
                <a:effectLst/>
                <a:latin typeface="Arial" charset="0"/>
                <a:cs typeface="Arial" charset="0"/>
              </a:rPr>
              <a:t>Operations</a:t>
            </a:r>
          </a:p>
          <a:p>
            <a:pPr marL="793750" lvl="1" indent="-457200">
              <a:spcBef>
                <a:spcPts val="0"/>
              </a:spcBef>
              <a:spcAft>
                <a:spcPts val="1200"/>
              </a:spcAft>
              <a:buSzPct val="60000"/>
              <a:buFont typeface="Wingdings" pitchFamily="2" charset="2"/>
              <a:buChar char="u"/>
              <a:defRPr/>
            </a:pPr>
            <a:r>
              <a:rPr lang="en-US" sz="3500" dirty="0">
                <a:effectLst/>
                <a:latin typeface="Arial" charset="0"/>
                <a:cs typeface="Arial" charset="0"/>
              </a:rPr>
              <a:t>Launch</a:t>
            </a:r>
          </a:p>
          <a:p>
            <a:pPr marL="793750" lvl="1" indent="-457200">
              <a:spcBef>
                <a:spcPts val="0"/>
              </a:spcBef>
              <a:spcAft>
                <a:spcPts val="1200"/>
              </a:spcAft>
              <a:buSzPct val="60000"/>
              <a:buFont typeface="Wingdings" pitchFamily="2" charset="2"/>
              <a:buChar char="u"/>
              <a:defRPr/>
            </a:pPr>
            <a:r>
              <a:rPr lang="en-US" sz="3500" dirty="0">
                <a:effectLst/>
                <a:latin typeface="Arial" charset="0"/>
                <a:cs typeface="Arial" charset="0"/>
              </a:rPr>
              <a:t>Space/Ground Operations Center</a:t>
            </a:r>
          </a:p>
          <a:p>
            <a:pPr marL="457200" indent="-457200">
              <a:spcBef>
                <a:spcPts val="0"/>
              </a:spcBef>
              <a:spcAft>
                <a:spcPts val="1200"/>
              </a:spcAft>
              <a:buFont typeface="Wingdings" pitchFamily="2" charset="2"/>
              <a:buChar char="«"/>
              <a:defRPr/>
            </a:pPr>
            <a:r>
              <a:rPr lang="en-US" sz="3900" b="1" dirty="0">
                <a:effectLst/>
                <a:latin typeface="Arial" charset="0"/>
                <a:cs typeface="Arial" charset="0"/>
              </a:rPr>
              <a:t>Sustainment &amp; Logistics</a:t>
            </a:r>
          </a:p>
          <a:p>
            <a:pPr>
              <a:buFont typeface="Arial" charset="0"/>
              <a:buChar char="•"/>
              <a:defRPr/>
            </a:pPr>
            <a:endParaRPr lang="en-US" sz="2400" b="1" dirty="0">
              <a:latin typeface="Arial" charset="0"/>
              <a:cs typeface="Arial" charset="0"/>
            </a:endParaRPr>
          </a:p>
        </p:txBody>
      </p:sp>
      <p:pic>
        <p:nvPicPr>
          <p:cNvPr id="9218" name="Picture 2" descr="http://www.scarletsof55.org/KATOHS55/assets/a08b4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0200" y="3810000"/>
            <a:ext cx="3293745" cy="21717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p:cNvSpPr>
            <a:spLocks noGrp="1"/>
          </p:cNvSpPr>
          <p:nvPr>
            <p:ph type="title"/>
          </p:nvPr>
        </p:nvSpPr>
        <p:spPr>
          <a:xfrm>
            <a:off x="1380860" y="304800"/>
            <a:ext cx="7752056" cy="1143000"/>
          </a:xfrm>
        </p:spPr>
        <p:txBody>
          <a:bodyPr/>
          <a:lstStyle/>
          <a:p>
            <a:r>
              <a:rPr lang="en-US" sz="3600" dirty="0"/>
              <a:t>Requisite Experiences for PMs</a:t>
            </a:r>
          </a:p>
        </p:txBody>
      </p:sp>
      <p:sp>
        <p:nvSpPr>
          <p:cNvPr id="2" name="TextBox 1"/>
          <p:cNvSpPr txBox="1"/>
          <p:nvPr/>
        </p:nvSpPr>
        <p:spPr>
          <a:xfrm>
            <a:off x="152400" y="6400800"/>
            <a:ext cx="8494633" cy="461665"/>
          </a:xfrm>
          <a:prstGeom prst="rect">
            <a:avLst/>
          </a:prstGeom>
          <a:noFill/>
        </p:spPr>
        <p:txBody>
          <a:bodyPr wrap="none" rtlCol="0">
            <a:spAutoFit/>
          </a:bodyPr>
          <a:lstStyle/>
          <a:p>
            <a:r>
              <a:rPr lang="en-US" sz="1200" dirty="0"/>
              <a:t>JCIDS: Joint Capabilities Integration and Development System	PPBE: Planning, Programming, Budgeting and Execution	</a:t>
            </a:r>
          </a:p>
          <a:p>
            <a:r>
              <a:rPr lang="en-US" sz="1200" dirty="0"/>
              <a:t>EVM: Earned value Management	DT&amp;E: Developmental Test &amp; Evaluation	OT&amp;E: Operational Test &amp; Evaluation</a:t>
            </a:r>
          </a:p>
        </p:txBody>
      </p:sp>
    </p:spTree>
    <p:extLst>
      <p:ext uri="{BB962C8B-B14F-4D97-AF65-F5344CB8AC3E}">
        <p14:creationId xmlns:p14="http://schemas.microsoft.com/office/powerpoint/2010/main" val="3743137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Grp="1" noChangeArrowheads="1"/>
          </p:cNvSpPr>
          <p:nvPr>
            <p:ph idx="1"/>
          </p:nvPr>
        </p:nvSpPr>
        <p:spPr>
          <a:xfrm>
            <a:off x="152400" y="1371601"/>
            <a:ext cx="8458200" cy="4876799"/>
          </a:xfrm>
          <a:prstGeom prst="rect">
            <a:avLst/>
          </a:prstGeom>
        </p:spPr>
        <p:txBody>
          <a:bodyPr>
            <a:noAutofit/>
          </a:bodyPr>
          <a:lstStyle>
            <a:lvl1pPr marL="280988" indent="-280988" algn="l" rtl="0" eaLnBrk="0" fontAlgn="base" hangingPunct="0">
              <a:spcBef>
                <a:spcPct val="20000"/>
              </a:spcBef>
              <a:spcAft>
                <a:spcPct val="0"/>
              </a:spcAft>
              <a:buClr>
                <a:srgbClr val="151C77"/>
              </a:buClr>
              <a:buSzPct val="80000"/>
              <a:buFont typeface="Wingdings"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151C77"/>
              </a:buClr>
              <a:buSzPct val="80000"/>
              <a:buFont typeface="Wingdings" charset="2"/>
              <a:buChar char="n"/>
              <a:defRPr sz="2000" b="1">
                <a:solidFill>
                  <a:schemeClr val="tx1"/>
                </a:solidFill>
                <a:latin typeface="+mn-lt"/>
                <a:ea typeface="+mn-ea"/>
                <a:cs typeface="+mn-cs"/>
              </a:defRPr>
            </a:lvl2pPr>
            <a:lvl3pPr marL="11953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3pPr>
            <a:lvl4pPr marL="1660525" indent="-288925"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4pPr>
            <a:lvl5pPr marL="21097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5pPr>
            <a:lvl6pPr marL="25669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6pPr>
            <a:lvl7pPr marL="30241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7pPr>
            <a:lvl8pPr marL="34813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8pPr>
            <a:lvl9pPr marL="39385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9pPr>
          </a:lstStyle>
          <a:p>
            <a:pPr marL="0" indent="0" eaLnBrk="1" hangingPunct="1">
              <a:lnSpc>
                <a:spcPct val="90000"/>
              </a:lnSpc>
              <a:spcBef>
                <a:spcPts val="0"/>
              </a:spcBef>
              <a:spcAft>
                <a:spcPts val="1200"/>
              </a:spcAft>
              <a:buNone/>
              <a:defRPr/>
            </a:pPr>
            <a:r>
              <a:rPr lang="en-US" sz="2800" b="0" i="1" dirty="0">
                <a:effectLst>
                  <a:outerShdw blurRad="38100" dist="38100" dir="2700000" algn="tl">
                    <a:srgbClr val="000000">
                      <a:alpha val="43137"/>
                    </a:srgbClr>
                  </a:outerShdw>
                </a:effectLst>
              </a:rPr>
              <a:t>You are on SMC’s project management “front-line” and must experience the following:</a:t>
            </a:r>
          </a:p>
          <a:p>
            <a:pPr marL="457200" indent="-457200" eaLnBrk="1" hangingPunct="1">
              <a:spcBef>
                <a:spcPts val="0"/>
              </a:spcBef>
              <a:spcAft>
                <a:spcPts val="600"/>
              </a:spcAft>
              <a:buFont typeface="Wingdings" pitchFamily="2" charset="2"/>
              <a:buChar char="«"/>
              <a:defRPr/>
            </a:pPr>
            <a:r>
              <a:rPr lang="en-US" sz="2000" dirty="0">
                <a:effectLst/>
              </a:rPr>
              <a:t>Cost Estimates (POE/ICE/CAPE)</a:t>
            </a:r>
          </a:p>
          <a:p>
            <a:pPr marL="457200" indent="-457200" eaLnBrk="1" hangingPunct="1">
              <a:spcBef>
                <a:spcPts val="0"/>
              </a:spcBef>
              <a:spcAft>
                <a:spcPts val="600"/>
              </a:spcAft>
              <a:buFont typeface="Wingdings" pitchFamily="2" charset="2"/>
              <a:buChar char="«"/>
              <a:defRPr/>
            </a:pPr>
            <a:r>
              <a:rPr lang="en-US" sz="2000" dirty="0">
                <a:effectLst/>
              </a:rPr>
              <a:t>Plans &amp; Schedules (IMP/IMS)</a:t>
            </a:r>
          </a:p>
          <a:p>
            <a:pPr marL="457200" indent="-457200" eaLnBrk="1" hangingPunct="1">
              <a:spcBef>
                <a:spcPts val="0"/>
              </a:spcBef>
              <a:spcAft>
                <a:spcPts val="600"/>
              </a:spcAft>
              <a:buFont typeface="Wingdings" pitchFamily="2" charset="2"/>
              <a:buChar char="«"/>
              <a:defRPr/>
            </a:pPr>
            <a:r>
              <a:rPr lang="en-US" sz="2000" dirty="0">
                <a:effectLst/>
              </a:rPr>
              <a:t>Requirements Management (JCIDS)</a:t>
            </a:r>
          </a:p>
          <a:p>
            <a:pPr marL="457200" indent="-457200" eaLnBrk="1" hangingPunct="1">
              <a:spcBef>
                <a:spcPts val="0"/>
              </a:spcBef>
              <a:spcAft>
                <a:spcPts val="600"/>
              </a:spcAft>
              <a:buFont typeface="Wingdings" pitchFamily="2" charset="2"/>
              <a:buChar char="«"/>
              <a:defRPr/>
            </a:pPr>
            <a:r>
              <a:rPr lang="en-US" sz="2000" dirty="0">
                <a:effectLst/>
              </a:rPr>
              <a:t>Work Breakdown Structure (WBS)</a:t>
            </a:r>
          </a:p>
          <a:p>
            <a:pPr marL="457200" indent="-457200" eaLnBrk="1" hangingPunct="1">
              <a:spcBef>
                <a:spcPts val="0"/>
              </a:spcBef>
              <a:spcAft>
                <a:spcPts val="600"/>
              </a:spcAft>
              <a:buFont typeface="Wingdings" pitchFamily="2" charset="2"/>
              <a:buChar char="«"/>
              <a:defRPr/>
            </a:pPr>
            <a:r>
              <a:rPr lang="en-US" sz="2000" dirty="0">
                <a:effectLst/>
              </a:rPr>
              <a:t>Statement of Work (SOW)</a:t>
            </a:r>
          </a:p>
          <a:p>
            <a:pPr marL="457200" indent="-457200" eaLnBrk="1" hangingPunct="1">
              <a:spcBef>
                <a:spcPts val="0"/>
              </a:spcBef>
              <a:spcAft>
                <a:spcPts val="600"/>
              </a:spcAft>
              <a:buFont typeface="Wingdings" pitchFamily="2" charset="2"/>
              <a:buChar char="«"/>
              <a:defRPr/>
            </a:pPr>
            <a:r>
              <a:rPr lang="en-US" sz="2000" dirty="0">
                <a:effectLst/>
              </a:rPr>
              <a:t>Request for Proposal (RFP)</a:t>
            </a:r>
          </a:p>
          <a:p>
            <a:pPr marL="457200" indent="-457200" eaLnBrk="1" hangingPunct="1">
              <a:spcBef>
                <a:spcPts val="0"/>
              </a:spcBef>
              <a:spcAft>
                <a:spcPts val="600"/>
              </a:spcAft>
              <a:buFont typeface="Wingdings" pitchFamily="2" charset="2"/>
              <a:buChar char="«"/>
              <a:defRPr/>
            </a:pPr>
            <a:r>
              <a:rPr lang="en-US" sz="2000" dirty="0">
                <a:effectLst/>
              </a:rPr>
              <a:t>Risk Management</a:t>
            </a:r>
          </a:p>
          <a:p>
            <a:pPr marL="457200" indent="-457200" eaLnBrk="1" hangingPunct="1">
              <a:spcBef>
                <a:spcPts val="0"/>
              </a:spcBef>
              <a:spcAft>
                <a:spcPts val="600"/>
              </a:spcAft>
              <a:buFont typeface="Wingdings" pitchFamily="2" charset="2"/>
              <a:buChar char="«"/>
              <a:defRPr/>
            </a:pPr>
            <a:r>
              <a:rPr lang="en-US" sz="2000" dirty="0">
                <a:solidFill>
                  <a:srgbClr val="0070C0"/>
                </a:solidFill>
                <a:effectLst/>
              </a:rPr>
              <a:t>Technical Evaluations</a:t>
            </a:r>
          </a:p>
          <a:p>
            <a:pPr marL="457200" indent="-457200" eaLnBrk="1" hangingPunct="1">
              <a:spcBef>
                <a:spcPts val="0"/>
              </a:spcBef>
              <a:spcAft>
                <a:spcPts val="600"/>
              </a:spcAft>
              <a:buFont typeface="Wingdings" pitchFamily="2" charset="2"/>
              <a:buChar char="«"/>
              <a:defRPr/>
            </a:pPr>
            <a:r>
              <a:rPr lang="en-US" sz="2000" dirty="0">
                <a:solidFill>
                  <a:srgbClr val="0070C0"/>
                </a:solidFill>
                <a:effectLst/>
              </a:rPr>
              <a:t>Source Selection &amp; Contract Award</a:t>
            </a:r>
          </a:p>
          <a:p>
            <a:pPr marL="457200" indent="-457200" eaLnBrk="1" hangingPunct="1">
              <a:spcBef>
                <a:spcPts val="0"/>
              </a:spcBef>
              <a:spcAft>
                <a:spcPts val="600"/>
              </a:spcAft>
              <a:buFont typeface="Wingdings" pitchFamily="2" charset="2"/>
              <a:buChar char="«"/>
              <a:defRPr/>
            </a:pPr>
            <a:r>
              <a:rPr lang="en-US" sz="2000" dirty="0">
                <a:solidFill>
                  <a:srgbClr val="0070C0"/>
                </a:solidFill>
                <a:effectLst/>
              </a:rPr>
              <a:t>Integrated Baseline Review</a:t>
            </a:r>
          </a:p>
          <a:p>
            <a:pPr marL="457200" indent="-457200" eaLnBrk="1" hangingPunct="1">
              <a:spcBef>
                <a:spcPts val="0"/>
              </a:spcBef>
              <a:spcAft>
                <a:spcPts val="600"/>
              </a:spcAft>
              <a:buFont typeface="Wingdings" pitchFamily="2" charset="2"/>
              <a:buChar char="«"/>
              <a:defRPr/>
            </a:pPr>
            <a:r>
              <a:rPr lang="en-US" sz="2000" dirty="0">
                <a:solidFill>
                  <a:srgbClr val="0070C0"/>
                </a:solidFill>
                <a:effectLst/>
              </a:rPr>
              <a:t>Execution &amp; Reporting</a:t>
            </a:r>
            <a:endParaRPr lang="en-US" sz="1800" dirty="0">
              <a:solidFill>
                <a:srgbClr val="0070C0"/>
              </a:solidFill>
              <a:effectLst/>
            </a:endParaRPr>
          </a:p>
          <a:p>
            <a:pPr marL="0" indent="0" eaLnBrk="1" hangingPunct="1">
              <a:lnSpc>
                <a:spcPct val="90000"/>
              </a:lnSpc>
              <a:spcBef>
                <a:spcPts val="0"/>
              </a:spcBef>
              <a:spcAft>
                <a:spcPts val="600"/>
              </a:spcAft>
              <a:buNone/>
              <a:defRPr/>
            </a:pPr>
            <a:endParaRPr lang="en-US" sz="1800" dirty="0">
              <a:effectLst>
                <a:outerShdw blurRad="38100" dist="38100" dir="2700000" algn="tl">
                  <a:srgbClr val="000000">
                    <a:alpha val="43137"/>
                  </a:srgbClr>
                </a:outerShdw>
              </a:effectLst>
            </a:endParaRPr>
          </a:p>
          <a:p>
            <a:pPr marL="457200" indent="-457200" eaLnBrk="1" hangingPunct="1">
              <a:lnSpc>
                <a:spcPct val="90000"/>
              </a:lnSpc>
              <a:spcBef>
                <a:spcPts val="0"/>
              </a:spcBef>
              <a:spcAft>
                <a:spcPts val="600"/>
              </a:spcAft>
              <a:buFont typeface="Arial" pitchFamily="34" charset="0"/>
              <a:buChar char="•"/>
              <a:defRPr/>
            </a:pPr>
            <a:endParaRPr lang="en-US" sz="1800" dirty="0">
              <a:effectLst>
                <a:outerShdw blurRad="38100" dist="38100" dir="2700000" algn="tl">
                  <a:srgbClr val="000000">
                    <a:alpha val="43137"/>
                  </a:srgbClr>
                </a:outerShdw>
              </a:effectLst>
            </a:endParaRPr>
          </a:p>
          <a:p>
            <a:pPr marL="0" indent="0" eaLnBrk="1" hangingPunct="1">
              <a:lnSpc>
                <a:spcPct val="90000"/>
              </a:lnSpc>
              <a:spcBef>
                <a:spcPts val="0"/>
              </a:spcBef>
              <a:spcAft>
                <a:spcPts val="600"/>
              </a:spcAft>
              <a:buNone/>
              <a:defRPr/>
            </a:pPr>
            <a:endParaRPr lang="en-US" sz="2000" dirty="0">
              <a:effectLst>
                <a:outerShdw blurRad="38100" dist="38100" dir="2700000" algn="tl">
                  <a:srgbClr val="000000">
                    <a:alpha val="43137"/>
                  </a:srgbClr>
                </a:outerShdw>
              </a:effectLst>
            </a:endParaRPr>
          </a:p>
          <a:p>
            <a:pPr marL="457200" indent="-457200" eaLnBrk="1" hangingPunct="1">
              <a:lnSpc>
                <a:spcPct val="90000"/>
              </a:lnSpc>
              <a:spcBef>
                <a:spcPts val="0"/>
              </a:spcBef>
              <a:spcAft>
                <a:spcPts val="600"/>
              </a:spcAft>
              <a:buFont typeface="Arial" pitchFamily="34" charset="0"/>
              <a:buChar char="•"/>
              <a:defRPr/>
            </a:pPr>
            <a:endParaRPr lang="en-US" sz="2000" dirty="0">
              <a:effectLst>
                <a:outerShdw blurRad="38100" dist="38100" dir="2700000" algn="tl">
                  <a:srgbClr val="000000">
                    <a:alpha val="43137"/>
                  </a:srgbClr>
                </a:outerShdw>
              </a:effectLst>
            </a:endParaRPr>
          </a:p>
          <a:p>
            <a:pPr marL="457200" lvl="1" indent="0" algn="ctr" eaLnBrk="1" hangingPunct="1">
              <a:lnSpc>
                <a:spcPct val="90000"/>
              </a:lnSpc>
              <a:buFont typeface="Wingdings" charset="2"/>
              <a:buNone/>
              <a:defRPr/>
            </a:pPr>
            <a:endParaRPr lang="en-US" sz="1200" dirty="0">
              <a:solidFill>
                <a:schemeClr val="bg1"/>
              </a:solidFill>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90800"/>
            <a:ext cx="3291138" cy="236219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
        <p:nvSpPr>
          <p:cNvPr id="3" name="Title 2"/>
          <p:cNvSpPr>
            <a:spLocks noGrp="1"/>
          </p:cNvSpPr>
          <p:nvPr>
            <p:ph type="title"/>
          </p:nvPr>
        </p:nvSpPr>
        <p:spPr/>
        <p:txBody>
          <a:bodyPr/>
          <a:lstStyle/>
          <a:p>
            <a:r>
              <a:rPr lang="en-US" sz="3600" dirty="0"/>
              <a:t>Requisite Experiences for PMs</a:t>
            </a:r>
          </a:p>
        </p:txBody>
      </p:sp>
      <p:sp>
        <p:nvSpPr>
          <p:cNvPr id="2" name="TextBox 1"/>
          <p:cNvSpPr txBox="1"/>
          <p:nvPr/>
        </p:nvSpPr>
        <p:spPr>
          <a:xfrm>
            <a:off x="304800" y="6400800"/>
            <a:ext cx="8698215" cy="461665"/>
          </a:xfrm>
          <a:prstGeom prst="rect">
            <a:avLst/>
          </a:prstGeom>
          <a:noFill/>
        </p:spPr>
        <p:txBody>
          <a:bodyPr wrap="none" rtlCol="0">
            <a:spAutoFit/>
          </a:bodyPr>
          <a:lstStyle/>
          <a:p>
            <a:r>
              <a:rPr lang="en-US" sz="1200" dirty="0"/>
              <a:t>POE: Program Office Estimate	ICE: Independent Cost Estimate	CAPE: Cost Assessment and Program Evaluation</a:t>
            </a:r>
          </a:p>
          <a:p>
            <a:r>
              <a:rPr lang="en-US" sz="1200" dirty="0"/>
              <a:t>IMP: Integrated Master Plan	IMS: Integrated Master Schedule	JCIDS: Joint Capabilities Integration and Development System</a:t>
            </a:r>
          </a:p>
        </p:txBody>
      </p:sp>
    </p:spTree>
    <p:extLst>
      <p:ext uri="{BB962C8B-B14F-4D97-AF65-F5344CB8AC3E}">
        <p14:creationId xmlns:p14="http://schemas.microsoft.com/office/powerpoint/2010/main" val="803325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xhtml-css-code.com/wp-content/uploads/2009/06/iStock_000007651615XSmall.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1394" y="4495800"/>
            <a:ext cx="2292606" cy="2286000"/>
          </a:xfrm>
          <a:prstGeom prst="rect">
            <a:avLst/>
          </a:prstGeom>
          <a:noFill/>
          <a:extLst>
            <a:ext uri="{909E8E84-426E-40DD-AFC4-6F175D3DCCD1}">
              <a14:hiddenFill xmlns:a14="http://schemas.microsoft.com/office/drawing/2010/main">
                <a:solidFill>
                  <a:srgbClr val="FFFFFF"/>
                </a:solidFill>
              </a14:hiddenFill>
            </a:ext>
          </a:extLst>
        </p:spPr>
      </p:pic>
      <p:sp>
        <p:nvSpPr>
          <p:cNvPr id="7171" name="Content Placeholder 2"/>
          <p:cNvSpPr>
            <a:spLocks noGrp="1"/>
          </p:cNvSpPr>
          <p:nvPr>
            <p:ph idx="1"/>
          </p:nvPr>
        </p:nvSpPr>
        <p:spPr>
          <a:xfrm>
            <a:off x="76200" y="1447800"/>
            <a:ext cx="8305800" cy="4267200"/>
          </a:xfrm>
        </p:spPr>
        <p:txBody>
          <a:bodyPr>
            <a:normAutofit/>
          </a:bodyPr>
          <a:lstStyle/>
          <a:p>
            <a:pPr marL="457200" indent="-457200">
              <a:spcBef>
                <a:spcPts val="0"/>
              </a:spcBef>
              <a:spcAft>
                <a:spcPts val="1200"/>
              </a:spcAft>
              <a:buFont typeface="Wingdings" pitchFamily="2" charset="2"/>
              <a:buChar char="«"/>
              <a:defRPr/>
            </a:pPr>
            <a:r>
              <a:rPr lang="en-US" b="1" dirty="0">
                <a:effectLst/>
                <a:latin typeface="Arial" charset="0"/>
                <a:cs typeface="Arial" charset="0"/>
              </a:rPr>
              <a:t>Acquisition Strategy Development</a:t>
            </a:r>
          </a:p>
          <a:p>
            <a:pPr marL="457200" indent="-457200">
              <a:spcBef>
                <a:spcPts val="0"/>
              </a:spcBef>
              <a:spcAft>
                <a:spcPts val="1200"/>
              </a:spcAft>
              <a:buFont typeface="Wingdings" pitchFamily="2" charset="2"/>
              <a:buChar char="«"/>
              <a:defRPr/>
            </a:pPr>
            <a:r>
              <a:rPr lang="en-US" b="1" dirty="0">
                <a:effectLst/>
                <a:latin typeface="Arial" charset="0"/>
                <a:cs typeface="Arial" charset="0"/>
              </a:rPr>
              <a:t>Building an RFP</a:t>
            </a:r>
          </a:p>
          <a:p>
            <a:pPr marL="457200" indent="-457200">
              <a:spcBef>
                <a:spcPts val="0"/>
              </a:spcBef>
              <a:spcAft>
                <a:spcPts val="1200"/>
              </a:spcAft>
              <a:buFont typeface="Wingdings" pitchFamily="2" charset="2"/>
              <a:buChar char="«"/>
              <a:defRPr/>
            </a:pPr>
            <a:r>
              <a:rPr lang="en-US" b="1" dirty="0">
                <a:effectLst/>
                <a:latin typeface="Arial" charset="0"/>
                <a:cs typeface="Arial" charset="0"/>
              </a:rPr>
              <a:t>Base-Lining a Program After Contract Award</a:t>
            </a:r>
          </a:p>
          <a:p>
            <a:pPr marL="457200" indent="-457200">
              <a:spcBef>
                <a:spcPts val="0"/>
              </a:spcBef>
              <a:spcAft>
                <a:spcPts val="1200"/>
              </a:spcAft>
              <a:buFont typeface="Wingdings" pitchFamily="2" charset="2"/>
              <a:buChar char="«"/>
              <a:defRPr/>
            </a:pPr>
            <a:r>
              <a:rPr lang="en-US" b="1" dirty="0">
                <a:effectLst/>
                <a:latin typeface="Arial" charset="0"/>
                <a:cs typeface="Arial" charset="0"/>
              </a:rPr>
              <a:t>Balancing Cost, Schedule &amp; Performance with Risk Management</a:t>
            </a:r>
          </a:p>
          <a:p>
            <a:pPr marL="457200" indent="-457200">
              <a:spcBef>
                <a:spcPts val="0"/>
              </a:spcBef>
              <a:spcAft>
                <a:spcPts val="1200"/>
              </a:spcAft>
              <a:buFont typeface="Wingdings" pitchFamily="2" charset="2"/>
              <a:buChar char="«"/>
              <a:defRPr/>
            </a:pPr>
            <a:r>
              <a:rPr lang="en-US" b="1" dirty="0">
                <a:effectLst/>
              </a:rPr>
              <a:t>Staff Meetings and Management Meetings</a:t>
            </a:r>
          </a:p>
        </p:txBody>
      </p:sp>
      <p:sp>
        <p:nvSpPr>
          <p:cNvPr id="5" name="Title 2"/>
          <p:cNvSpPr>
            <a:spLocks noGrp="1"/>
          </p:cNvSpPr>
          <p:nvPr>
            <p:ph type="title"/>
          </p:nvPr>
        </p:nvSpPr>
        <p:spPr>
          <a:xfrm>
            <a:off x="1143000" y="304800"/>
            <a:ext cx="7752056" cy="1143000"/>
          </a:xfrm>
        </p:spPr>
        <p:txBody>
          <a:bodyPr/>
          <a:lstStyle/>
          <a:p>
            <a:r>
              <a:rPr lang="en-US" sz="3600" dirty="0"/>
              <a:t>Requisite Experiences for PMs</a:t>
            </a:r>
          </a:p>
        </p:txBody>
      </p:sp>
      <p:sp>
        <p:nvSpPr>
          <p:cNvPr id="2" name="TextBox 1"/>
          <p:cNvSpPr txBox="1"/>
          <p:nvPr/>
        </p:nvSpPr>
        <p:spPr>
          <a:xfrm>
            <a:off x="187632" y="6400800"/>
            <a:ext cx="3640227" cy="276999"/>
          </a:xfrm>
          <a:prstGeom prst="rect">
            <a:avLst/>
          </a:prstGeom>
          <a:noFill/>
        </p:spPr>
        <p:txBody>
          <a:bodyPr wrap="none" rtlCol="0">
            <a:spAutoFit/>
          </a:bodyPr>
          <a:lstStyle/>
          <a:p>
            <a:r>
              <a:rPr lang="en-US" sz="1200" dirty="0"/>
              <a:t>PM: Program Manager	RFP: Request for Proposal</a:t>
            </a:r>
          </a:p>
        </p:txBody>
      </p:sp>
    </p:spTree>
    <p:extLst>
      <p:ext uri="{BB962C8B-B14F-4D97-AF65-F5344CB8AC3E}">
        <p14:creationId xmlns:p14="http://schemas.microsoft.com/office/powerpoint/2010/main" val="2268091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Exercise #3</a:t>
            </a:r>
          </a:p>
        </p:txBody>
      </p:sp>
      <p:sp>
        <p:nvSpPr>
          <p:cNvPr id="2" name="Subtitle 1"/>
          <p:cNvSpPr>
            <a:spLocks noGrp="1"/>
          </p:cNvSpPr>
          <p:nvPr>
            <p:ph sz="quarter" idx="13"/>
          </p:nvPr>
        </p:nvSpPr>
        <p:spPr/>
        <p:txBody>
          <a:bodyPr>
            <a:normAutofit/>
          </a:bodyPr>
          <a:lstStyle/>
          <a:p>
            <a:pPr marL="0" indent="0" algn="ctr">
              <a:buNone/>
            </a:pPr>
            <a:r>
              <a:rPr lang="en-US" sz="4800" b="1" i="1" dirty="0">
                <a:effectLst>
                  <a:outerShdw blurRad="38100" dist="38100" dir="2700000" algn="tl">
                    <a:srgbClr val="000000">
                      <a:alpha val="43137"/>
                    </a:srgbClr>
                  </a:outerShdw>
                  <a:reflection endPos="0" dir="5400000" sy="-100000" algn="bl" rotWithShape="0"/>
                </a:effectLst>
              </a:rPr>
              <a:t>Who Wants to be a</a:t>
            </a:r>
          </a:p>
          <a:p>
            <a:pPr marL="0" indent="0" algn="ctr">
              <a:buNone/>
            </a:pPr>
            <a:r>
              <a:rPr lang="en-US" sz="4800" b="1" i="1" dirty="0">
                <a:effectLst>
                  <a:outerShdw blurRad="38100" dist="38100" dir="2700000" algn="tl">
                    <a:srgbClr val="000000">
                      <a:alpha val="43137"/>
                    </a:srgbClr>
                  </a:outerShdw>
                  <a:reflection endPos="0" dir="5400000" sy="-100000" algn="bl" rotWithShape="0"/>
                </a:effectLst>
              </a:rPr>
              <a:t>Program Manager?</a:t>
            </a:r>
          </a:p>
        </p:txBody>
      </p:sp>
    </p:spTree>
    <p:extLst>
      <p:ext uri="{BB962C8B-B14F-4D97-AF65-F5344CB8AC3E}">
        <p14:creationId xmlns:p14="http://schemas.microsoft.com/office/powerpoint/2010/main" val="287923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MODULE FOUR</a:t>
            </a:r>
          </a:p>
        </p:txBody>
      </p:sp>
      <p:sp>
        <p:nvSpPr>
          <p:cNvPr id="3" name="Content Placeholder 2"/>
          <p:cNvSpPr>
            <a:spLocks noGrp="1"/>
          </p:cNvSpPr>
          <p:nvPr>
            <p:ph idx="1"/>
          </p:nvPr>
        </p:nvSpPr>
        <p:spPr>
          <a:xfrm>
            <a:off x="914399" y="1600200"/>
            <a:ext cx="7379867" cy="1474256"/>
          </a:xfrm>
        </p:spPr>
        <p:txBody>
          <a:bodyPr>
            <a:normAutofit/>
          </a:bodyPr>
          <a:lstStyle/>
          <a:p>
            <a:pPr marL="0" indent="0" algn="ctr">
              <a:buNone/>
            </a:pPr>
            <a:r>
              <a:rPr lang="en-US" sz="4000" b="1" dirty="0">
                <a:effectLst>
                  <a:outerShdw blurRad="38100" dist="38100" dir="2700000" algn="tl">
                    <a:srgbClr val="000000">
                      <a:alpha val="43137"/>
                    </a:srgbClr>
                  </a:outerShdw>
                  <a:reflection endPos="0" dir="5400000" sy="-100000" algn="bl" rotWithShape="0"/>
                </a:effectLst>
              </a:rPr>
              <a:t>Program Management</a:t>
            </a:r>
          </a:p>
          <a:p>
            <a:pPr marL="0" indent="0" algn="ctr">
              <a:buNone/>
            </a:pPr>
            <a:r>
              <a:rPr lang="en-US" sz="4000" b="1" dirty="0">
                <a:effectLst>
                  <a:outerShdw blurRad="38100" dist="38100" dir="2700000" algn="tl">
                    <a:srgbClr val="000000">
                      <a:alpha val="43137"/>
                    </a:srgbClr>
                  </a:outerShdw>
                  <a:reflection endPos="0" dir="5400000" sy="-100000" algn="bl" rotWithShape="0"/>
                </a:effectLst>
              </a:rPr>
              <a:t>Basics</a:t>
            </a:r>
          </a:p>
        </p:txBody>
      </p:sp>
      <p:sp>
        <p:nvSpPr>
          <p:cNvPr id="5" name="Slide Number Placeholder 4"/>
          <p:cNvSpPr>
            <a:spLocks noGrp="1"/>
          </p:cNvSpPr>
          <p:nvPr>
            <p:ph type="sldNum" sz="quarter" idx="12"/>
          </p:nvPr>
        </p:nvSpPr>
        <p:spPr/>
        <p:txBody>
          <a:bodyPr/>
          <a:lstStyle/>
          <a:p>
            <a:fld id="{6DD145BB-F4BF-47FE-A7A5-E1B2194B8E74}" type="slidenum">
              <a:rPr lang="en-US" smtClean="0"/>
              <a:t>54</a:t>
            </a:fld>
            <a:endParaRPr lang="en-US"/>
          </a:p>
        </p:txBody>
      </p:sp>
      <p:pic>
        <p:nvPicPr>
          <p:cNvPr id="6" name="Picture 4" descr="https://s-media-cache-ak0.pinimg.com/236x/5a/23/f8/5a23f8fb7035182a3e96283b217ed4a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599" y="3298555"/>
            <a:ext cx="3048001" cy="3407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924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lnSpc>
                <a:spcPct val="90000"/>
              </a:lnSpc>
              <a:defRPr/>
            </a:pPr>
            <a:r>
              <a:rPr lang="en-US" sz="3600" dirty="0"/>
              <a:t>Program Management Basics </a:t>
            </a:r>
          </a:p>
        </p:txBody>
      </p:sp>
      <p:sp>
        <p:nvSpPr>
          <p:cNvPr id="5" name="Content Placeholder 4"/>
          <p:cNvSpPr>
            <a:spLocks noGrp="1"/>
          </p:cNvSpPr>
          <p:nvPr>
            <p:ph idx="1"/>
          </p:nvPr>
        </p:nvSpPr>
        <p:spPr>
          <a:xfrm>
            <a:off x="457200" y="1447800"/>
            <a:ext cx="8305800" cy="4648200"/>
          </a:xfrm>
        </p:spPr>
        <p:txBody>
          <a:bodyPr>
            <a:normAutofit fontScale="92500" lnSpcReduction="10000"/>
          </a:bodyPr>
          <a:lstStyle/>
          <a:p>
            <a:pPr eaLnBrk="1" hangingPunct="1">
              <a:lnSpc>
                <a:spcPct val="90000"/>
              </a:lnSpc>
              <a:spcAft>
                <a:spcPts val="1800"/>
              </a:spcAft>
              <a:defRPr/>
            </a:pPr>
            <a:r>
              <a:rPr lang="en-US" dirty="0"/>
              <a:t>Defines project and program management concepts and responsibilities</a:t>
            </a:r>
          </a:p>
          <a:p>
            <a:pPr lvl="1" eaLnBrk="1" hangingPunct="1">
              <a:lnSpc>
                <a:spcPct val="90000"/>
              </a:lnSpc>
              <a:spcBef>
                <a:spcPts val="0"/>
              </a:spcBef>
              <a:spcAft>
                <a:spcPts val="1200"/>
              </a:spcAft>
              <a:buSzPct val="60000"/>
              <a:buFont typeface="Wingdings" pitchFamily="2" charset="2"/>
              <a:buChar char="u"/>
              <a:defRPr/>
            </a:pPr>
            <a:r>
              <a:rPr lang="en-US" dirty="0"/>
              <a:t>Learning objectives:  Promote an understanding of--</a:t>
            </a:r>
          </a:p>
          <a:p>
            <a:pPr lvl="2">
              <a:spcAft>
                <a:spcPts val="600"/>
              </a:spcAft>
              <a:buFont typeface="Palatino Linotype" pitchFamily="18" charset="0"/>
              <a:buChar char="●"/>
            </a:pPr>
            <a:r>
              <a:rPr lang="en-US" sz="2400" dirty="0">
                <a:latin typeface="Arial" pitchFamily="34" charset="0"/>
                <a:cs typeface="Arial" pitchFamily="34" charset="0"/>
              </a:rPr>
              <a:t>Characteristics of a project</a:t>
            </a:r>
          </a:p>
          <a:p>
            <a:pPr lvl="2">
              <a:spcAft>
                <a:spcPts val="600"/>
              </a:spcAft>
              <a:buFont typeface="Palatino Linotype" pitchFamily="18" charset="0"/>
              <a:buChar char="●"/>
            </a:pPr>
            <a:r>
              <a:rPr lang="en-US" sz="2400" dirty="0">
                <a:latin typeface="Arial" pitchFamily="34" charset="0"/>
                <a:cs typeface="Arial" pitchFamily="34" charset="0"/>
              </a:rPr>
              <a:t>“Triple constraint” and its impact</a:t>
            </a:r>
          </a:p>
          <a:p>
            <a:pPr lvl="2">
              <a:spcAft>
                <a:spcPts val="600"/>
              </a:spcAft>
              <a:buFont typeface="Palatino Linotype" pitchFamily="18" charset="0"/>
              <a:buChar char="●"/>
            </a:pPr>
            <a:r>
              <a:rPr lang="en-US" sz="2400" dirty="0">
                <a:latin typeface="Arial" pitchFamily="34" charset="0"/>
                <a:cs typeface="Arial" pitchFamily="34" charset="0"/>
              </a:rPr>
              <a:t>Interdisciplinary nature of project management</a:t>
            </a:r>
          </a:p>
          <a:p>
            <a:pPr lvl="2">
              <a:spcAft>
                <a:spcPts val="600"/>
              </a:spcAft>
              <a:buFont typeface="Palatino Linotype" pitchFamily="18" charset="0"/>
              <a:buChar char="●"/>
            </a:pPr>
            <a:r>
              <a:rPr lang="en-US" sz="2400" dirty="0">
                <a:latin typeface="Arial" pitchFamily="34" charset="0"/>
                <a:cs typeface="Arial" pitchFamily="34" charset="0"/>
              </a:rPr>
              <a:t>Generic project lifecycle and typical management activities in each phase</a:t>
            </a:r>
            <a:r>
              <a:rPr lang="en-US" sz="2400" dirty="0">
                <a:solidFill>
                  <a:srgbClr val="FF0066"/>
                </a:solidFill>
                <a:latin typeface="Arial" pitchFamily="34" charset="0"/>
                <a:cs typeface="Arial" pitchFamily="34" charset="0"/>
              </a:rPr>
              <a:t>*</a:t>
            </a:r>
            <a:endParaRPr lang="en-US" sz="2400" dirty="0">
              <a:latin typeface="Arial" pitchFamily="34" charset="0"/>
              <a:cs typeface="Arial" pitchFamily="34" charset="0"/>
            </a:endParaRPr>
          </a:p>
          <a:p>
            <a:pPr lvl="2">
              <a:buFont typeface="Palatino Linotype" pitchFamily="18" charset="0"/>
              <a:buChar char="●"/>
            </a:pPr>
            <a:r>
              <a:rPr lang="en-US" sz="2400" dirty="0">
                <a:latin typeface="Arial" pitchFamily="34" charset="0"/>
                <a:cs typeface="Arial" pitchFamily="34" charset="0"/>
              </a:rPr>
              <a:t>Defense Acquisition Program Lifecycle and typical management activities in each phase</a:t>
            </a:r>
            <a:r>
              <a:rPr lang="en-US" sz="2400" dirty="0">
                <a:solidFill>
                  <a:srgbClr val="FF0066"/>
                </a:solidFill>
                <a:latin typeface="Arial" pitchFamily="34" charset="0"/>
                <a:cs typeface="Arial" pitchFamily="34" charset="0"/>
              </a:rPr>
              <a:t>*</a:t>
            </a:r>
            <a:endParaRPr lang="en-US" sz="2400" dirty="0">
              <a:latin typeface="Arial" pitchFamily="34" charset="0"/>
              <a:cs typeface="Arial" pitchFamily="34" charset="0"/>
            </a:endParaRPr>
          </a:p>
        </p:txBody>
      </p:sp>
      <p:sp>
        <p:nvSpPr>
          <p:cNvPr id="3" name="Slide Number Placeholder 2"/>
          <p:cNvSpPr>
            <a:spLocks noGrp="1"/>
          </p:cNvSpPr>
          <p:nvPr>
            <p:ph type="sldNum" sz="quarter" idx="10"/>
          </p:nvPr>
        </p:nvSpPr>
        <p:spPr/>
        <p:txBody>
          <a:bodyPr/>
          <a:lstStyle/>
          <a:p>
            <a:pPr>
              <a:defRPr/>
            </a:pPr>
            <a:fld id="{89D596D0-C21C-4940-9C8C-5251BC11BA69}" type="slidenum">
              <a:rPr lang="en-US" smtClean="0"/>
              <a:pPr>
                <a:defRPr/>
              </a:pPr>
              <a:t>55</a:t>
            </a:fld>
            <a:endParaRPr lang="en-US" dirty="0"/>
          </a:p>
        </p:txBody>
      </p:sp>
      <p:sp>
        <p:nvSpPr>
          <p:cNvPr id="4" name="TextBox 3"/>
          <p:cNvSpPr txBox="1"/>
          <p:nvPr/>
        </p:nvSpPr>
        <p:spPr>
          <a:xfrm>
            <a:off x="914400" y="6096000"/>
            <a:ext cx="7315200" cy="369332"/>
          </a:xfrm>
          <a:prstGeom prst="rect">
            <a:avLst/>
          </a:prstGeom>
          <a:solidFill>
            <a:srgbClr val="FFFFFF"/>
          </a:solidFill>
          <a:ln w="38100">
            <a:solidFill>
              <a:srgbClr val="FF0066"/>
            </a:solidFill>
          </a:ln>
        </p:spPr>
        <p:txBody>
          <a:bodyPr wrap="square" rtlCol="0">
            <a:spAutoFit/>
          </a:bodyPr>
          <a:lstStyle/>
          <a:p>
            <a:r>
              <a:rPr lang="en-US" dirty="0">
                <a:solidFill>
                  <a:srgbClr val="FF0066"/>
                </a:solidFill>
              </a:rPr>
              <a:t>* These are where you will first see the UNIQUENESS of “Space Acquisition”</a:t>
            </a:r>
          </a:p>
        </p:txBody>
      </p:sp>
    </p:spTree>
    <p:extLst>
      <p:ext uri="{BB962C8B-B14F-4D97-AF65-F5344CB8AC3E}">
        <p14:creationId xmlns:p14="http://schemas.microsoft.com/office/powerpoint/2010/main" val="1914242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381784" y="152400"/>
            <a:ext cx="7752056" cy="1143000"/>
          </a:xfrm>
        </p:spPr>
        <p:txBody>
          <a:bodyPr/>
          <a:lstStyle/>
          <a:p>
            <a:r>
              <a:rPr lang="en-US" sz="3600" dirty="0"/>
              <a:t>Project Management Implications</a:t>
            </a:r>
          </a:p>
        </p:txBody>
      </p:sp>
      <p:sp>
        <p:nvSpPr>
          <p:cNvPr id="7171" name="Content Placeholder 2"/>
          <p:cNvSpPr>
            <a:spLocks noGrp="1"/>
          </p:cNvSpPr>
          <p:nvPr>
            <p:ph idx="1"/>
          </p:nvPr>
        </p:nvSpPr>
        <p:spPr>
          <a:xfrm>
            <a:off x="333375" y="1470025"/>
            <a:ext cx="8382000" cy="4397375"/>
          </a:xfrm>
        </p:spPr>
        <p:txBody>
          <a:bodyPr>
            <a:normAutofit fontScale="77500" lnSpcReduction="20000"/>
          </a:bodyPr>
          <a:lstStyle/>
          <a:p>
            <a:pPr>
              <a:lnSpc>
                <a:spcPct val="100000"/>
              </a:lnSpc>
              <a:spcAft>
                <a:spcPts val="1200"/>
              </a:spcAft>
            </a:pPr>
            <a:r>
              <a:rPr lang="en-US" dirty="0"/>
              <a:t>Why the emphasis on Project Management?</a:t>
            </a:r>
          </a:p>
          <a:p>
            <a:pPr lvl="1">
              <a:spcAft>
                <a:spcPts val="600"/>
              </a:spcAft>
            </a:pPr>
            <a:r>
              <a:rPr lang="en-US" dirty="0"/>
              <a:t>Gartner Group 2003 study indicated 75% of I.T. projects fail</a:t>
            </a:r>
          </a:p>
          <a:p>
            <a:pPr lvl="1">
              <a:spcAft>
                <a:spcPts val="600"/>
              </a:spcAft>
            </a:pPr>
            <a:r>
              <a:rPr lang="en-US" dirty="0"/>
              <a:t>The Standish Group “Chaos Summary 2009” shows “…a downtick in the success rates from the previous study, as well as a significant increase in the number of failures</a:t>
            </a:r>
          </a:p>
          <a:p>
            <a:pPr lvl="2"/>
            <a:r>
              <a:rPr lang="en-US" dirty="0">
                <a:latin typeface="Arial" pitchFamily="34" charset="0"/>
                <a:cs typeface="Arial" pitchFamily="34" charset="0"/>
              </a:rPr>
              <a:t>Only 32% of all projects succeeded</a:t>
            </a:r>
          </a:p>
          <a:p>
            <a:pPr lvl="2"/>
            <a:r>
              <a:rPr lang="en-US" dirty="0">
                <a:latin typeface="Arial" pitchFamily="34" charset="0"/>
                <a:cs typeface="Arial" pitchFamily="34" charset="0"/>
              </a:rPr>
              <a:t>44% were challenged</a:t>
            </a:r>
          </a:p>
          <a:p>
            <a:pPr lvl="2"/>
            <a:r>
              <a:rPr lang="en-US" dirty="0">
                <a:latin typeface="Arial" pitchFamily="34" charset="0"/>
                <a:cs typeface="Arial" pitchFamily="34" charset="0"/>
              </a:rPr>
              <a:t>24% failed</a:t>
            </a:r>
          </a:p>
          <a:p>
            <a:pPr lvl="2"/>
            <a:endParaRPr lang="en-US" dirty="0">
              <a:latin typeface="Arial" pitchFamily="34" charset="0"/>
              <a:cs typeface="Arial" pitchFamily="34" charset="0"/>
            </a:endParaRPr>
          </a:p>
          <a:p>
            <a:pPr marL="682625" lvl="2" indent="0">
              <a:buNone/>
            </a:pPr>
            <a:endParaRPr lang="en-US" dirty="0">
              <a:latin typeface="Arial" pitchFamily="34" charset="0"/>
              <a:cs typeface="Arial" pitchFamily="34" charset="0"/>
            </a:endParaRPr>
          </a:p>
          <a:p>
            <a:pPr lvl="1">
              <a:lnSpc>
                <a:spcPct val="120000"/>
              </a:lnSpc>
              <a:spcAft>
                <a:spcPts val="600"/>
              </a:spcAft>
            </a:pPr>
            <a:r>
              <a:rPr lang="en-US" i="1" dirty="0"/>
              <a:t>The High Cost of Low Performance (2014); </a:t>
            </a:r>
            <a:r>
              <a:rPr lang="en-US" dirty="0"/>
              <a:t>reveals that only 52 percent of government strategic initiatives meet their original goals and business intent</a:t>
            </a:r>
          </a:p>
          <a:p>
            <a:pPr marL="1030288" lvl="3" indent="0">
              <a:spcAft>
                <a:spcPts val="600"/>
              </a:spcAft>
              <a:buNone/>
            </a:pPr>
            <a:r>
              <a:rPr lang="en-US" sz="1300" dirty="0"/>
              <a:t>http://www.pmi.org/~/media/PDF/Business-Solutions/program-management-success-goverment-study.ashx</a:t>
            </a:r>
          </a:p>
        </p:txBody>
      </p:sp>
      <p:sp>
        <p:nvSpPr>
          <p:cNvPr id="7172" name="Slide Number Placeholder 3"/>
          <p:cNvSpPr>
            <a:spLocks noGrp="1"/>
          </p:cNvSpPr>
          <p:nvPr>
            <p:ph type="sldNum" sz="quarter" idx="10"/>
          </p:nvPr>
        </p:nvSpPr>
        <p:spPr>
          <a:noFill/>
        </p:spPr>
        <p:txBody>
          <a:bodyPr/>
          <a:lstStyle/>
          <a:p>
            <a:fld id="{814DEE42-148C-4EF9-A9A1-D112156DE033}" type="slidenum">
              <a:rPr lang="en-US" smtClean="0"/>
              <a:pPr/>
              <a:t>56</a:t>
            </a:fld>
            <a:endParaRPr lang="en-US" dirty="0"/>
          </a:p>
        </p:txBody>
      </p:sp>
      <p:sp>
        <p:nvSpPr>
          <p:cNvPr id="8" name="Rectangle 7"/>
          <p:cNvSpPr/>
          <p:nvPr/>
        </p:nvSpPr>
        <p:spPr>
          <a:xfrm>
            <a:off x="233143" y="5732633"/>
            <a:ext cx="8705850" cy="591967"/>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t>Most Studies implicated project management as one of the primary causes of failure or at least a major source of problems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2971800"/>
            <a:ext cx="2743200" cy="1727200"/>
          </a:xfrm>
          <a:prstGeom prst="rect">
            <a:avLst/>
          </a:prstGeom>
        </p:spPr>
      </p:pic>
      <p:sp>
        <p:nvSpPr>
          <p:cNvPr id="3" name="TextBox 2"/>
          <p:cNvSpPr txBox="1"/>
          <p:nvPr/>
        </p:nvSpPr>
        <p:spPr>
          <a:xfrm>
            <a:off x="1381784" y="6553200"/>
            <a:ext cx="2031325" cy="276999"/>
          </a:xfrm>
          <a:prstGeom prst="rect">
            <a:avLst/>
          </a:prstGeom>
          <a:noFill/>
        </p:spPr>
        <p:txBody>
          <a:bodyPr wrap="none" rtlCol="0">
            <a:spAutoFit/>
          </a:bodyPr>
          <a:lstStyle/>
          <a:p>
            <a:r>
              <a:rPr lang="en-US" sz="1200" dirty="0"/>
              <a:t>IT: Information Technology	</a:t>
            </a:r>
          </a:p>
        </p:txBody>
      </p:sp>
    </p:spTree>
    <p:extLst>
      <p:ext uri="{BB962C8B-B14F-4D97-AF65-F5344CB8AC3E}">
        <p14:creationId xmlns:p14="http://schemas.microsoft.com/office/powerpoint/2010/main" val="4181714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600" dirty="0"/>
              <a:t>Definition of Project</a:t>
            </a:r>
          </a:p>
        </p:txBody>
      </p:sp>
      <p:sp>
        <p:nvSpPr>
          <p:cNvPr id="8195" name="Content Placeholder 2"/>
          <p:cNvSpPr>
            <a:spLocks noGrp="1"/>
          </p:cNvSpPr>
          <p:nvPr>
            <p:ph idx="1"/>
          </p:nvPr>
        </p:nvSpPr>
        <p:spPr>
          <a:xfrm>
            <a:off x="457200" y="1447800"/>
            <a:ext cx="8291141" cy="5044986"/>
          </a:xfrm>
        </p:spPr>
        <p:txBody>
          <a:bodyPr>
            <a:normAutofit lnSpcReduction="10000"/>
          </a:bodyPr>
          <a:lstStyle/>
          <a:p>
            <a:pPr>
              <a:spcAft>
                <a:spcPts val="600"/>
              </a:spcAft>
            </a:pPr>
            <a:r>
              <a:rPr lang="en-US" sz="2600" b="1" dirty="0"/>
              <a:t>A "project" is anything not likely to be finished in one action step, or in one sitting…  e.g. – Building a house</a:t>
            </a:r>
          </a:p>
          <a:p>
            <a:pPr lvl="1">
              <a:buSzPct val="60000"/>
              <a:buFont typeface="Wingdings" pitchFamily="2" charset="2"/>
              <a:buChar char="u"/>
            </a:pPr>
            <a:r>
              <a:rPr lang="en-US" sz="2400" b="1" dirty="0"/>
              <a:t>“…a temporary endeavor undertaken to create a unique product, service or result”</a:t>
            </a:r>
          </a:p>
          <a:p>
            <a:pPr lvl="1"/>
            <a:endParaRPr lang="en-US" sz="2400" b="1" dirty="0"/>
          </a:p>
          <a:p>
            <a:pPr lvl="2">
              <a:buFont typeface="Palatino Linotype" pitchFamily="18" charset="0"/>
              <a:buChar char="●"/>
            </a:pPr>
            <a:r>
              <a:rPr lang="en-US" sz="2200" b="1" dirty="0">
                <a:latin typeface="Arial" pitchFamily="34" charset="0"/>
                <a:cs typeface="Arial" pitchFamily="34" charset="0"/>
              </a:rPr>
              <a:t>Projects are temporary </a:t>
            </a:r>
          </a:p>
          <a:p>
            <a:pPr marL="909638" lvl="2" indent="0">
              <a:buNone/>
            </a:pPr>
            <a:endParaRPr lang="en-US" b="1" dirty="0"/>
          </a:p>
          <a:p>
            <a:pPr marL="909638" lvl="2" indent="0">
              <a:buNone/>
            </a:pPr>
            <a:endParaRPr lang="en-US" b="1" dirty="0"/>
          </a:p>
          <a:p>
            <a:pPr lvl="2">
              <a:buFont typeface="Palatino Linotype" pitchFamily="18" charset="0"/>
              <a:buChar char="●"/>
            </a:pPr>
            <a:r>
              <a:rPr lang="en-US" sz="2200" b="1" dirty="0">
                <a:latin typeface="Arial" pitchFamily="34" charset="0"/>
                <a:cs typeface="Arial" pitchFamily="34" charset="0"/>
              </a:rPr>
              <a:t>They are unique </a:t>
            </a:r>
            <a:endParaRPr lang="en-US" b="1" dirty="0"/>
          </a:p>
          <a:p>
            <a:pPr lvl="2"/>
            <a:endParaRPr lang="en-US" b="1" dirty="0"/>
          </a:p>
          <a:p>
            <a:r>
              <a:rPr lang="en-US" sz="2600" b="1" dirty="0"/>
              <a:t>Programs refer to groups of related                    projects </a:t>
            </a:r>
          </a:p>
          <a:p>
            <a:pPr lvl="2"/>
            <a:endParaRPr lang="en-US" dirty="0"/>
          </a:p>
          <a:p>
            <a:pPr lvl="1"/>
            <a:endParaRPr lang="en-US" dirty="0"/>
          </a:p>
        </p:txBody>
      </p:sp>
      <p:sp>
        <p:nvSpPr>
          <p:cNvPr id="8196" name="Slide Number Placeholder 3"/>
          <p:cNvSpPr>
            <a:spLocks noGrp="1"/>
          </p:cNvSpPr>
          <p:nvPr>
            <p:ph type="sldNum" sz="quarter" idx="10"/>
          </p:nvPr>
        </p:nvSpPr>
        <p:spPr>
          <a:noFill/>
        </p:spPr>
        <p:txBody>
          <a:bodyPr/>
          <a:lstStyle/>
          <a:p>
            <a:fld id="{7D27CEA3-4B5B-42D9-9A89-34CF1692FBC9}" type="slidenum">
              <a:rPr lang="en-US" smtClean="0"/>
              <a:pPr/>
              <a:t>57</a:t>
            </a:fld>
            <a:endParaRPr lang="en-US" dirty="0"/>
          </a:p>
        </p:txBody>
      </p:sp>
      <p:pic>
        <p:nvPicPr>
          <p:cNvPr id="22530" name="Picture 2" descr="C:\Users\mhanson2\AppData\Local\Microsoft\Windows\Temporary Internet Files\Content.IE5\IP27IT2L\MC90044152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5971" y="3158671"/>
            <a:ext cx="903288" cy="931863"/>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6313696" y="3646882"/>
            <a:ext cx="571500" cy="2865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9824" y="3213547"/>
            <a:ext cx="853522" cy="876987"/>
          </a:xfrm>
          <a:prstGeom prst="rect">
            <a:avLst/>
          </a:prstGeom>
        </p:spPr>
      </p:pic>
      <p:pic>
        <p:nvPicPr>
          <p:cNvPr id="22531" name="Picture 3" descr="C:\Users\mhanson2\AppData\Local\Microsoft\Windows\Temporary Internet Files\Content.IE5\REEWADIM\MC900433839[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3149" y="4158004"/>
            <a:ext cx="1412594" cy="14125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1499" y="4282730"/>
            <a:ext cx="853522" cy="876987"/>
          </a:xfrm>
          <a:prstGeom prst="rect">
            <a:avLst/>
          </a:prstGeom>
        </p:spPr>
      </p:pic>
      <p:sp>
        <p:nvSpPr>
          <p:cNvPr id="3" name="Left-Right Arrow 2"/>
          <p:cNvSpPr/>
          <p:nvPr/>
        </p:nvSpPr>
        <p:spPr>
          <a:xfrm>
            <a:off x="5284787" y="4581525"/>
            <a:ext cx="608362" cy="2827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532" name="Picture 4" descr="C:\Users\mhanson2\AppData\Local\Microsoft\Windows\Temporary Internet Files\Content.IE5\DPF6M8IC\MP900400036[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57" t="19676" r="42944" b="23663"/>
          <a:stretch/>
        </p:blipFill>
        <p:spPr bwMode="auto">
          <a:xfrm>
            <a:off x="6947420" y="5361329"/>
            <a:ext cx="1510780" cy="105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396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z="3600" dirty="0"/>
              <a:t>Characteristics of a Project</a:t>
            </a:r>
          </a:p>
        </p:txBody>
      </p:sp>
      <p:sp>
        <p:nvSpPr>
          <p:cNvPr id="9220" name="Slide Number Placeholder 3"/>
          <p:cNvSpPr>
            <a:spLocks noGrp="1"/>
          </p:cNvSpPr>
          <p:nvPr>
            <p:ph type="sldNum" sz="quarter" idx="4294967295"/>
          </p:nvPr>
        </p:nvSpPr>
        <p:spPr>
          <a:xfrm>
            <a:off x="7988300" y="6524625"/>
            <a:ext cx="1143000" cy="304800"/>
          </a:xfrm>
          <a:prstGeom prst="rect">
            <a:avLst/>
          </a:prstGeom>
          <a:noFill/>
        </p:spPr>
        <p:txBody>
          <a:bodyPr/>
          <a:lstStyle/>
          <a:p>
            <a:fld id="{F00E74C6-0CC1-4944-B0FC-7882561DE041}" type="slidenum">
              <a:rPr lang="en-US" smtClean="0"/>
              <a:pPr/>
              <a:t>58</a:t>
            </a:fld>
            <a:endParaRPr lang="en-US" dirty="0"/>
          </a:p>
        </p:txBody>
      </p:sp>
      <p:pic>
        <p:nvPicPr>
          <p:cNvPr id="23554" name="Picture 2" descr="C:\Users\mhanson2\AppData\Local\Microsoft\Windows\Temporary Internet Files\Content.IE5\DPF6M8IC\MP90041171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175" y="2255042"/>
            <a:ext cx="11049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C:\Users\mhanson2\AppData\Local\Microsoft\Windows\Temporary Internet Files\Content.IE5\DPF6M8IC\MP90044869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087" y="2238373"/>
            <a:ext cx="676275"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p:cNvPicPr>
            <a:picLocks noChangeAspect="1" noChangeArrowheads="1"/>
          </p:cNvPicPr>
          <p:nvPr/>
        </p:nvPicPr>
        <p:blipFill rotWithShape="1">
          <a:blip r:embed="rId5">
            <a:extLst>
              <a:ext uri="{28A0092B-C50C-407E-A947-70E740481C1C}">
                <a14:useLocalDpi xmlns:a14="http://schemas.microsoft.com/office/drawing/2010/main" val="0"/>
              </a:ext>
            </a:extLst>
          </a:blip>
          <a:srcRect b="13061"/>
          <a:stretch/>
        </p:blipFill>
        <p:spPr bwMode="auto">
          <a:xfrm>
            <a:off x="2943224" y="2238373"/>
            <a:ext cx="1428751" cy="101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3" name="Picture 11"/>
          <p:cNvPicPr>
            <a:picLocks noChangeAspect="1" noChangeArrowheads="1"/>
          </p:cNvPicPr>
          <p:nvPr/>
        </p:nvPicPr>
        <p:blipFill rotWithShape="1">
          <a:blip r:embed="rId6">
            <a:extLst>
              <a:ext uri="{28A0092B-C50C-407E-A947-70E740481C1C}">
                <a14:useLocalDpi xmlns:a14="http://schemas.microsoft.com/office/drawing/2010/main" val="0"/>
              </a:ext>
            </a:extLst>
          </a:blip>
          <a:srcRect b="16160"/>
          <a:stretch/>
        </p:blipFill>
        <p:spPr bwMode="auto">
          <a:xfrm>
            <a:off x="1209675" y="2238373"/>
            <a:ext cx="1638300" cy="100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0550" y="2255042"/>
            <a:ext cx="1397000" cy="997744"/>
          </a:xfrm>
          <a:prstGeom prst="rect">
            <a:avLst/>
          </a:prstGeom>
        </p:spPr>
      </p:pic>
      <p:pic>
        <p:nvPicPr>
          <p:cNvPr id="3" name="Picture 2"/>
          <p:cNvPicPr>
            <a:picLocks noChangeAspect="1"/>
          </p:cNvPicPr>
          <p:nvPr/>
        </p:nvPicPr>
        <p:blipFill rotWithShape="1">
          <a:blip r:embed="rId8" cstate="print">
            <a:extLst>
              <a:ext uri="{28A0092B-C50C-407E-A947-70E740481C1C}">
                <a14:useLocalDpi xmlns:a14="http://schemas.microsoft.com/office/drawing/2010/main" val="0"/>
              </a:ext>
            </a:extLst>
          </a:blip>
          <a:srcRect b="28503"/>
          <a:stretch/>
        </p:blipFill>
        <p:spPr>
          <a:xfrm>
            <a:off x="7162800" y="2238374"/>
            <a:ext cx="1552576" cy="1020653"/>
          </a:xfrm>
          <a:prstGeom prst="rect">
            <a:avLst/>
          </a:prstGeom>
        </p:spPr>
      </p:pic>
      <p:sp>
        <p:nvSpPr>
          <p:cNvPr id="4" name="Right Arrow 3"/>
          <p:cNvSpPr/>
          <p:nvPr/>
        </p:nvSpPr>
        <p:spPr>
          <a:xfrm>
            <a:off x="571500" y="1524000"/>
            <a:ext cx="8067675" cy="6191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dirty="0">
                <a:solidFill>
                  <a:schemeClr val="bg1"/>
                </a:solidFill>
              </a:rPr>
              <a:t>Lifecycle</a:t>
            </a:r>
          </a:p>
        </p:txBody>
      </p:sp>
      <p:sp>
        <p:nvSpPr>
          <p:cNvPr id="5" name="Right Arrow 4"/>
          <p:cNvSpPr/>
          <p:nvPr/>
        </p:nvSpPr>
        <p:spPr>
          <a:xfrm>
            <a:off x="446088" y="3352800"/>
            <a:ext cx="763588"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ight Arrow 15"/>
          <p:cNvSpPr/>
          <p:nvPr/>
        </p:nvSpPr>
        <p:spPr>
          <a:xfrm>
            <a:off x="1265237" y="3905250"/>
            <a:ext cx="1582738"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p:cNvSpPr/>
          <p:nvPr/>
        </p:nvSpPr>
        <p:spPr>
          <a:xfrm>
            <a:off x="2865437" y="3309937"/>
            <a:ext cx="1582738"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p:cNvSpPr/>
          <p:nvPr/>
        </p:nvSpPr>
        <p:spPr>
          <a:xfrm>
            <a:off x="4371975" y="3988592"/>
            <a:ext cx="1181100"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ight Arrow 18"/>
          <p:cNvSpPr/>
          <p:nvPr/>
        </p:nvSpPr>
        <p:spPr>
          <a:xfrm>
            <a:off x="5670550" y="3309937"/>
            <a:ext cx="1397000"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ight Arrow 19"/>
          <p:cNvSpPr/>
          <p:nvPr/>
        </p:nvSpPr>
        <p:spPr>
          <a:xfrm>
            <a:off x="7067550" y="3988591"/>
            <a:ext cx="1397000"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2736850" y="3621639"/>
            <a:ext cx="2933700" cy="400110"/>
          </a:xfrm>
          <a:prstGeom prst="rect">
            <a:avLst/>
          </a:prstGeom>
          <a:noFill/>
        </p:spPr>
        <p:txBody>
          <a:bodyPr wrap="square" rtlCol="0">
            <a:spAutoFit/>
          </a:bodyPr>
          <a:lstStyle/>
          <a:p>
            <a:pPr algn="ctr"/>
            <a:r>
              <a:rPr lang="en-US" sz="2000" b="1" i="1" dirty="0">
                <a:latin typeface="+mn-lt"/>
              </a:rPr>
              <a:t>Interdependencies</a:t>
            </a:r>
          </a:p>
        </p:txBody>
      </p:sp>
      <p:sp>
        <p:nvSpPr>
          <p:cNvPr id="22" name="TextBox 21"/>
          <p:cNvSpPr txBox="1"/>
          <p:nvPr/>
        </p:nvSpPr>
        <p:spPr>
          <a:xfrm>
            <a:off x="446088" y="5008838"/>
            <a:ext cx="1859367" cy="400110"/>
          </a:xfrm>
          <a:prstGeom prst="rect">
            <a:avLst/>
          </a:prstGeom>
          <a:noFill/>
        </p:spPr>
        <p:txBody>
          <a:bodyPr wrap="square" rtlCol="0">
            <a:spAutoFit/>
          </a:bodyPr>
          <a:lstStyle/>
          <a:p>
            <a:pPr algn="ctr"/>
            <a:r>
              <a:rPr lang="en-US" sz="2000" b="1" i="1" dirty="0">
                <a:latin typeface="+mn-lt"/>
              </a:rPr>
              <a:t>Conflict</a:t>
            </a:r>
          </a:p>
        </p:txBody>
      </p:sp>
      <p:sp>
        <p:nvSpPr>
          <p:cNvPr id="23" name="Right Arrow 22"/>
          <p:cNvSpPr/>
          <p:nvPr/>
        </p:nvSpPr>
        <p:spPr>
          <a:xfrm>
            <a:off x="446087" y="4666474"/>
            <a:ext cx="763588"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ight Arrow 23"/>
          <p:cNvSpPr/>
          <p:nvPr/>
        </p:nvSpPr>
        <p:spPr>
          <a:xfrm flipH="1">
            <a:off x="1282699" y="4666474"/>
            <a:ext cx="1582738"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827883" y="5448300"/>
            <a:ext cx="7731918" cy="1015663"/>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marL="0" indent="0">
              <a:buNone/>
            </a:pPr>
            <a:r>
              <a:rPr lang="en-US" sz="2000" b="1" dirty="0"/>
              <a:t>Project Management Definition:</a:t>
            </a:r>
          </a:p>
          <a:p>
            <a:pPr marL="0" indent="0">
              <a:buNone/>
            </a:pPr>
            <a:r>
              <a:rPr lang="en-US" sz="2000" b="1" dirty="0"/>
              <a:t>Application of knowledge, skills, tools, and techniques to project activities to meet project requirements</a:t>
            </a:r>
          </a:p>
        </p:txBody>
      </p:sp>
      <p:sp>
        <p:nvSpPr>
          <p:cNvPr id="7" name="TextBox 6"/>
          <p:cNvSpPr txBox="1"/>
          <p:nvPr/>
        </p:nvSpPr>
        <p:spPr>
          <a:xfrm>
            <a:off x="2847975" y="4278868"/>
            <a:ext cx="1281313" cy="369332"/>
          </a:xfrm>
          <a:prstGeom prst="rect">
            <a:avLst/>
          </a:prstGeom>
          <a:noFill/>
        </p:spPr>
        <p:txBody>
          <a:bodyPr wrap="none" rtlCol="0">
            <a:spAutoFit/>
          </a:bodyPr>
          <a:lstStyle/>
          <a:p>
            <a:r>
              <a:rPr lang="en-US" b="1" i="1" dirty="0"/>
              <a:t>Precedence</a:t>
            </a:r>
          </a:p>
        </p:txBody>
      </p:sp>
    </p:spTree>
    <p:extLst>
      <p:ext uri="{BB962C8B-B14F-4D97-AF65-F5344CB8AC3E}">
        <p14:creationId xmlns:p14="http://schemas.microsoft.com/office/powerpoint/2010/main" val="1701209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39434" y="97060"/>
            <a:ext cx="8229600" cy="1143000"/>
          </a:xfrm>
        </p:spPr>
        <p:txBody>
          <a:bodyPr/>
          <a:lstStyle/>
          <a:p>
            <a:r>
              <a:rPr lang="en-US" sz="3600" dirty="0"/>
              <a:t>Project Management</a:t>
            </a:r>
            <a:br>
              <a:rPr lang="en-US" sz="3600" dirty="0"/>
            </a:br>
            <a:r>
              <a:rPr lang="en-US" sz="3600" dirty="0"/>
              <a:t>Skill Set Commonality  </a:t>
            </a:r>
          </a:p>
        </p:txBody>
      </p:sp>
      <p:sp>
        <p:nvSpPr>
          <p:cNvPr id="11268" name="Slide Number Placeholder 3"/>
          <p:cNvSpPr>
            <a:spLocks noGrp="1"/>
          </p:cNvSpPr>
          <p:nvPr>
            <p:ph type="sldNum" sz="quarter" idx="4294967295"/>
          </p:nvPr>
        </p:nvSpPr>
        <p:spPr>
          <a:xfrm>
            <a:off x="7988300" y="6524625"/>
            <a:ext cx="1143000" cy="304800"/>
          </a:xfrm>
          <a:prstGeom prst="rect">
            <a:avLst/>
          </a:prstGeom>
          <a:noFill/>
        </p:spPr>
        <p:txBody>
          <a:bodyPr/>
          <a:lstStyle/>
          <a:p>
            <a:fld id="{EC37E6DC-79CC-4CA6-86ED-A79B23450BCE}" type="slidenum">
              <a:rPr lang="en-US" smtClean="0"/>
              <a:pPr/>
              <a:t>59</a:t>
            </a:fld>
            <a:endParaRPr lang="en-US" dirty="0"/>
          </a:p>
        </p:txBody>
      </p:sp>
      <p:sp>
        <p:nvSpPr>
          <p:cNvPr id="11" name="Rectangle 10"/>
          <p:cNvSpPr/>
          <p:nvPr/>
        </p:nvSpPr>
        <p:spPr>
          <a:xfrm>
            <a:off x="233143" y="5667375"/>
            <a:ext cx="8705850" cy="67962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r>
              <a:rPr lang="en-US" sz="2000" dirty="0"/>
              <a:t>Project management concepts and skills are, in general, universally applicable to different disciplines and fields of work</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2261" y="2849348"/>
            <a:ext cx="1189464" cy="1222164"/>
          </a:xfrm>
          <a:prstGeom prst="rect">
            <a:avLst/>
          </a:prstGeom>
        </p:spPr>
      </p:pic>
      <p:grpSp>
        <p:nvGrpSpPr>
          <p:cNvPr id="4" name="Group 3"/>
          <p:cNvGrpSpPr/>
          <p:nvPr/>
        </p:nvGrpSpPr>
        <p:grpSpPr>
          <a:xfrm>
            <a:off x="5507131" y="2609258"/>
            <a:ext cx="2217484" cy="2117497"/>
            <a:chOff x="5507131" y="2609258"/>
            <a:chExt cx="2217484" cy="2117497"/>
          </a:xfrm>
        </p:grpSpPr>
        <p:sp>
          <p:nvSpPr>
            <p:cNvPr id="13" name="Rectangle 12"/>
            <p:cNvSpPr/>
            <p:nvPr/>
          </p:nvSpPr>
          <p:spPr>
            <a:xfrm>
              <a:off x="6012732" y="2609258"/>
              <a:ext cx="1189470" cy="416518"/>
            </a:xfrm>
            <a:prstGeom prst="rect">
              <a:avLst/>
            </a:prstGeom>
            <a:noFill/>
          </p:spPr>
          <p:txBody>
            <a:bodyPr wrap="none" lIns="91440" tIns="45720" rIns="91440" bIns="45720">
              <a:prstTxWarp prst="textArchUp">
                <a:avLst>
                  <a:gd name="adj" fmla="val 10809827"/>
                </a:avLst>
              </a:prstTxWarp>
              <a:spAutoFit/>
            </a:bodyPr>
            <a:lstStyle/>
            <a:p>
              <a:pPr algn="ctr"/>
              <a:r>
                <a:rPr lang="en-US"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General </a:t>
              </a:r>
            </a:p>
            <a:p>
              <a:pPr algn="ctr"/>
              <a:r>
                <a:rPr lang="en-US"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Contractor</a:t>
              </a:r>
            </a:p>
          </p:txBody>
        </p:sp>
        <p:sp>
          <p:nvSpPr>
            <p:cNvPr id="15" name="Rectangle 14"/>
            <p:cNvSpPr/>
            <p:nvPr/>
          </p:nvSpPr>
          <p:spPr>
            <a:xfrm rot="5400000">
              <a:off x="6921621" y="3412252"/>
              <a:ext cx="1189470" cy="416518"/>
            </a:xfrm>
            <a:prstGeom prst="rect">
              <a:avLst/>
            </a:prstGeom>
            <a:noFill/>
          </p:spPr>
          <p:txBody>
            <a:bodyPr wrap="none" lIns="91440" tIns="45720" rIns="91440" bIns="45720">
              <a:prstTxWarp prst="textArchUp">
                <a:avLst>
                  <a:gd name="adj" fmla="val 10809827"/>
                </a:avLst>
              </a:prstTxWarp>
              <a:spAutoFit/>
            </a:bodyPr>
            <a:lstStyle/>
            <a:p>
              <a:pPr algn="ctr"/>
              <a:r>
                <a:rPr lang="en-US"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Architect</a:t>
              </a:r>
            </a:p>
          </p:txBody>
        </p:sp>
        <p:sp>
          <p:nvSpPr>
            <p:cNvPr id="16" name="Rectangle 15"/>
            <p:cNvSpPr/>
            <p:nvPr/>
          </p:nvSpPr>
          <p:spPr>
            <a:xfrm rot="20928984">
              <a:off x="6181488" y="4006986"/>
              <a:ext cx="1189470" cy="416518"/>
            </a:xfrm>
            <a:prstGeom prst="rect">
              <a:avLst/>
            </a:prstGeom>
            <a:noFill/>
          </p:spPr>
          <p:txBody>
            <a:bodyPr wrap="none" lIns="91440" tIns="45720" rIns="91440" bIns="45720">
              <a:prstTxWarp prst="textArchDown">
                <a:avLst/>
              </a:prstTxWarp>
              <a:spAutoFit/>
            </a:bodyPr>
            <a:lstStyle/>
            <a:p>
              <a:pPr algn="ctr"/>
              <a:r>
                <a:rPr 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City</a:t>
              </a:r>
            </a:p>
            <a:p>
              <a:pPr algn="ctr"/>
              <a:r>
                <a:rPr 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Inspector</a:t>
              </a:r>
            </a:p>
          </p:txBody>
        </p:sp>
        <p:sp>
          <p:nvSpPr>
            <p:cNvPr id="17" name="Rectangle 16"/>
            <p:cNvSpPr/>
            <p:nvPr/>
          </p:nvSpPr>
          <p:spPr>
            <a:xfrm rot="17566610">
              <a:off x="5256002" y="2964830"/>
              <a:ext cx="1189470" cy="665329"/>
            </a:xfrm>
            <a:prstGeom prst="rect">
              <a:avLst/>
            </a:prstGeom>
            <a:noFill/>
          </p:spPr>
          <p:txBody>
            <a:bodyPr wrap="none" lIns="91440" tIns="45720" rIns="91440" bIns="45720">
              <a:prstTxWarp prst="textArchUp">
                <a:avLst>
                  <a:gd name="adj" fmla="val 10809827"/>
                </a:avLst>
              </a:prstTxWarp>
              <a:spAutoFit/>
            </a:bodyPr>
            <a:lstStyle/>
            <a:p>
              <a:pPr algn="ct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Bank</a:t>
              </a:r>
            </a:p>
          </p:txBody>
        </p:sp>
        <p:sp>
          <p:nvSpPr>
            <p:cNvPr id="18" name="Rectangle 17"/>
            <p:cNvSpPr/>
            <p:nvPr/>
          </p:nvSpPr>
          <p:spPr>
            <a:xfrm rot="2891694">
              <a:off x="5163100" y="3695512"/>
              <a:ext cx="1375274" cy="687212"/>
            </a:xfrm>
            <a:prstGeom prst="rect">
              <a:avLst/>
            </a:prstGeom>
            <a:noFill/>
          </p:spPr>
          <p:txBody>
            <a:bodyPr wrap="none" lIns="91440" tIns="45720" rIns="91440" bIns="45720">
              <a:prstTxWarp prst="textArchDown">
                <a:avLst>
                  <a:gd name="adj" fmla="val 21375920"/>
                </a:avLst>
              </a:prstTxWarp>
              <a:spAutoFit/>
            </a:bodyPr>
            <a:lstStyle/>
            <a:p>
              <a:pPr algn="ctr"/>
              <a:r>
                <a:rPr 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Contract</a:t>
              </a:r>
            </a:p>
          </p:txBody>
        </p:sp>
      </p:grpSp>
      <p:grpSp>
        <p:nvGrpSpPr>
          <p:cNvPr id="5" name="Group 4"/>
          <p:cNvGrpSpPr/>
          <p:nvPr/>
        </p:nvGrpSpPr>
        <p:grpSpPr>
          <a:xfrm>
            <a:off x="5067407" y="1886075"/>
            <a:ext cx="3350371" cy="3436845"/>
            <a:chOff x="5067407" y="1886075"/>
            <a:chExt cx="3350371" cy="3436845"/>
          </a:xfrm>
        </p:grpSpPr>
        <p:sp>
          <p:nvSpPr>
            <p:cNvPr id="14" name="Rectangle 13"/>
            <p:cNvSpPr/>
            <p:nvPr/>
          </p:nvSpPr>
          <p:spPr>
            <a:xfrm>
              <a:off x="5729672" y="2023803"/>
              <a:ext cx="1753753" cy="596545"/>
            </a:xfrm>
            <a:prstGeom prst="rect">
              <a:avLst/>
            </a:prstGeom>
            <a:noFill/>
          </p:spPr>
          <p:txBody>
            <a:bodyPr wrap="none" lIns="91440" tIns="45720" rIns="91440" bIns="45720">
              <a:prstTxWarp prst="textArchUp">
                <a:avLst>
                  <a:gd name="adj" fmla="val 10809827"/>
                </a:avLst>
              </a:prstTxWarp>
              <a:spAutoFit/>
            </a:bodyPr>
            <a:lstStyle/>
            <a:p>
              <a:pPr algn="ctr"/>
              <a:r>
                <a:rPr lang="en-US" sz="48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Program</a:t>
              </a:r>
            </a:p>
            <a:p>
              <a:pPr algn="ctr"/>
              <a:r>
                <a:rPr lang="en-US" sz="48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 Management</a:t>
              </a:r>
            </a:p>
          </p:txBody>
        </p:sp>
        <p:sp>
          <p:nvSpPr>
            <p:cNvPr id="19" name="Rectangle 18"/>
            <p:cNvSpPr/>
            <p:nvPr/>
          </p:nvSpPr>
          <p:spPr>
            <a:xfrm rot="2981566">
              <a:off x="6729584" y="2464679"/>
              <a:ext cx="1753753" cy="596545"/>
            </a:xfrm>
            <a:prstGeom prst="rect">
              <a:avLst/>
            </a:prstGeom>
            <a:noFill/>
          </p:spPr>
          <p:txBody>
            <a:bodyPr wrap="none" lIns="91440" tIns="45720" rIns="91440" bIns="45720">
              <a:prstTxWarp prst="textArchUp">
                <a:avLst>
                  <a:gd name="adj" fmla="val 10809827"/>
                </a:avLst>
              </a:prstTxWarp>
              <a:spAutoFit/>
            </a:bodyPr>
            <a:lstStyle/>
            <a:p>
              <a:pPr algn="ctr"/>
              <a:r>
                <a:rPr lang="en-US" sz="2000" b="1" dirty="0" err="1">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Mfg</a:t>
              </a:r>
              <a:r>
                <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 &amp; </a:t>
              </a:r>
            </a:p>
            <a:p>
              <a:pPr algn="ctr"/>
              <a:r>
                <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QA</a:t>
              </a:r>
            </a:p>
          </p:txBody>
        </p:sp>
        <p:sp>
          <p:nvSpPr>
            <p:cNvPr id="20" name="Rectangle 19"/>
            <p:cNvSpPr/>
            <p:nvPr/>
          </p:nvSpPr>
          <p:spPr>
            <a:xfrm rot="4484090">
              <a:off x="7042610" y="3054353"/>
              <a:ext cx="1753753" cy="596545"/>
            </a:xfrm>
            <a:prstGeom prst="rect">
              <a:avLst/>
            </a:prstGeom>
            <a:noFill/>
          </p:spPr>
          <p:txBody>
            <a:bodyPr wrap="none" lIns="91440" tIns="45720" rIns="91440" bIns="45720">
              <a:prstTxWarp prst="textArchUp">
                <a:avLst>
                  <a:gd name="adj" fmla="val 10809827"/>
                </a:avLst>
              </a:prstTxWarp>
              <a:spAutoFit/>
            </a:bodyPr>
            <a:lstStyle/>
            <a:p>
              <a:pPr algn="ctr"/>
              <a:r>
                <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System </a:t>
              </a:r>
            </a:p>
            <a:p>
              <a:pPr algn="ctr"/>
              <a:r>
                <a:rPr lang="en-US" sz="2000" b="1" dirty="0" err="1">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Eng</a:t>
              </a:r>
              <a:endPar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endParaRPr>
            </a:p>
          </p:txBody>
        </p:sp>
        <p:sp>
          <p:nvSpPr>
            <p:cNvPr id="21" name="Rectangle 20"/>
            <p:cNvSpPr/>
            <p:nvPr/>
          </p:nvSpPr>
          <p:spPr>
            <a:xfrm rot="17041614">
              <a:off x="7242629" y="3812612"/>
              <a:ext cx="1753753" cy="596545"/>
            </a:xfrm>
            <a:prstGeom prst="rect">
              <a:avLst/>
            </a:prstGeom>
            <a:noFill/>
          </p:spPr>
          <p:txBody>
            <a:bodyPr wrap="none" lIns="91440" tIns="45720" rIns="91440" bIns="45720">
              <a:prstTxWarp prst="textArchDown">
                <a:avLst/>
              </a:prstTxWarp>
              <a:spAutoFit/>
            </a:bodyPr>
            <a:lstStyle/>
            <a:p>
              <a:pPr algn="ctr"/>
              <a:r>
                <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Logistics</a:t>
              </a:r>
            </a:p>
          </p:txBody>
        </p:sp>
        <p:sp>
          <p:nvSpPr>
            <p:cNvPr id="22" name="Rectangle 21"/>
            <p:cNvSpPr/>
            <p:nvPr/>
          </p:nvSpPr>
          <p:spPr>
            <a:xfrm rot="19550643">
              <a:off x="6287147" y="4365487"/>
              <a:ext cx="1753753" cy="596545"/>
            </a:xfrm>
            <a:prstGeom prst="rect">
              <a:avLst/>
            </a:prstGeom>
            <a:noFill/>
          </p:spPr>
          <p:txBody>
            <a:bodyPr wrap="none" lIns="91440" tIns="45720" rIns="91440" bIns="45720">
              <a:prstTxWarp prst="textArchDown">
                <a:avLst/>
              </a:prstTxWarp>
              <a:spAutoFit/>
            </a:bodyPr>
            <a:lstStyle/>
            <a:p>
              <a:pPr algn="ctr"/>
              <a:r>
                <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Test &amp; </a:t>
              </a:r>
            </a:p>
            <a:p>
              <a:pPr algn="ctr"/>
              <a:r>
                <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Evaluation</a:t>
              </a:r>
            </a:p>
          </p:txBody>
        </p:sp>
        <p:sp>
          <p:nvSpPr>
            <p:cNvPr id="23" name="Rectangle 22"/>
            <p:cNvSpPr/>
            <p:nvPr/>
          </p:nvSpPr>
          <p:spPr>
            <a:xfrm rot="950795">
              <a:off x="5524716" y="4726375"/>
              <a:ext cx="1485450" cy="596545"/>
            </a:xfrm>
            <a:prstGeom prst="rect">
              <a:avLst/>
            </a:prstGeom>
            <a:noFill/>
          </p:spPr>
          <p:txBody>
            <a:bodyPr wrap="none" lIns="91440" tIns="45720" rIns="91440" bIns="45720">
              <a:prstTxWarp prst="textArchDown">
                <a:avLst/>
              </a:prstTxWarp>
              <a:spAutoFit/>
            </a:bodyPr>
            <a:lstStyle/>
            <a:p>
              <a:pPr algn="ctr"/>
              <a:r>
                <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Safety</a:t>
              </a:r>
            </a:p>
          </p:txBody>
        </p:sp>
        <p:sp>
          <p:nvSpPr>
            <p:cNvPr id="24" name="Rectangle 23"/>
            <p:cNvSpPr/>
            <p:nvPr/>
          </p:nvSpPr>
          <p:spPr>
            <a:xfrm rot="3143018">
              <a:off x="4679173" y="4109237"/>
              <a:ext cx="1527408" cy="596545"/>
            </a:xfrm>
            <a:prstGeom prst="rect">
              <a:avLst/>
            </a:prstGeom>
            <a:noFill/>
          </p:spPr>
          <p:txBody>
            <a:bodyPr wrap="none" lIns="91440" tIns="45720" rIns="91440" bIns="45720">
              <a:prstTxWarp prst="textArchDown">
                <a:avLst/>
              </a:prstTxWarp>
              <a:spAutoFit/>
            </a:bodyPr>
            <a:lstStyle/>
            <a:p>
              <a:pPr algn="ctr"/>
              <a:r>
                <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Contracts</a:t>
              </a:r>
            </a:p>
          </p:txBody>
        </p:sp>
        <p:sp>
          <p:nvSpPr>
            <p:cNvPr id="25" name="Rectangle 24"/>
            <p:cNvSpPr/>
            <p:nvPr/>
          </p:nvSpPr>
          <p:spPr>
            <a:xfrm rot="17685485">
              <a:off x="4628823" y="2709016"/>
              <a:ext cx="1753753" cy="876585"/>
            </a:xfrm>
            <a:prstGeom prst="rect">
              <a:avLst/>
            </a:prstGeom>
            <a:noFill/>
          </p:spPr>
          <p:txBody>
            <a:bodyPr wrap="none" lIns="91440" tIns="45720" rIns="91440" bIns="45720">
              <a:prstTxWarp prst="textArchUp">
                <a:avLst/>
              </a:prstTxWarp>
              <a:spAutoFit/>
            </a:bodyPr>
            <a:lstStyle/>
            <a:p>
              <a:pPr algn="ctr"/>
              <a:r>
                <a:rPr lang="en-US" sz="2000" b="1" dirty="0">
                  <a:ln w="12700">
                    <a:solidFill>
                      <a:schemeClr val="tx2">
                        <a:satMod val="155000"/>
                      </a:schemeClr>
                    </a:solidFill>
                    <a:prstDash val="solid"/>
                  </a:ln>
                  <a:solidFill>
                    <a:srgbClr val="3333FF"/>
                  </a:solidFill>
                  <a:effectLst>
                    <a:outerShdw blurRad="41275" dist="20320" dir="1800000" algn="tl" rotWithShape="0">
                      <a:srgbClr val="000000">
                        <a:alpha val="40000"/>
                      </a:srgbClr>
                    </a:outerShdw>
                  </a:effectLst>
                </a:rPr>
                <a:t>Finance</a:t>
              </a:r>
            </a:p>
          </p:txBody>
        </p:sp>
      </p:grpSp>
      <p:pic>
        <p:nvPicPr>
          <p:cNvPr id="9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86200"/>
            <a:ext cx="2269256" cy="170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rot="20349011">
            <a:off x="1267470" y="735362"/>
            <a:ext cx="4163030" cy="4933724"/>
            <a:chOff x="972699" y="1128945"/>
            <a:chExt cx="4163030" cy="4933724"/>
          </a:xfrm>
        </p:grpSpPr>
        <p:sp>
          <p:nvSpPr>
            <p:cNvPr id="72" name="Curved Down Arrow 3"/>
            <p:cNvSpPr/>
            <p:nvPr/>
          </p:nvSpPr>
          <p:spPr>
            <a:xfrm rot="18793516">
              <a:off x="204998" y="1896646"/>
              <a:ext cx="4933724" cy="3398322"/>
            </a:xfrm>
            <a:custGeom>
              <a:avLst/>
              <a:gdLst>
                <a:gd name="connsiteX0" fmla="*/ 1472286 w 1718268"/>
                <a:gd name="connsiteY0" fmla="*/ 983927 h 983927"/>
                <a:gd name="connsiteX1" fmla="*/ 1204882 w 1718268"/>
                <a:gd name="connsiteY1" fmla="*/ 737945 h 983927"/>
                <a:gd name="connsiteX2" fmla="*/ 1327873 w 1718268"/>
                <a:gd name="connsiteY2" fmla="*/ 737945 h 983927"/>
                <a:gd name="connsiteX3" fmla="*/ 674648 w 1718268"/>
                <a:gd name="connsiteY3" fmla="*/ 0 h 983927"/>
                <a:gd name="connsiteX4" fmla="*/ 920629 w 1718268"/>
                <a:gd name="connsiteY4" fmla="*/ 0 h 983927"/>
                <a:gd name="connsiteX5" fmla="*/ 1573854 w 1718268"/>
                <a:gd name="connsiteY5" fmla="*/ 737945 h 983927"/>
                <a:gd name="connsiteX6" fmla="*/ 1696845 w 1718268"/>
                <a:gd name="connsiteY6" fmla="*/ 737945 h 983927"/>
                <a:gd name="connsiteX7" fmla="*/ 1472286 w 1718268"/>
                <a:gd name="connsiteY7" fmla="*/ 983927 h 983927"/>
                <a:gd name="connsiteX0" fmla="*/ 797639 w 1718268"/>
                <a:gd name="connsiteY0" fmla="*/ 16488 h 983927"/>
                <a:gd name="connsiteX1" fmla="*/ 245982 w 1718268"/>
                <a:gd name="connsiteY1" fmla="*/ 983927 h 983927"/>
                <a:gd name="connsiteX2" fmla="*/ 0 w 1718268"/>
                <a:gd name="connsiteY2" fmla="*/ 983927 h 983927"/>
                <a:gd name="connsiteX3" fmla="*/ 142263 w 1718268"/>
                <a:gd name="connsiteY3" fmla="*/ 379574 h 983927"/>
                <a:gd name="connsiteX4" fmla="*/ 797639 w 1718268"/>
                <a:gd name="connsiteY4" fmla="*/ 16488 h 983927"/>
                <a:gd name="connsiteX0" fmla="*/ 797639 w 1718268"/>
                <a:gd name="connsiteY0" fmla="*/ 16488 h 983927"/>
                <a:gd name="connsiteX1" fmla="*/ 245982 w 1718268"/>
                <a:gd name="connsiteY1" fmla="*/ 983927 h 983927"/>
                <a:gd name="connsiteX2" fmla="*/ 0 w 1718268"/>
                <a:gd name="connsiteY2" fmla="*/ 983927 h 983927"/>
                <a:gd name="connsiteX3" fmla="*/ 674648 w 1718268"/>
                <a:gd name="connsiteY3" fmla="*/ 0 h 983927"/>
                <a:gd name="connsiteX4" fmla="*/ 920629 w 1718268"/>
                <a:gd name="connsiteY4" fmla="*/ 0 h 983927"/>
                <a:gd name="connsiteX5" fmla="*/ 1573854 w 1718268"/>
                <a:gd name="connsiteY5" fmla="*/ 737945 h 983927"/>
                <a:gd name="connsiteX6" fmla="*/ 1696845 w 1718268"/>
                <a:gd name="connsiteY6" fmla="*/ 737945 h 983927"/>
                <a:gd name="connsiteX7" fmla="*/ 1472286 w 1718268"/>
                <a:gd name="connsiteY7" fmla="*/ 983927 h 983927"/>
                <a:gd name="connsiteX8" fmla="*/ 1204882 w 1718268"/>
                <a:gd name="connsiteY8" fmla="*/ 737945 h 983927"/>
                <a:gd name="connsiteX9" fmla="*/ 1327873 w 1718268"/>
                <a:gd name="connsiteY9" fmla="*/ 737945 h 983927"/>
                <a:gd name="connsiteX10" fmla="*/ 674648 w 1718268"/>
                <a:gd name="connsiteY10" fmla="*/ 0 h 983927"/>
                <a:gd name="connsiteX0" fmla="*/ 1472286 w 1696845"/>
                <a:gd name="connsiteY0" fmla="*/ 983955 h 983962"/>
                <a:gd name="connsiteX1" fmla="*/ 1204882 w 1696845"/>
                <a:gd name="connsiteY1" fmla="*/ 737973 h 983962"/>
                <a:gd name="connsiteX2" fmla="*/ 1327873 w 1696845"/>
                <a:gd name="connsiteY2" fmla="*/ 737973 h 983962"/>
                <a:gd name="connsiteX3" fmla="*/ 674648 w 1696845"/>
                <a:gd name="connsiteY3" fmla="*/ 28 h 983962"/>
                <a:gd name="connsiteX4" fmla="*/ 920629 w 1696845"/>
                <a:gd name="connsiteY4" fmla="*/ 28 h 983962"/>
                <a:gd name="connsiteX5" fmla="*/ 1573854 w 1696845"/>
                <a:gd name="connsiteY5" fmla="*/ 737973 h 983962"/>
                <a:gd name="connsiteX6" fmla="*/ 1696845 w 1696845"/>
                <a:gd name="connsiteY6" fmla="*/ 737973 h 983962"/>
                <a:gd name="connsiteX7" fmla="*/ 1472286 w 1696845"/>
                <a:gd name="connsiteY7" fmla="*/ 983955 h 983962"/>
                <a:gd name="connsiteX0" fmla="*/ 797639 w 1696845"/>
                <a:gd name="connsiteY0" fmla="*/ 16516 h 983962"/>
                <a:gd name="connsiteX1" fmla="*/ 245982 w 1696845"/>
                <a:gd name="connsiteY1" fmla="*/ 983955 h 983962"/>
                <a:gd name="connsiteX2" fmla="*/ 0 w 1696845"/>
                <a:gd name="connsiteY2" fmla="*/ 983955 h 983962"/>
                <a:gd name="connsiteX3" fmla="*/ 142263 w 1696845"/>
                <a:gd name="connsiteY3" fmla="*/ 379602 h 983962"/>
                <a:gd name="connsiteX4" fmla="*/ 797639 w 1696845"/>
                <a:gd name="connsiteY4" fmla="*/ 16516 h 983962"/>
                <a:gd name="connsiteX0" fmla="*/ 797639 w 1696845"/>
                <a:gd name="connsiteY0" fmla="*/ 16516 h 983962"/>
                <a:gd name="connsiteX1" fmla="*/ 0 w 1696845"/>
                <a:gd name="connsiteY1" fmla="*/ 983955 h 983962"/>
                <a:gd name="connsiteX2" fmla="*/ 674648 w 1696845"/>
                <a:gd name="connsiteY2" fmla="*/ 28 h 983962"/>
                <a:gd name="connsiteX3" fmla="*/ 920629 w 1696845"/>
                <a:gd name="connsiteY3" fmla="*/ 28 h 983962"/>
                <a:gd name="connsiteX4" fmla="*/ 1573854 w 1696845"/>
                <a:gd name="connsiteY4" fmla="*/ 737973 h 983962"/>
                <a:gd name="connsiteX5" fmla="*/ 1696845 w 1696845"/>
                <a:gd name="connsiteY5" fmla="*/ 737973 h 983962"/>
                <a:gd name="connsiteX6" fmla="*/ 1472286 w 1696845"/>
                <a:gd name="connsiteY6" fmla="*/ 983955 h 983962"/>
                <a:gd name="connsiteX7" fmla="*/ 1204882 w 1696845"/>
                <a:gd name="connsiteY7" fmla="*/ 737973 h 983962"/>
                <a:gd name="connsiteX8" fmla="*/ 1327873 w 1696845"/>
                <a:gd name="connsiteY8" fmla="*/ 737973 h 983962"/>
                <a:gd name="connsiteX9" fmla="*/ 674648 w 1696845"/>
                <a:gd name="connsiteY9" fmla="*/ 28 h 983962"/>
                <a:gd name="connsiteX0" fmla="*/ 1472286 w 1696845"/>
                <a:gd name="connsiteY0" fmla="*/ 983927 h 983934"/>
                <a:gd name="connsiteX1" fmla="*/ 1204882 w 1696845"/>
                <a:gd name="connsiteY1" fmla="*/ 737945 h 983934"/>
                <a:gd name="connsiteX2" fmla="*/ 1327873 w 1696845"/>
                <a:gd name="connsiteY2" fmla="*/ 737945 h 983934"/>
                <a:gd name="connsiteX3" fmla="*/ 674648 w 1696845"/>
                <a:gd name="connsiteY3" fmla="*/ 0 h 983934"/>
                <a:gd name="connsiteX4" fmla="*/ 920629 w 1696845"/>
                <a:gd name="connsiteY4" fmla="*/ 0 h 983934"/>
                <a:gd name="connsiteX5" fmla="*/ 1573854 w 1696845"/>
                <a:gd name="connsiteY5" fmla="*/ 737945 h 983934"/>
                <a:gd name="connsiteX6" fmla="*/ 1696845 w 1696845"/>
                <a:gd name="connsiteY6" fmla="*/ 737945 h 983934"/>
                <a:gd name="connsiteX7" fmla="*/ 1472286 w 1696845"/>
                <a:gd name="connsiteY7" fmla="*/ 983927 h 983934"/>
                <a:gd name="connsiteX0" fmla="*/ 797639 w 1696845"/>
                <a:gd name="connsiteY0" fmla="*/ 16488 h 983934"/>
                <a:gd name="connsiteX1" fmla="*/ 245982 w 1696845"/>
                <a:gd name="connsiteY1" fmla="*/ 983927 h 983934"/>
                <a:gd name="connsiteX2" fmla="*/ 0 w 1696845"/>
                <a:gd name="connsiteY2" fmla="*/ 983927 h 983934"/>
                <a:gd name="connsiteX3" fmla="*/ 797639 w 1696845"/>
                <a:gd name="connsiteY3" fmla="*/ 16488 h 983934"/>
                <a:gd name="connsiteX0" fmla="*/ 797639 w 1696845"/>
                <a:gd name="connsiteY0" fmla="*/ 16488 h 983934"/>
                <a:gd name="connsiteX1" fmla="*/ 0 w 1696845"/>
                <a:gd name="connsiteY1" fmla="*/ 983927 h 983934"/>
                <a:gd name="connsiteX2" fmla="*/ 674648 w 1696845"/>
                <a:gd name="connsiteY2" fmla="*/ 0 h 983934"/>
                <a:gd name="connsiteX3" fmla="*/ 920629 w 1696845"/>
                <a:gd name="connsiteY3" fmla="*/ 0 h 983934"/>
                <a:gd name="connsiteX4" fmla="*/ 1573854 w 1696845"/>
                <a:gd name="connsiteY4" fmla="*/ 737945 h 983934"/>
                <a:gd name="connsiteX5" fmla="*/ 1696845 w 1696845"/>
                <a:gd name="connsiteY5" fmla="*/ 737945 h 983934"/>
                <a:gd name="connsiteX6" fmla="*/ 1472286 w 1696845"/>
                <a:gd name="connsiteY6" fmla="*/ 983927 h 983934"/>
                <a:gd name="connsiteX7" fmla="*/ 1204882 w 1696845"/>
                <a:gd name="connsiteY7" fmla="*/ 737945 h 983934"/>
                <a:gd name="connsiteX8" fmla="*/ 1327873 w 1696845"/>
                <a:gd name="connsiteY8" fmla="*/ 737945 h 983934"/>
                <a:gd name="connsiteX9" fmla="*/ 674648 w 1696845"/>
                <a:gd name="connsiteY9" fmla="*/ 0 h 983934"/>
                <a:gd name="connsiteX0" fmla="*/ 1472286 w 1696845"/>
                <a:gd name="connsiteY0" fmla="*/ 983927 h 983927"/>
                <a:gd name="connsiteX1" fmla="*/ 1204882 w 1696845"/>
                <a:gd name="connsiteY1" fmla="*/ 737945 h 983927"/>
                <a:gd name="connsiteX2" fmla="*/ 1327873 w 1696845"/>
                <a:gd name="connsiteY2" fmla="*/ 737945 h 983927"/>
                <a:gd name="connsiteX3" fmla="*/ 674648 w 1696845"/>
                <a:gd name="connsiteY3" fmla="*/ 0 h 983927"/>
                <a:gd name="connsiteX4" fmla="*/ 920629 w 1696845"/>
                <a:gd name="connsiteY4" fmla="*/ 0 h 983927"/>
                <a:gd name="connsiteX5" fmla="*/ 1573854 w 1696845"/>
                <a:gd name="connsiteY5" fmla="*/ 737945 h 983927"/>
                <a:gd name="connsiteX6" fmla="*/ 1696845 w 1696845"/>
                <a:gd name="connsiteY6" fmla="*/ 737945 h 983927"/>
                <a:gd name="connsiteX7" fmla="*/ 1472286 w 1696845"/>
                <a:gd name="connsiteY7" fmla="*/ 983927 h 983927"/>
                <a:gd name="connsiteX0" fmla="*/ 797639 w 1696845"/>
                <a:gd name="connsiteY0" fmla="*/ 16488 h 983927"/>
                <a:gd name="connsiteX1" fmla="*/ 245982 w 1696845"/>
                <a:gd name="connsiteY1" fmla="*/ 983927 h 983927"/>
                <a:gd name="connsiteX2" fmla="*/ 0 w 1696845"/>
                <a:gd name="connsiteY2" fmla="*/ 983927 h 983927"/>
                <a:gd name="connsiteX3" fmla="*/ 797639 w 1696845"/>
                <a:gd name="connsiteY3" fmla="*/ 16488 h 983927"/>
                <a:gd name="connsiteX0" fmla="*/ 797639 w 1696845"/>
                <a:gd name="connsiteY0" fmla="*/ 16488 h 983927"/>
                <a:gd name="connsiteX1" fmla="*/ 674648 w 1696845"/>
                <a:gd name="connsiteY1" fmla="*/ 0 h 983927"/>
                <a:gd name="connsiteX2" fmla="*/ 920629 w 1696845"/>
                <a:gd name="connsiteY2" fmla="*/ 0 h 983927"/>
                <a:gd name="connsiteX3" fmla="*/ 1573854 w 1696845"/>
                <a:gd name="connsiteY3" fmla="*/ 737945 h 983927"/>
                <a:gd name="connsiteX4" fmla="*/ 1696845 w 1696845"/>
                <a:gd name="connsiteY4" fmla="*/ 737945 h 983927"/>
                <a:gd name="connsiteX5" fmla="*/ 1472286 w 1696845"/>
                <a:gd name="connsiteY5" fmla="*/ 983927 h 983927"/>
                <a:gd name="connsiteX6" fmla="*/ 1204882 w 1696845"/>
                <a:gd name="connsiteY6" fmla="*/ 737945 h 983927"/>
                <a:gd name="connsiteX7" fmla="*/ 1327873 w 1696845"/>
                <a:gd name="connsiteY7" fmla="*/ 737945 h 983927"/>
                <a:gd name="connsiteX8" fmla="*/ 674648 w 1696845"/>
                <a:gd name="connsiteY8" fmla="*/ 0 h 983927"/>
                <a:gd name="connsiteX0" fmla="*/ 1472286 w 1696845"/>
                <a:gd name="connsiteY0" fmla="*/ 983927 h 983927"/>
                <a:gd name="connsiteX1" fmla="*/ 1204882 w 1696845"/>
                <a:gd name="connsiteY1" fmla="*/ 737945 h 983927"/>
                <a:gd name="connsiteX2" fmla="*/ 1327873 w 1696845"/>
                <a:gd name="connsiteY2" fmla="*/ 737945 h 983927"/>
                <a:gd name="connsiteX3" fmla="*/ 674648 w 1696845"/>
                <a:gd name="connsiteY3" fmla="*/ 0 h 983927"/>
                <a:gd name="connsiteX4" fmla="*/ 920629 w 1696845"/>
                <a:gd name="connsiteY4" fmla="*/ 0 h 983927"/>
                <a:gd name="connsiteX5" fmla="*/ 1573854 w 1696845"/>
                <a:gd name="connsiteY5" fmla="*/ 737945 h 983927"/>
                <a:gd name="connsiteX6" fmla="*/ 1696845 w 1696845"/>
                <a:gd name="connsiteY6" fmla="*/ 737945 h 983927"/>
                <a:gd name="connsiteX7" fmla="*/ 1472286 w 1696845"/>
                <a:gd name="connsiteY7" fmla="*/ 983927 h 983927"/>
                <a:gd name="connsiteX0" fmla="*/ 797639 w 1696845"/>
                <a:gd name="connsiteY0" fmla="*/ 16488 h 983927"/>
                <a:gd name="connsiteX1" fmla="*/ 0 w 1696845"/>
                <a:gd name="connsiteY1" fmla="*/ 983927 h 983927"/>
                <a:gd name="connsiteX2" fmla="*/ 797639 w 1696845"/>
                <a:gd name="connsiteY2" fmla="*/ 16488 h 983927"/>
                <a:gd name="connsiteX0" fmla="*/ 797639 w 1696845"/>
                <a:gd name="connsiteY0" fmla="*/ 16488 h 983927"/>
                <a:gd name="connsiteX1" fmla="*/ 674648 w 1696845"/>
                <a:gd name="connsiteY1" fmla="*/ 0 h 983927"/>
                <a:gd name="connsiteX2" fmla="*/ 920629 w 1696845"/>
                <a:gd name="connsiteY2" fmla="*/ 0 h 983927"/>
                <a:gd name="connsiteX3" fmla="*/ 1573854 w 1696845"/>
                <a:gd name="connsiteY3" fmla="*/ 737945 h 983927"/>
                <a:gd name="connsiteX4" fmla="*/ 1696845 w 1696845"/>
                <a:gd name="connsiteY4" fmla="*/ 737945 h 983927"/>
                <a:gd name="connsiteX5" fmla="*/ 1472286 w 1696845"/>
                <a:gd name="connsiteY5" fmla="*/ 983927 h 983927"/>
                <a:gd name="connsiteX6" fmla="*/ 1204882 w 1696845"/>
                <a:gd name="connsiteY6" fmla="*/ 737945 h 983927"/>
                <a:gd name="connsiteX7" fmla="*/ 1327873 w 1696845"/>
                <a:gd name="connsiteY7" fmla="*/ 737945 h 983927"/>
                <a:gd name="connsiteX8" fmla="*/ 674648 w 1696845"/>
                <a:gd name="connsiteY8" fmla="*/ 0 h 983927"/>
                <a:gd name="connsiteX0" fmla="*/ 800020 w 1024579"/>
                <a:gd name="connsiteY0" fmla="*/ 1022666 h 1022666"/>
                <a:gd name="connsiteX1" fmla="*/ 532616 w 1024579"/>
                <a:gd name="connsiteY1" fmla="*/ 776684 h 1022666"/>
                <a:gd name="connsiteX2" fmla="*/ 655607 w 1024579"/>
                <a:gd name="connsiteY2" fmla="*/ 776684 h 1022666"/>
                <a:gd name="connsiteX3" fmla="*/ 2382 w 1024579"/>
                <a:gd name="connsiteY3" fmla="*/ 38739 h 1022666"/>
                <a:gd name="connsiteX4" fmla="*/ 248363 w 1024579"/>
                <a:gd name="connsiteY4" fmla="*/ 38739 h 1022666"/>
                <a:gd name="connsiteX5" fmla="*/ 901588 w 1024579"/>
                <a:gd name="connsiteY5" fmla="*/ 776684 h 1022666"/>
                <a:gd name="connsiteX6" fmla="*/ 1024579 w 1024579"/>
                <a:gd name="connsiteY6" fmla="*/ 776684 h 1022666"/>
                <a:gd name="connsiteX7" fmla="*/ 800020 w 1024579"/>
                <a:gd name="connsiteY7" fmla="*/ 1022666 h 1022666"/>
                <a:gd name="connsiteX0" fmla="*/ 125373 w 1024579"/>
                <a:gd name="connsiteY0" fmla="*/ 55227 h 1022666"/>
                <a:gd name="connsiteX1" fmla="*/ 121554 w 1024579"/>
                <a:gd name="connsiteY1" fmla="*/ 78120 h 1022666"/>
                <a:gd name="connsiteX2" fmla="*/ 125373 w 1024579"/>
                <a:gd name="connsiteY2" fmla="*/ 55227 h 1022666"/>
                <a:gd name="connsiteX0" fmla="*/ 125373 w 1024579"/>
                <a:gd name="connsiteY0" fmla="*/ 55227 h 1022666"/>
                <a:gd name="connsiteX1" fmla="*/ 2382 w 1024579"/>
                <a:gd name="connsiteY1" fmla="*/ 38739 h 1022666"/>
                <a:gd name="connsiteX2" fmla="*/ 248363 w 1024579"/>
                <a:gd name="connsiteY2" fmla="*/ 38739 h 1022666"/>
                <a:gd name="connsiteX3" fmla="*/ 901588 w 1024579"/>
                <a:gd name="connsiteY3" fmla="*/ 776684 h 1022666"/>
                <a:gd name="connsiteX4" fmla="*/ 1024579 w 1024579"/>
                <a:gd name="connsiteY4" fmla="*/ 776684 h 1022666"/>
                <a:gd name="connsiteX5" fmla="*/ 800020 w 1024579"/>
                <a:gd name="connsiteY5" fmla="*/ 1022666 h 1022666"/>
                <a:gd name="connsiteX6" fmla="*/ 532616 w 1024579"/>
                <a:gd name="connsiteY6" fmla="*/ 776684 h 1022666"/>
                <a:gd name="connsiteX7" fmla="*/ 655607 w 1024579"/>
                <a:gd name="connsiteY7" fmla="*/ 776684 h 1022666"/>
                <a:gd name="connsiteX8" fmla="*/ 2382 w 1024579"/>
                <a:gd name="connsiteY8" fmla="*/ 38739 h 1022666"/>
                <a:gd name="connsiteX0" fmla="*/ 800020 w 1024579"/>
                <a:gd name="connsiteY0" fmla="*/ 1022666 h 1022666"/>
                <a:gd name="connsiteX1" fmla="*/ 532616 w 1024579"/>
                <a:gd name="connsiteY1" fmla="*/ 776684 h 1022666"/>
                <a:gd name="connsiteX2" fmla="*/ 655607 w 1024579"/>
                <a:gd name="connsiteY2" fmla="*/ 776684 h 1022666"/>
                <a:gd name="connsiteX3" fmla="*/ 2382 w 1024579"/>
                <a:gd name="connsiteY3" fmla="*/ 38739 h 1022666"/>
                <a:gd name="connsiteX4" fmla="*/ 248363 w 1024579"/>
                <a:gd name="connsiteY4" fmla="*/ 38739 h 1022666"/>
                <a:gd name="connsiteX5" fmla="*/ 901588 w 1024579"/>
                <a:gd name="connsiteY5" fmla="*/ 776684 h 1022666"/>
                <a:gd name="connsiteX6" fmla="*/ 1024579 w 1024579"/>
                <a:gd name="connsiteY6" fmla="*/ 776684 h 1022666"/>
                <a:gd name="connsiteX7" fmla="*/ 800020 w 1024579"/>
                <a:gd name="connsiteY7" fmla="*/ 1022666 h 1022666"/>
                <a:gd name="connsiteX0" fmla="*/ 125373 w 1024579"/>
                <a:gd name="connsiteY0" fmla="*/ 55227 h 1022666"/>
                <a:gd name="connsiteX1" fmla="*/ 121554 w 1024579"/>
                <a:gd name="connsiteY1" fmla="*/ 78120 h 1022666"/>
                <a:gd name="connsiteX2" fmla="*/ 125373 w 1024579"/>
                <a:gd name="connsiteY2" fmla="*/ 55227 h 1022666"/>
                <a:gd name="connsiteX0" fmla="*/ 125373 w 1024579"/>
                <a:gd name="connsiteY0" fmla="*/ 55227 h 1022666"/>
                <a:gd name="connsiteX1" fmla="*/ 2382 w 1024579"/>
                <a:gd name="connsiteY1" fmla="*/ 38739 h 1022666"/>
                <a:gd name="connsiteX2" fmla="*/ 248363 w 1024579"/>
                <a:gd name="connsiteY2" fmla="*/ 38739 h 1022666"/>
                <a:gd name="connsiteX3" fmla="*/ 901588 w 1024579"/>
                <a:gd name="connsiteY3" fmla="*/ 776684 h 1022666"/>
                <a:gd name="connsiteX4" fmla="*/ 1024579 w 1024579"/>
                <a:gd name="connsiteY4" fmla="*/ 776684 h 1022666"/>
                <a:gd name="connsiteX5" fmla="*/ 800020 w 1024579"/>
                <a:gd name="connsiteY5" fmla="*/ 1022666 h 1022666"/>
                <a:gd name="connsiteX6" fmla="*/ 532616 w 1024579"/>
                <a:gd name="connsiteY6" fmla="*/ 776684 h 1022666"/>
                <a:gd name="connsiteX7" fmla="*/ 655607 w 1024579"/>
                <a:gd name="connsiteY7" fmla="*/ 776684 h 1022666"/>
                <a:gd name="connsiteX8" fmla="*/ 2382 w 1024579"/>
                <a:gd name="connsiteY8" fmla="*/ 38739 h 1022666"/>
                <a:gd name="connsiteX0" fmla="*/ 800020 w 1024579"/>
                <a:gd name="connsiteY0" fmla="*/ 1022666 h 1022666"/>
                <a:gd name="connsiteX1" fmla="*/ 532616 w 1024579"/>
                <a:gd name="connsiteY1" fmla="*/ 776684 h 1022666"/>
                <a:gd name="connsiteX2" fmla="*/ 655607 w 1024579"/>
                <a:gd name="connsiteY2" fmla="*/ 776684 h 1022666"/>
                <a:gd name="connsiteX3" fmla="*/ 2382 w 1024579"/>
                <a:gd name="connsiteY3" fmla="*/ 38739 h 1022666"/>
                <a:gd name="connsiteX4" fmla="*/ 248363 w 1024579"/>
                <a:gd name="connsiteY4" fmla="*/ 38739 h 1022666"/>
                <a:gd name="connsiteX5" fmla="*/ 901588 w 1024579"/>
                <a:gd name="connsiteY5" fmla="*/ 776684 h 1022666"/>
                <a:gd name="connsiteX6" fmla="*/ 1024579 w 1024579"/>
                <a:gd name="connsiteY6" fmla="*/ 776684 h 1022666"/>
                <a:gd name="connsiteX7" fmla="*/ 800020 w 1024579"/>
                <a:gd name="connsiteY7" fmla="*/ 1022666 h 1022666"/>
                <a:gd name="connsiteX0" fmla="*/ 125373 w 1024579"/>
                <a:gd name="connsiteY0" fmla="*/ 55227 h 1022666"/>
                <a:gd name="connsiteX1" fmla="*/ 121554 w 1024579"/>
                <a:gd name="connsiteY1" fmla="*/ 78120 h 1022666"/>
                <a:gd name="connsiteX2" fmla="*/ 125373 w 1024579"/>
                <a:gd name="connsiteY2" fmla="*/ 55227 h 1022666"/>
                <a:gd name="connsiteX0" fmla="*/ 125373 w 1024579"/>
                <a:gd name="connsiteY0" fmla="*/ 55227 h 1022666"/>
                <a:gd name="connsiteX1" fmla="*/ 2382 w 1024579"/>
                <a:gd name="connsiteY1" fmla="*/ 38739 h 1022666"/>
                <a:gd name="connsiteX2" fmla="*/ 248363 w 1024579"/>
                <a:gd name="connsiteY2" fmla="*/ 38739 h 1022666"/>
                <a:gd name="connsiteX3" fmla="*/ 901588 w 1024579"/>
                <a:gd name="connsiteY3" fmla="*/ 776684 h 1022666"/>
                <a:gd name="connsiteX4" fmla="*/ 1024579 w 1024579"/>
                <a:gd name="connsiteY4" fmla="*/ 776684 h 1022666"/>
                <a:gd name="connsiteX5" fmla="*/ 800020 w 1024579"/>
                <a:gd name="connsiteY5" fmla="*/ 1022666 h 1022666"/>
                <a:gd name="connsiteX6" fmla="*/ 532616 w 1024579"/>
                <a:gd name="connsiteY6" fmla="*/ 776684 h 1022666"/>
                <a:gd name="connsiteX7" fmla="*/ 655607 w 1024579"/>
                <a:gd name="connsiteY7" fmla="*/ 776684 h 1022666"/>
                <a:gd name="connsiteX8" fmla="*/ 2382 w 1024579"/>
                <a:gd name="connsiteY8" fmla="*/ 38739 h 1022666"/>
                <a:gd name="connsiteX0" fmla="*/ 797638 w 1022197"/>
                <a:gd name="connsiteY0" fmla="*/ 1022666 h 1022666"/>
                <a:gd name="connsiteX1" fmla="*/ 530234 w 1022197"/>
                <a:gd name="connsiteY1" fmla="*/ 776684 h 1022666"/>
                <a:gd name="connsiteX2" fmla="*/ 653225 w 1022197"/>
                <a:gd name="connsiteY2" fmla="*/ 776684 h 1022666"/>
                <a:gd name="connsiteX3" fmla="*/ 0 w 1022197"/>
                <a:gd name="connsiteY3" fmla="*/ 38739 h 1022666"/>
                <a:gd name="connsiteX4" fmla="*/ 245981 w 1022197"/>
                <a:gd name="connsiteY4" fmla="*/ 38739 h 1022666"/>
                <a:gd name="connsiteX5" fmla="*/ 899206 w 1022197"/>
                <a:gd name="connsiteY5" fmla="*/ 776684 h 1022666"/>
                <a:gd name="connsiteX6" fmla="*/ 1022197 w 1022197"/>
                <a:gd name="connsiteY6" fmla="*/ 776684 h 1022666"/>
                <a:gd name="connsiteX7" fmla="*/ 797638 w 1022197"/>
                <a:gd name="connsiteY7" fmla="*/ 1022666 h 1022666"/>
                <a:gd name="connsiteX0" fmla="*/ 122991 w 1022197"/>
                <a:gd name="connsiteY0" fmla="*/ 55227 h 1022666"/>
                <a:gd name="connsiteX1" fmla="*/ 119172 w 1022197"/>
                <a:gd name="connsiteY1" fmla="*/ 78120 h 1022666"/>
                <a:gd name="connsiteX2" fmla="*/ 122991 w 1022197"/>
                <a:gd name="connsiteY2" fmla="*/ 55227 h 1022666"/>
                <a:gd name="connsiteX0" fmla="*/ 0 w 1022197"/>
                <a:gd name="connsiteY0" fmla="*/ 38739 h 1022666"/>
                <a:gd name="connsiteX1" fmla="*/ 245981 w 1022197"/>
                <a:gd name="connsiteY1" fmla="*/ 38739 h 1022666"/>
                <a:gd name="connsiteX2" fmla="*/ 899206 w 1022197"/>
                <a:gd name="connsiteY2" fmla="*/ 776684 h 1022666"/>
                <a:gd name="connsiteX3" fmla="*/ 1022197 w 1022197"/>
                <a:gd name="connsiteY3" fmla="*/ 776684 h 1022666"/>
                <a:gd name="connsiteX4" fmla="*/ 797638 w 1022197"/>
                <a:gd name="connsiteY4" fmla="*/ 1022666 h 1022666"/>
                <a:gd name="connsiteX5" fmla="*/ 530234 w 1022197"/>
                <a:gd name="connsiteY5" fmla="*/ 776684 h 1022666"/>
                <a:gd name="connsiteX6" fmla="*/ 653225 w 1022197"/>
                <a:gd name="connsiteY6" fmla="*/ 776684 h 1022666"/>
                <a:gd name="connsiteX7" fmla="*/ 0 w 1022197"/>
                <a:gd name="connsiteY7" fmla="*/ 38739 h 1022666"/>
                <a:gd name="connsiteX0" fmla="*/ 797638 w 1022197"/>
                <a:gd name="connsiteY0" fmla="*/ 1022666 h 1022666"/>
                <a:gd name="connsiteX1" fmla="*/ 530234 w 1022197"/>
                <a:gd name="connsiteY1" fmla="*/ 776684 h 1022666"/>
                <a:gd name="connsiteX2" fmla="*/ 653225 w 1022197"/>
                <a:gd name="connsiteY2" fmla="*/ 776684 h 1022666"/>
                <a:gd name="connsiteX3" fmla="*/ 0 w 1022197"/>
                <a:gd name="connsiteY3" fmla="*/ 38739 h 1022666"/>
                <a:gd name="connsiteX4" fmla="*/ 245981 w 1022197"/>
                <a:gd name="connsiteY4" fmla="*/ 38739 h 1022666"/>
                <a:gd name="connsiteX5" fmla="*/ 899206 w 1022197"/>
                <a:gd name="connsiteY5" fmla="*/ 776684 h 1022666"/>
                <a:gd name="connsiteX6" fmla="*/ 1022197 w 1022197"/>
                <a:gd name="connsiteY6" fmla="*/ 776684 h 1022666"/>
                <a:gd name="connsiteX7" fmla="*/ 797638 w 1022197"/>
                <a:gd name="connsiteY7" fmla="*/ 1022666 h 1022666"/>
                <a:gd name="connsiteX0" fmla="*/ 122991 w 1022197"/>
                <a:gd name="connsiteY0" fmla="*/ 55227 h 1022666"/>
                <a:gd name="connsiteX1" fmla="*/ 119172 w 1022197"/>
                <a:gd name="connsiteY1" fmla="*/ 78120 h 1022666"/>
                <a:gd name="connsiteX2" fmla="*/ 122991 w 1022197"/>
                <a:gd name="connsiteY2" fmla="*/ 55227 h 1022666"/>
                <a:gd name="connsiteX0" fmla="*/ 0 w 1022197"/>
                <a:gd name="connsiteY0" fmla="*/ 38739 h 1022666"/>
                <a:gd name="connsiteX1" fmla="*/ 245981 w 1022197"/>
                <a:gd name="connsiteY1" fmla="*/ 38739 h 1022666"/>
                <a:gd name="connsiteX2" fmla="*/ 899206 w 1022197"/>
                <a:gd name="connsiteY2" fmla="*/ 776684 h 1022666"/>
                <a:gd name="connsiteX3" fmla="*/ 1022197 w 1022197"/>
                <a:gd name="connsiteY3" fmla="*/ 776684 h 1022666"/>
                <a:gd name="connsiteX4" fmla="*/ 797638 w 1022197"/>
                <a:gd name="connsiteY4" fmla="*/ 1022666 h 1022666"/>
                <a:gd name="connsiteX5" fmla="*/ 530234 w 1022197"/>
                <a:gd name="connsiteY5" fmla="*/ 776684 h 1022666"/>
                <a:gd name="connsiteX6" fmla="*/ 653225 w 1022197"/>
                <a:gd name="connsiteY6" fmla="*/ 776684 h 1022666"/>
                <a:gd name="connsiteX0" fmla="*/ 797638 w 1022197"/>
                <a:gd name="connsiteY0" fmla="*/ 1022666 h 1022666"/>
                <a:gd name="connsiteX1" fmla="*/ 530234 w 1022197"/>
                <a:gd name="connsiteY1" fmla="*/ 776684 h 1022666"/>
                <a:gd name="connsiteX2" fmla="*/ 653225 w 1022197"/>
                <a:gd name="connsiteY2" fmla="*/ 776684 h 1022666"/>
                <a:gd name="connsiteX3" fmla="*/ 0 w 1022197"/>
                <a:gd name="connsiteY3" fmla="*/ 38739 h 1022666"/>
                <a:gd name="connsiteX4" fmla="*/ 245981 w 1022197"/>
                <a:gd name="connsiteY4" fmla="*/ 38739 h 1022666"/>
                <a:gd name="connsiteX5" fmla="*/ 899206 w 1022197"/>
                <a:gd name="connsiteY5" fmla="*/ 776684 h 1022666"/>
                <a:gd name="connsiteX6" fmla="*/ 1022197 w 1022197"/>
                <a:gd name="connsiteY6" fmla="*/ 776684 h 1022666"/>
                <a:gd name="connsiteX7" fmla="*/ 797638 w 1022197"/>
                <a:gd name="connsiteY7" fmla="*/ 1022666 h 1022666"/>
                <a:gd name="connsiteX0" fmla="*/ 122991 w 1022197"/>
                <a:gd name="connsiteY0" fmla="*/ 55227 h 1022666"/>
                <a:gd name="connsiteX1" fmla="*/ 119172 w 1022197"/>
                <a:gd name="connsiteY1" fmla="*/ 78120 h 1022666"/>
                <a:gd name="connsiteX2" fmla="*/ 122991 w 1022197"/>
                <a:gd name="connsiteY2" fmla="*/ 55227 h 1022666"/>
                <a:gd name="connsiteX0" fmla="*/ 245981 w 1022197"/>
                <a:gd name="connsiteY0" fmla="*/ 38739 h 1022666"/>
                <a:gd name="connsiteX1" fmla="*/ 899206 w 1022197"/>
                <a:gd name="connsiteY1" fmla="*/ 776684 h 1022666"/>
                <a:gd name="connsiteX2" fmla="*/ 1022197 w 1022197"/>
                <a:gd name="connsiteY2" fmla="*/ 776684 h 1022666"/>
                <a:gd name="connsiteX3" fmla="*/ 797638 w 1022197"/>
                <a:gd name="connsiteY3" fmla="*/ 1022666 h 1022666"/>
                <a:gd name="connsiteX4" fmla="*/ 530234 w 1022197"/>
                <a:gd name="connsiteY4" fmla="*/ 776684 h 1022666"/>
                <a:gd name="connsiteX5" fmla="*/ 653225 w 1022197"/>
                <a:gd name="connsiteY5" fmla="*/ 776684 h 1022666"/>
                <a:gd name="connsiteX0" fmla="*/ 956202 w 1180761"/>
                <a:gd name="connsiteY0" fmla="*/ 1073569 h 1073569"/>
                <a:gd name="connsiteX1" fmla="*/ 688798 w 1180761"/>
                <a:gd name="connsiteY1" fmla="*/ 827587 h 1073569"/>
                <a:gd name="connsiteX2" fmla="*/ 811789 w 1180761"/>
                <a:gd name="connsiteY2" fmla="*/ 827587 h 1073569"/>
                <a:gd name="connsiteX3" fmla="*/ 158564 w 1180761"/>
                <a:gd name="connsiteY3" fmla="*/ 89642 h 1073569"/>
                <a:gd name="connsiteX4" fmla="*/ 404545 w 1180761"/>
                <a:gd name="connsiteY4" fmla="*/ 89642 h 1073569"/>
                <a:gd name="connsiteX5" fmla="*/ 1057770 w 1180761"/>
                <a:gd name="connsiteY5" fmla="*/ 827587 h 1073569"/>
                <a:gd name="connsiteX6" fmla="*/ 1180761 w 1180761"/>
                <a:gd name="connsiteY6" fmla="*/ 827587 h 1073569"/>
                <a:gd name="connsiteX7" fmla="*/ 956202 w 1180761"/>
                <a:gd name="connsiteY7" fmla="*/ 1073569 h 1073569"/>
                <a:gd name="connsiteX0" fmla="*/ 2906 w 1180761"/>
                <a:gd name="connsiteY0" fmla="*/ 3328 h 1073569"/>
                <a:gd name="connsiteX1" fmla="*/ 277736 w 1180761"/>
                <a:gd name="connsiteY1" fmla="*/ 129023 h 1073569"/>
                <a:gd name="connsiteX2" fmla="*/ 2906 w 1180761"/>
                <a:gd name="connsiteY2" fmla="*/ 3328 h 1073569"/>
                <a:gd name="connsiteX0" fmla="*/ 404545 w 1180761"/>
                <a:gd name="connsiteY0" fmla="*/ 89642 h 1073569"/>
                <a:gd name="connsiteX1" fmla="*/ 1057770 w 1180761"/>
                <a:gd name="connsiteY1" fmla="*/ 827587 h 1073569"/>
                <a:gd name="connsiteX2" fmla="*/ 1180761 w 1180761"/>
                <a:gd name="connsiteY2" fmla="*/ 827587 h 1073569"/>
                <a:gd name="connsiteX3" fmla="*/ 956202 w 1180761"/>
                <a:gd name="connsiteY3" fmla="*/ 1073569 h 1073569"/>
                <a:gd name="connsiteX4" fmla="*/ 688798 w 1180761"/>
                <a:gd name="connsiteY4" fmla="*/ 827587 h 1073569"/>
                <a:gd name="connsiteX5" fmla="*/ 811789 w 1180761"/>
                <a:gd name="connsiteY5" fmla="*/ 827587 h 1073569"/>
                <a:gd name="connsiteX0" fmla="*/ 956202 w 1180761"/>
                <a:gd name="connsiteY0" fmla="*/ 1073569 h 1073569"/>
                <a:gd name="connsiteX1" fmla="*/ 688798 w 1180761"/>
                <a:gd name="connsiteY1" fmla="*/ 827587 h 1073569"/>
                <a:gd name="connsiteX2" fmla="*/ 811789 w 1180761"/>
                <a:gd name="connsiteY2" fmla="*/ 827587 h 1073569"/>
                <a:gd name="connsiteX3" fmla="*/ 158564 w 1180761"/>
                <a:gd name="connsiteY3" fmla="*/ 89642 h 1073569"/>
                <a:gd name="connsiteX4" fmla="*/ 404545 w 1180761"/>
                <a:gd name="connsiteY4" fmla="*/ 89642 h 1073569"/>
                <a:gd name="connsiteX5" fmla="*/ 1057770 w 1180761"/>
                <a:gd name="connsiteY5" fmla="*/ 827587 h 1073569"/>
                <a:gd name="connsiteX6" fmla="*/ 1180761 w 1180761"/>
                <a:gd name="connsiteY6" fmla="*/ 827587 h 1073569"/>
                <a:gd name="connsiteX7" fmla="*/ 956202 w 1180761"/>
                <a:gd name="connsiteY7" fmla="*/ 1073569 h 1073569"/>
                <a:gd name="connsiteX0" fmla="*/ 277736 w 1180761"/>
                <a:gd name="connsiteY0" fmla="*/ 129023 h 1073569"/>
                <a:gd name="connsiteX1" fmla="*/ 2906 w 1180761"/>
                <a:gd name="connsiteY1" fmla="*/ 3328 h 1073569"/>
                <a:gd name="connsiteX2" fmla="*/ 369176 w 1180761"/>
                <a:gd name="connsiteY2" fmla="*/ 220463 h 1073569"/>
                <a:gd name="connsiteX0" fmla="*/ 404545 w 1180761"/>
                <a:gd name="connsiteY0" fmla="*/ 89642 h 1073569"/>
                <a:gd name="connsiteX1" fmla="*/ 1057770 w 1180761"/>
                <a:gd name="connsiteY1" fmla="*/ 827587 h 1073569"/>
                <a:gd name="connsiteX2" fmla="*/ 1180761 w 1180761"/>
                <a:gd name="connsiteY2" fmla="*/ 827587 h 1073569"/>
                <a:gd name="connsiteX3" fmla="*/ 956202 w 1180761"/>
                <a:gd name="connsiteY3" fmla="*/ 1073569 h 1073569"/>
                <a:gd name="connsiteX4" fmla="*/ 688798 w 1180761"/>
                <a:gd name="connsiteY4" fmla="*/ 827587 h 1073569"/>
                <a:gd name="connsiteX5" fmla="*/ 811789 w 1180761"/>
                <a:gd name="connsiteY5" fmla="*/ 827587 h 1073569"/>
                <a:gd name="connsiteX0" fmla="*/ 982004 w 1206563"/>
                <a:gd name="connsiteY0" fmla="*/ 1073569 h 1073569"/>
                <a:gd name="connsiteX1" fmla="*/ 714600 w 1206563"/>
                <a:gd name="connsiteY1" fmla="*/ 827587 h 1073569"/>
                <a:gd name="connsiteX2" fmla="*/ 837591 w 1206563"/>
                <a:gd name="connsiteY2" fmla="*/ 827587 h 1073569"/>
                <a:gd name="connsiteX3" fmla="*/ 184366 w 1206563"/>
                <a:gd name="connsiteY3" fmla="*/ 89642 h 1073569"/>
                <a:gd name="connsiteX4" fmla="*/ 430347 w 1206563"/>
                <a:gd name="connsiteY4" fmla="*/ 89642 h 1073569"/>
                <a:gd name="connsiteX5" fmla="*/ 1083572 w 1206563"/>
                <a:gd name="connsiteY5" fmla="*/ 827587 h 1073569"/>
                <a:gd name="connsiteX6" fmla="*/ 1206563 w 1206563"/>
                <a:gd name="connsiteY6" fmla="*/ 827587 h 1073569"/>
                <a:gd name="connsiteX7" fmla="*/ 982004 w 1206563"/>
                <a:gd name="connsiteY7" fmla="*/ 1073569 h 1073569"/>
                <a:gd name="connsiteX0" fmla="*/ 303538 w 1206563"/>
                <a:gd name="connsiteY0" fmla="*/ 129023 h 1073569"/>
                <a:gd name="connsiteX1" fmla="*/ 28708 w 1206563"/>
                <a:gd name="connsiteY1" fmla="*/ 3328 h 1073569"/>
                <a:gd name="connsiteX2" fmla="*/ 0 w 1206563"/>
                <a:gd name="connsiteY2" fmla="*/ 215053 h 1073569"/>
                <a:gd name="connsiteX0" fmla="*/ 430347 w 1206563"/>
                <a:gd name="connsiteY0" fmla="*/ 89642 h 1073569"/>
                <a:gd name="connsiteX1" fmla="*/ 1083572 w 1206563"/>
                <a:gd name="connsiteY1" fmla="*/ 827587 h 1073569"/>
                <a:gd name="connsiteX2" fmla="*/ 1206563 w 1206563"/>
                <a:gd name="connsiteY2" fmla="*/ 827587 h 1073569"/>
                <a:gd name="connsiteX3" fmla="*/ 982004 w 1206563"/>
                <a:gd name="connsiteY3" fmla="*/ 1073569 h 1073569"/>
                <a:gd name="connsiteX4" fmla="*/ 714600 w 1206563"/>
                <a:gd name="connsiteY4" fmla="*/ 827587 h 1073569"/>
                <a:gd name="connsiteX5" fmla="*/ 837591 w 1206563"/>
                <a:gd name="connsiteY5" fmla="*/ 827587 h 1073569"/>
                <a:gd name="connsiteX0" fmla="*/ 982004 w 1206563"/>
                <a:gd name="connsiteY0" fmla="*/ 1070241 h 1070241"/>
                <a:gd name="connsiteX1" fmla="*/ 714600 w 1206563"/>
                <a:gd name="connsiteY1" fmla="*/ 824259 h 1070241"/>
                <a:gd name="connsiteX2" fmla="*/ 837591 w 1206563"/>
                <a:gd name="connsiteY2" fmla="*/ 824259 h 1070241"/>
                <a:gd name="connsiteX3" fmla="*/ 184366 w 1206563"/>
                <a:gd name="connsiteY3" fmla="*/ 86314 h 1070241"/>
                <a:gd name="connsiteX4" fmla="*/ 430347 w 1206563"/>
                <a:gd name="connsiteY4" fmla="*/ 86314 h 1070241"/>
                <a:gd name="connsiteX5" fmla="*/ 1083572 w 1206563"/>
                <a:gd name="connsiteY5" fmla="*/ 824259 h 1070241"/>
                <a:gd name="connsiteX6" fmla="*/ 1206563 w 1206563"/>
                <a:gd name="connsiteY6" fmla="*/ 824259 h 1070241"/>
                <a:gd name="connsiteX7" fmla="*/ 982004 w 1206563"/>
                <a:gd name="connsiteY7" fmla="*/ 1070241 h 1070241"/>
                <a:gd name="connsiteX0" fmla="*/ 28708 w 1206563"/>
                <a:gd name="connsiteY0" fmla="*/ 0 h 1070241"/>
                <a:gd name="connsiteX1" fmla="*/ 0 w 1206563"/>
                <a:gd name="connsiteY1" fmla="*/ 211725 h 1070241"/>
                <a:gd name="connsiteX0" fmla="*/ 430347 w 1206563"/>
                <a:gd name="connsiteY0" fmla="*/ 86314 h 1070241"/>
                <a:gd name="connsiteX1" fmla="*/ 1083572 w 1206563"/>
                <a:gd name="connsiteY1" fmla="*/ 824259 h 1070241"/>
                <a:gd name="connsiteX2" fmla="*/ 1206563 w 1206563"/>
                <a:gd name="connsiteY2" fmla="*/ 824259 h 1070241"/>
                <a:gd name="connsiteX3" fmla="*/ 982004 w 1206563"/>
                <a:gd name="connsiteY3" fmla="*/ 1070241 h 1070241"/>
                <a:gd name="connsiteX4" fmla="*/ 714600 w 1206563"/>
                <a:gd name="connsiteY4" fmla="*/ 824259 h 1070241"/>
                <a:gd name="connsiteX5" fmla="*/ 837591 w 1206563"/>
                <a:gd name="connsiteY5" fmla="*/ 824259 h 1070241"/>
                <a:gd name="connsiteX0" fmla="*/ 982004 w 1206563"/>
                <a:gd name="connsiteY0" fmla="*/ 1070241 h 1070241"/>
                <a:gd name="connsiteX1" fmla="*/ 714600 w 1206563"/>
                <a:gd name="connsiteY1" fmla="*/ 824259 h 1070241"/>
                <a:gd name="connsiteX2" fmla="*/ 837591 w 1206563"/>
                <a:gd name="connsiteY2" fmla="*/ 824259 h 1070241"/>
                <a:gd name="connsiteX3" fmla="*/ 184366 w 1206563"/>
                <a:gd name="connsiteY3" fmla="*/ 86314 h 1070241"/>
                <a:gd name="connsiteX4" fmla="*/ 430347 w 1206563"/>
                <a:gd name="connsiteY4" fmla="*/ 86314 h 1070241"/>
                <a:gd name="connsiteX5" fmla="*/ 1083572 w 1206563"/>
                <a:gd name="connsiteY5" fmla="*/ 824259 h 1070241"/>
                <a:gd name="connsiteX6" fmla="*/ 1206563 w 1206563"/>
                <a:gd name="connsiteY6" fmla="*/ 824259 h 1070241"/>
                <a:gd name="connsiteX7" fmla="*/ 982004 w 1206563"/>
                <a:gd name="connsiteY7" fmla="*/ 1070241 h 1070241"/>
                <a:gd name="connsiteX0" fmla="*/ 28708 w 1206563"/>
                <a:gd name="connsiteY0" fmla="*/ 0 h 1070241"/>
                <a:gd name="connsiteX1" fmla="*/ 0 w 1206563"/>
                <a:gd name="connsiteY1" fmla="*/ 211725 h 1070241"/>
                <a:gd name="connsiteX2" fmla="*/ 28708 w 1206563"/>
                <a:gd name="connsiteY2" fmla="*/ 0 h 1070241"/>
                <a:gd name="connsiteX0" fmla="*/ 430347 w 1206563"/>
                <a:gd name="connsiteY0" fmla="*/ 86314 h 1070241"/>
                <a:gd name="connsiteX1" fmla="*/ 1083572 w 1206563"/>
                <a:gd name="connsiteY1" fmla="*/ 824259 h 1070241"/>
                <a:gd name="connsiteX2" fmla="*/ 1206563 w 1206563"/>
                <a:gd name="connsiteY2" fmla="*/ 824259 h 1070241"/>
                <a:gd name="connsiteX3" fmla="*/ 982004 w 1206563"/>
                <a:gd name="connsiteY3" fmla="*/ 1070241 h 1070241"/>
                <a:gd name="connsiteX4" fmla="*/ 714600 w 1206563"/>
                <a:gd name="connsiteY4" fmla="*/ 824259 h 1070241"/>
                <a:gd name="connsiteX5" fmla="*/ 837591 w 1206563"/>
                <a:gd name="connsiteY5" fmla="*/ 824259 h 1070241"/>
                <a:gd name="connsiteX0" fmla="*/ 953296 w 1177855"/>
                <a:gd name="connsiteY0" fmla="*/ 1070241 h 1070241"/>
                <a:gd name="connsiteX1" fmla="*/ 685892 w 1177855"/>
                <a:gd name="connsiteY1" fmla="*/ 824259 h 1070241"/>
                <a:gd name="connsiteX2" fmla="*/ 808883 w 1177855"/>
                <a:gd name="connsiteY2" fmla="*/ 824259 h 1070241"/>
                <a:gd name="connsiteX3" fmla="*/ 155658 w 1177855"/>
                <a:gd name="connsiteY3" fmla="*/ 86314 h 1070241"/>
                <a:gd name="connsiteX4" fmla="*/ 401639 w 1177855"/>
                <a:gd name="connsiteY4" fmla="*/ 86314 h 1070241"/>
                <a:gd name="connsiteX5" fmla="*/ 1054864 w 1177855"/>
                <a:gd name="connsiteY5" fmla="*/ 824259 h 1070241"/>
                <a:gd name="connsiteX6" fmla="*/ 1177855 w 1177855"/>
                <a:gd name="connsiteY6" fmla="*/ 824259 h 1070241"/>
                <a:gd name="connsiteX7" fmla="*/ 953296 w 1177855"/>
                <a:gd name="connsiteY7" fmla="*/ 1070241 h 1070241"/>
                <a:gd name="connsiteX0" fmla="*/ 0 w 1177855"/>
                <a:gd name="connsiteY0" fmla="*/ 0 h 1070241"/>
                <a:gd name="connsiteX1" fmla="*/ 6461 w 1177855"/>
                <a:gd name="connsiteY1" fmla="*/ 43995 h 1070241"/>
                <a:gd name="connsiteX2" fmla="*/ 0 w 1177855"/>
                <a:gd name="connsiteY2" fmla="*/ 0 h 1070241"/>
                <a:gd name="connsiteX0" fmla="*/ 401639 w 1177855"/>
                <a:gd name="connsiteY0" fmla="*/ 86314 h 1070241"/>
                <a:gd name="connsiteX1" fmla="*/ 1054864 w 1177855"/>
                <a:gd name="connsiteY1" fmla="*/ 824259 h 1070241"/>
                <a:gd name="connsiteX2" fmla="*/ 1177855 w 1177855"/>
                <a:gd name="connsiteY2" fmla="*/ 824259 h 1070241"/>
                <a:gd name="connsiteX3" fmla="*/ 953296 w 1177855"/>
                <a:gd name="connsiteY3" fmla="*/ 1070241 h 1070241"/>
                <a:gd name="connsiteX4" fmla="*/ 685892 w 1177855"/>
                <a:gd name="connsiteY4" fmla="*/ 824259 h 1070241"/>
                <a:gd name="connsiteX5" fmla="*/ 808883 w 1177855"/>
                <a:gd name="connsiteY5" fmla="*/ 824259 h 1070241"/>
                <a:gd name="connsiteX0" fmla="*/ 953296 w 1177855"/>
                <a:gd name="connsiteY0" fmla="*/ 1070241 h 1070241"/>
                <a:gd name="connsiteX1" fmla="*/ 685892 w 1177855"/>
                <a:gd name="connsiteY1" fmla="*/ 824259 h 1070241"/>
                <a:gd name="connsiteX2" fmla="*/ 808883 w 1177855"/>
                <a:gd name="connsiteY2" fmla="*/ 824259 h 1070241"/>
                <a:gd name="connsiteX3" fmla="*/ 155658 w 1177855"/>
                <a:gd name="connsiteY3" fmla="*/ 86314 h 1070241"/>
                <a:gd name="connsiteX4" fmla="*/ 401639 w 1177855"/>
                <a:gd name="connsiteY4" fmla="*/ 86314 h 1070241"/>
                <a:gd name="connsiteX5" fmla="*/ 1054864 w 1177855"/>
                <a:gd name="connsiteY5" fmla="*/ 824259 h 1070241"/>
                <a:gd name="connsiteX6" fmla="*/ 1177855 w 1177855"/>
                <a:gd name="connsiteY6" fmla="*/ 824259 h 1070241"/>
                <a:gd name="connsiteX7" fmla="*/ 953296 w 1177855"/>
                <a:gd name="connsiteY7" fmla="*/ 1070241 h 1070241"/>
                <a:gd name="connsiteX0" fmla="*/ 6461 w 1177855"/>
                <a:gd name="connsiteY0" fmla="*/ 43995 h 1070241"/>
                <a:gd name="connsiteX1" fmla="*/ 0 w 1177855"/>
                <a:gd name="connsiteY1" fmla="*/ 0 h 1070241"/>
                <a:gd name="connsiteX2" fmla="*/ 97901 w 1177855"/>
                <a:gd name="connsiteY2" fmla="*/ 135435 h 1070241"/>
                <a:gd name="connsiteX0" fmla="*/ 401639 w 1177855"/>
                <a:gd name="connsiteY0" fmla="*/ 86314 h 1070241"/>
                <a:gd name="connsiteX1" fmla="*/ 1054864 w 1177855"/>
                <a:gd name="connsiteY1" fmla="*/ 824259 h 1070241"/>
                <a:gd name="connsiteX2" fmla="*/ 1177855 w 1177855"/>
                <a:gd name="connsiteY2" fmla="*/ 824259 h 1070241"/>
                <a:gd name="connsiteX3" fmla="*/ 953296 w 1177855"/>
                <a:gd name="connsiteY3" fmla="*/ 1070241 h 1070241"/>
                <a:gd name="connsiteX4" fmla="*/ 685892 w 1177855"/>
                <a:gd name="connsiteY4" fmla="*/ 824259 h 1070241"/>
                <a:gd name="connsiteX5" fmla="*/ 808883 w 1177855"/>
                <a:gd name="connsiteY5" fmla="*/ 824259 h 1070241"/>
                <a:gd name="connsiteX0" fmla="*/ 946835 w 1171394"/>
                <a:gd name="connsiteY0" fmla="*/ 1026246 h 1026246"/>
                <a:gd name="connsiteX1" fmla="*/ 679431 w 1171394"/>
                <a:gd name="connsiteY1" fmla="*/ 780264 h 1026246"/>
                <a:gd name="connsiteX2" fmla="*/ 802422 w 1171394"/>
                <a:gd name="connsiteY2" fmla="*/ 780264 h 1026246"/>
                <a:gd name="connsiteX3" fmla="*/ 149197 w 1171394"/>
                <a:gd name="connsiteY3" fmla="*/ 42319 h 1026246"/>
                <a:gd name="connsiteX4" fmla="*/ 395178 w 1171394"/>
                <a:gd name="connsiteY4" fmla="*/ 42319 h 1026246"/>
                <a:gd name="connsiteX5" fmla="*/ 1048403 w 1171394"/>
                <a:gd name="connsiteY5" fmla="*/ 780264 h 1026246"/>
                <a:gd name="connsiteX6" fmla="*/ 1171394 w 1171394"/>
                <a:gd name="connsiteY6" fmla="*/ 780264 h 1026246"/>
                <a:gd name="connsiteX7" fmla="*/ 946835 w 1171394"/>
                <a:gd name="connsiteY7" fmla="*/ 1026246 h 1026246"/>
                <a:gd name="connsiteX0" fmla="*/ 0 w 1171394"/>
                <a:gd name="connsiteY0" fmla="*/ 0 h 1026246"/>
                <a:gd name="connsiteX1" fmla="*/ 91440 w 1171394"/>
                <a:gd name="connsiteY1" fmla="*/ 91440 h 1026246"/>
                <a:gd name="connsiteX0" fmla="*/ 395178 w 1171394"/>
                <a:gd name="connsiteY0" fmla="*/ 42319 h 1026246"/>
                <a:gd name="connsiteX1" fmla="*/ 1048403 w 1171394"/>
                <a:gd name="connsiteY1" fmla="*/ 780264 h 1026246"/>
                <a:gd name="connsiteX2" fmla="*/ 1171394 w 1171394"/>
                <a:gd name="connsiteY2" fmla="*/ 780264 h 1026246"/>
                <a:gd name="connsiteX3" fmla="*/ 946835 w 1171394"/>
                <a:gd name="connsiteY3" fmla="*/ 1026246 h 1026246"/>
                <a:gd name="connsiteX4" fmla="*/ 679431 w 1171394"/>
                <a:gd name="connsiteY4" fmla="*/ 780264 h 1026246"/>
                <a:gd name="connsiteX5" fmla="*/ 802422 w 1171394"/>
                <a:gd name="connsiteY5" fmla="*/ 780264 h 102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394" h="1026246" stroke="0" extrusionOk="0">
                  <a:moveTo>
                    <a:pt x="946835" y="1026246"/>
                  </a:moveTo>
                  <a:lnTo>
                    <a:pt x="679431" y="780264"/>
                  </a:lnTo>
                  <a:lnTo>
                    <a:pt x="802422" y="780264"/>
                  </a:lnTo>
                  <a:cubicBezTo>
                    <a:pt x="725512" y="345842"/>
                    <a:pt x="456835" y="42319"/>
                    <a:pt x="149197" y="42319"/>
                  </a:cubicBezTo>
                  <a:lnTo>
                    <a:pt x="395178" y="42319"/>
                  </a:lnTo>
                  <a:cubicBezTo>
                    <a:pt x="702816" y="42319"/>
                    <a:pt x="971493" y="345842"/>
                    <a:pt x="1048403" y="780264"/>
                  </a:cubicBezTo>
                  <a:lnTo>
                    <a:pt x="1171394" y="780264"/>
                  </a:lnTo>
                  <a:lnTo>
                    <a:pt x="946835" y="1026246"/>
                  </a:lnTo>
                  <a:close/>
                </a:path>
                <a:path w="1171394" h="1026246" fill="darkenLess" stroke="0" extrusionOk="0">
                  <a:moveTo>
                    <a:pt x="0" y="0"/>
                  </a:moveTo>
                  <a:lnTo>
                    <a:pt x="91440" y="91440"/>
                  </a:lnTo>
                </a:path>
                <a:path w="1171394" h="1026246" fill="none" extrusionOk="0">
                  <a:moveTo>
                    <a:pt x="395178" y="42319"/>
                  </a:moveTo>
                  <a:cubicBezTo>
                    <a:pt x="702816" y="42319"/>
                    <a:pt x="971493" y="345842"/>
                    <a:pt x="1048403" y="780264"/>
                  </a:cubicBezTo>
                  <a:lnTo>
                    <a:pt x="1171394" y="780264"/>
                  </a:lnTo>
                  <a:lnTo>
                    <a:pt x="946835" y="1026246"/>
                  </a:lnTo>
                  <a:lnTo>
                    <a:pt x="679431" y="780264"/>
                  </a:lnTo>
                  <a:lnTo>
                    <a:pt x="802422" y="780264"/>
                  </a:lnTo>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5">
              <a:biLevel thresh="25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20773476">
              <a:off x="1239053" y="2567590"/>
              <a:ext cx="2087586" cy="609550"/>
            </a:xfrm>
            <a:prstGeom prst="rect">
              <a:avLst/>
            </a:prstGeom>
          </p:spPr>
        </p:pic>
        <p:sp>
          <p:nvSpPr>
            <p:cNvPr id="9" name="Rectangle 8"/>
            <p:cNvSpPr/>
            <p:nvPr/>
          </p:nvSpPr>
          <p:spPr>
            <a:xfrm rot="1500428">
              <a:off x="3497429" y="2585725"/>
              <a:ext cx="1638300" cy="400110"/>
            </a:xfrm>
            <a:prstGeom prst="rect">
              <a:avLst/>
            </a:prstGeom>
            <a:noFill/>
          </p:spPr>
          <p:txBody>
            <a:bodyPr wrap="square" lIns="91440" tIns="45720" rIns="91440" bIns="45720">
              <a:spAutoFit/>
            </a:bodyPr>
            <a:lstStyle/>
            <a:p>
              <a:pPr algn="ctr"/>
              <a:r>
                <a:rPr lang="en-US" sz="2000" b="1" cap="none" spc="0" dirty="0">
                  <a:ln w="1905"/>
                  <a:solidFill>
                    <a:schemeClr val="bg1"/>
                  </a:solidFill>
                  <a:effectLst>
                    <a:outerShdw blurRad="38100" dist="38100" dir="2700000" algn="tl">
                      <a:srgbClr val="000000">
                        <a:alpha val="43137"/>
                      </a:srgbClr>
                    </a:outerShdw>
                  </a:effectLst>
                </a:rPr>
                <a:t>Cost</a:t>
              </a:r>
            </a:p>
          </p:txBody>
        </p:sp>
        <p:sp>
          <p:nvSpPr>
            <p:cNvPr id="77" name="Rectangle 76"/>
            <p:cNvSpPr/>
            <p:nvPr/>
          </p:nvSpPr>
          <p:spPr>
            <a:xfrm rot="1500428">
              <a:off x="3364079" y="2823850"/>
              <a:ext cx="1638300" cy="400110"/>
            </a:xfrm>
            <a:prstGeom prst="rect">
              <a:avLst/>
            </a:prstGeom>
            <a:noFill/>
          </p:spPr>
          <p:txBody>
            <a:bodyPr wrap="square" lIns="91440" tIns="45720" rIns="91440" bIns="45720">
              <a:spAutoFit/>
            </a:bodyPr>
            <a:lstStyle/>
            <a:p>
              <a:pPr algn="ctr"/>
              <a:r>
                <a:rPr lang="en-US" sz="2000" b="1" cap="none" spc="0" dirty="0">
                  <a:ln w="1905"/>
                  <a:solidFill>
                    <a:schemeClr val="bg1"/>
                  </a:solidFill>
                  <a:effectLst>
                    <a:innerShdw blurRad="69850" dist="43180" dir="5400000">
                      <a:srgbClr val="000000">
                        <a:alpha val="65000"/>
                      </a:srgbClr>
                    </a:innerShdw>
                  </a:effectLst>
                </a:rPr>
                <a:t>Schedule</a:t>
              </a:r>
            </a:p>
          </p:txBody>
        </p:sp>
        <p:sp>
          <p:nvSpPr>
            <p:cNvPr id="78" name="Rectangle 77"/>
            <p:cNvSpPr/>
            <p:nvPr/>
          </p:nvSpPr>
          <p:spPr>
            <a:xfrm rot="1500428">
              <a:off x="3230729" y="3061975"/>
              <a:ext cx="1638300" cy="400110"/>
            </a:xfrm>
            <a:prstGeom prst="rect">
              <a:avLst/>
            </a:prstGeom>
            <a:noFill/>
          </p:spPr>
          <p:txBody>
            <a:bodyPr wrap="square" lIns="91440" tIns="45720" rIns="91440" bIns="45720">
              <a:spAutoFit/>
            </a:bodyPr>
            <a:lstStyle/>
            <a:p>
              <a:pPr algn="ctr"/>
              <a:r>
                <a:rPr lang="en-US" sz="2000" b="1" cap="none" spc="0" dirty="0">
                  <a:ln w="1905"/>
                  <a:solidFill>
                    <a:schemeClr val="bg1"/>
                  </a:solidFill>
                  <a:effectLst>
                    <a:innerShdw blurRad="69850" dist="43180" dir="5400000">
                      <a:srgbClr val="000000">
                        <a:alpha val="65000"/>
                      </a:srgbClr>
                    </a:innerShdw>
                  </a:effectLst>
                </a:rPr>
                <a:t>Performance</a:t>
              </a:r>
            </a:p>
          </p:txBody>
        </p:sp>
      </p:grpSp>
      <p:sp>
        <p:nvSpPr>
          <p:cNvPr id="2" name="TextBox 1"/>
          <p:cNvSpPr txBox="1"/>
          <p:nvPr/>
        </p:nvSpPr>
        <p:spPr>
          <a:xfrm>
            <a:off x="233143" y="6524625"/>
            <a:ext cx="4919937" cy="276999"/>
          </a:xfrm>
          <a:prstGeom prst="rect">
            <a:avLst/>
          </a:prstGeom>
          <a:noFill/>
        </p:spPr>
        <p:txBody>
          <a:bodyPr wrap="none" rtlCol="0">
            <a:spAutoFit/>
          </a:bodyPr>
          <a:lstStyle/>
          <a:p>
            <a:r>
              <a:rPr lang="en-US" sz="1200" dirty="0" err="1"/>
              <a:t>Mfg</a:t>
            </a:r>
            <a:r>
              <a:rPr lang="en-US" sz="1200" dirty="0"/>
              <a:t>: manufacturing	QA: Quality Assurance	</a:t>
            </a:r>
            <a:r>
              <a:rPr lang="en-US" sz="1200" dirty="0" err="1"/>
              <a:t>Eng</a:t>
            </a:r>
            <a:r>
              <a:rPr lang="en-US" sz="1200" dirty="0"/>
              <a:t>: Engineering</a:t>
            </a:r>
          </a:p>
        </p:txBody>
      </p:sp>
    </p:spTree>
    <p:extLst>
      <p:ext uri="{BB962C8B-B14F-4D97-AF65-F5344CB8AC3E}">
        <p14:creationId xmlns:p14="http://schemas.microsoft.com/office/powerpoint/2010/main" val="3994356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04800"/>
            <a:ext cx="7543800" cy="1143000"/>
          </a:xfrm>
          <a:prstGeom prst="rect">
            <a:avLst/>
          </a:prstGeom>
        </p:spPr>
        <p:txBody>
          <a:bodyPr/>
          <a:lstStyle/>
          <a:p>
            <a:pPr algn="r"/>
            <a:r>
              <a:rPr lang="en-US" sz="3600" dirty="0">
                <a:solidFill>
                  <a:schemeClr val="bg1"/>
                </a:solidFill>
              </a:rPr>
              <a:t>MODULE 0NE</a:t>
            </a:r>
          </a:p>
        </p:txBody>
      </p:sp>
      <p:sp>
        <p:nvSpPr>
          <p:cNvPr id="3" name="Content Placeholder 2"/>
          <p:cNvSpPr>
            <a:spLocks noGrp="1"/>
          </p:cNvSpPr>
          <p:nvPr>
            <p:ph sz="quarter" idx="13"/>
          </p:nvPr>
        </p:nvSpPr>
        <p:spPr>
          <a:xfrm>
            <a:off x="838200" y="2209800"/>
            <a:ext cx="7315200" cy="3474720"/>
          </a:xfrm>
        </p:spPr>
        <p:txBody>
          <a:bodyPr>
            <a:normAutofit/>
          </a:bodyPr>
          <a:lstStyle/>
          <a:p>
            <a:pPr marL="0" indent="0" algn="ctr">
              <a:buNone/>
            </a:pPr>
            <a:r>
              <a:rPr lang="en-US" sz="4000" b="1" dirty="0">
                <a:effectLst>
                  <a:outerShdw blurRad="38100" dist="38100" dir="2700000" algn="tl">
                    <a:srgbClr val="000000">
                      <a:alpha val="43137"/>
                    </a:srgbClr>
                  </a:outerShdw>
                  <a:reflection endPos="0" dir="5400000" sy="-100000" algn="bl" rotWithShape="0"/>
                </a:effectLst>
              </a:rPr>
              <a:t>Course Introduction/Overview</a:t>
            </a:r>
          </a:p>
        </p:txBody>
      </p:sp>
    </p:spTree>
    <p:extLst>
      <p:ext uri="{BB962C8B-B14F-4D97-AF65-F5344CB8AC3E}">
        <p14:creationId xmlns:p14="http://schemas.microsoft.com/office/powerpoint/2010/main" val="2162691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219200" y="0"/>
            <a:ext cx="7752056" cy="1143000"/>
          </a:xfrm>
        </p:spPr>
        <p:txBody>
          <a:bodyPr/>
          <a:lstStyle/>
          <a:p>
            <a:r>
              <a:rPr lang="en-US" sz="3600" dirty="0"/>
              <a:t>Project Management </a:t>
            </a:r>
            <a:br>
              <a:rPr lang="en-US" sz="3600" dirty="0"/>
            </a:br>
            <a:r>
              <a:rPr lang="en-US" sz="3600" dirty="0"/>
              <a:t> Universal Body of Knowledge </a:t>
            </a:r>
          </a:p>
        </p:txBody>
      </p:sp>
      <p:sp>
        <p:nvSpPr>
          <p:cNvPr id="10243" name="Content Placeholder 2"/>
          <p:cNvSpPr>
            <a:spLocks noGrp="1"/>
          </p:cNvSpPr>
          <p:nvPr>
            <p:ph idx="1"/>
          </p:nvPr>
        </p:nvSpPr>
        <p:spPr>
          <a:xfrm>
            <a:off x="533400" y="1447800"/>
            <a:ext cx="8000999" cy="5029200"/>
          </a:xfrm>
        </p:spPr>
        <p:txBody>
          <a:bodyPr>
            <a:normAutofit fontScale="85000" lnSpcReduction="20000"/>
          </a:bodyPr>
          <a:lstStyle/>
          <a:p>
            <a:pPr>
              <a:lnSpc>
                <a:spcPct val="120000"/>
              </a:lnSpc>
              <a:spcAft>
                <a:spcPts val="1200"/>
              </a:spcAft>
            </a:pPr>
            <a:r>
              <a:rPr lang="en-US" b="1" dirty="0"/>
              <a:t>Many management knowledge areas, skills, tools and techniques also apply to routine operations</a:t>
            </a:r>
          </a:p>
          <a:p>
            <a:pPr lvl="1">
              <a:lnSpc>
                <a:spcPct val="120000"/>
              </a:lnSpc>
              <a:buSzPct val="60000"/>
              <a:buFont typeface="Wingdings" pitchFamily="2" charset="2"/>
              <a:buChar char="t"/>
            </a:pPr>
            <a:r>
              <a:rPr lang="en-US" b="1" dirty="0"/>
              <a:t>Communications</a:t>
            </a:r>
          </a:p>
          <a:p>
            <a:pPr lvl="1">
              <a:lnSpc>
                <a:spcPct val="120000"/>
              </a:lnSpc>
              <a:buSzPct val="60000"/>
              <a:buFont typeface="Wingdings" pitchFamily="2" charset="2"/>
              <a:buChar char="t"/>
            </a:pPr>
            <a:r>
              <a:rPr lang="en-US" b="1" dirty="0"/>
              <a:t>Risk identification</a:t>
            </a:r>
          </a:p>
          <a:p>
            <a:pPr lvl="1">
              <a:lnSpc>
                <a:spcPct val="120000"/>
              </a:lnSpc>
              <a:buSzPct val="60000"/>
              <a:buFont typeface="Wingdings" pitchFamily="2" charset="2"/>
              <a:buChar char="t"/>
            </a:pPr>
            <a:r>
              <a:rPr lang="en-US" b="1" dirty="0"/>
              <a:t>Procurement</a:t>
            </a:r>
          </a:p>
          <a:p>
            <a:pPr lvl="1">
              <a:lnSpc>
                <a:spcPct val="120000"/>
              </a:lnSpc>
              <a:buSzPct val="60000"/>
              <a:buFont typeface="Wingdings" pitchFamily="2" charset="2"/>
              <a:buChar char="t"/>
            </a:pPr>
            <a:r>
              <a:rPr lang="en-US" b="1" dirty="0"/>
              <a:t>Human resources</a:t>
            </a:r>
          </a:p>
          <a:p>
            <a:pPr lvl="1">
              <a:lnSpc>
                <a:spcPct val="120000"/>
              </a:lnSpc>
              <a:buSzPct val="60000"/>
              <a:buFont typeface="Wingdings" pitchFamily="2" charset="2"/>
              <a:buChar char="t"/>
            </a:pPr>
            <a:r>
              <a:rPr lang="en-US" b="1" dirty="0"/>
              <a:t>Quality</a:t>
            </a:r>
          </a:p>
          <a:p>
            <a:pPr lvl="1">
              <a:lnSpc>
                <a:spcPct val="120000"/>
              </a:lnSpc>
              <a:buSzPct val="60000"/>
              <a:buFont typeface="Wingdings" pitchFamily="2" charset="2"/>
              <a:buChar char="t"/>
            </a:pPr>
            <a:r>
              <a:rPr lang="en-US" b="1" dirty="0"/>
              <a:t>Cost(s)</a:t>
            </a:r>
          </a:p>
          <a:p>
            <a:pPr lvl="1">
              <a:lnSpc>
                <a:spcPct val="120000"/>
              </a:lnSpc>
              <a:buSzPct val="60000"/>
              <a:buFont typeface="Wingdings" pitchFamily="2" charset="2"/>
              <a:buChar char="t"/>
            </a:pPr>
            <a:r>
              <a:rPr lang="en-US" b="1" dirty="0"/>
              <a:t>Time </a:t>
            </a:r>
            <a:r>
              <a:rPr lang="en-US" dirty="0"/>
              <a:t>(schedule)</a:t>
            </a:r>
          </a:p>
          <a:p>
            <a:pPr lvl="1">
              <a:lnSpc>
                <a:spcPct val="120000"/>
              </a:lnSpc>
              <a:buSzPct val="60000"/>
              <a:buFont typeface="Wingdings" pitchFamily="2" charset="2"/>
              <a:buChar char="t"/>
            </a:pPr>
            <a:r>
              <a:rPr lang="en-US" b="1" dirty="0"/>
              <a:t>Performance </a:t>
            </a:r>
            <a:r>
              <a:rPr lang="en-US" dirty="0"/>
              <a:t>(Requirements &amp; Scope)</a:t>
            </a:r>
            <a:endParaRPr lang="en-US" b="1" dirty="0"/>
          </a:p>
          <a:p>
            <a:pPr lvl="1"/>
            <a:endParaRPr lang="en-US" dirty="0"/>
          </a:p>
        </p:txBody>
      </p:sp>
      <p:sp>
        <p:nvSpPr>
          <p:cNvPr id="10244" name="Slide Number Placeholder 3"/>
          <p:cNvSpPr>
            <a:spLocks noGrp="1"/>
          </p:cNvSpPr>
          <p:nvPr>
            <p:ph type="sldNum" sz="quarter" idx="10"/>
          </p:nvPr>
        </p:nvSpPr>
        <p:spPr>
          <a:noFill/>
        </p:spPr>
        <p:txBody>
          <a:bodyPr/>
          <a:lstStyle/>
          <a:p>
            <a:fld id="{C5D821FF-B7C5-48EC-914A-E6DC5946EF26}" type="slidenum">
              <a:rPr lang="en-US" smtClean="0"/>
              <a:pPr/>
              <a:t>60</a:t>
            </a:fld>
            <a:endParaRPr lang="en-US" dirty="0"/>
          </a:p>
        </p:txBody>
      </p:sp>
    </p:spTree>
    <p:extLst>
      <p:ext uri="{BB962C8B-B14F-4D97-AF65-F5344CB8AC3E}">
        <p14:creationId xmlns:p14="http://schemas.microsoft.com/office/powerpoint/2010/main" val="3688163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351868" y="0"/>
            <a:ext cx="7752056" cy="1143000"/>
          </a:xfrm>
        </p:spPr>
        <p:txBody>
          <a:bodyPr/>
          <a:lstStyle/>
          <a:p>
            <a:r>
              <a:rPr lang="en-US" sz="3600" dirty="0"/>
              <a:t>Project Management </a:t>
            </a:r>
            <a:br>
              <a:rPr lang="en-US" sz="3600" dirty="0"/>
            </a:br>
            <a:r>
              <a:rPr lang="en-US" sz="3600" dirty="0"/>
              <a:t>Unique Body of Knowledge</a:t>
            </a:r>
          </a:p>
        </p:txBody>
      </p:sp>
      <p:sp>
        <p:nvSpPr>
          <p:cNvPr id="10244" name="Slide Number Placeholder 3"/>
          <p:cNvSpPr>
            <a:spLocks noGrp="1"/>
          </p:cNvSpPr>
          <p:nvPr>
            <p:ph type="sldNum" sz="quarter" idx="10"/>
          </p:nvPr>
        </p:nvSpPr>
        <p:spPr>
          <a:noFill/>
        </p:spPr>
        <p:txBody>
          <a:bodyPr/>
          <a:lstStyle/>
          <a:p>
            <a:fld id="{C5D821FF-B7C5-48EC-914A-E6DC5946EF26}" type="slidenum">
              <a:rPr lang="en-US" smtClean="0"/>
              <a:pPr/>
              <a:t>61</a:t>
            </a:fld>
            <a:endParaRPr lang="en-US" dirty="0"/>
          </a:p>
        </p:txBody>
      </p:sp>
      <p:grpSp>
        <p:nvGrpSpPr>
          <p:cNvPr id="6" name="Group 5"/>
          <p:cNvGrpSpPr/>
          <p:nvPr/>
        </p:nvGrpSpPr>
        <p:grpSpPr>
          <a:xfrm>
            <a:off x="3561760" y="3156891"/>
            <a:ext cx="1978427" cy="1982081"/>
            <a:chOff x="3737485" y="2173713"/>
            <a:chExt cx="1978427" cy="1982081"/>
          </a:xfrm>
        </p:grpSpPr>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706" y="2173713"/>
              <a:ext cx="1669206" cy="169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737485" y="3848017"/>
              <a:ext cx="1978427" cy="307777"/>
            </a:xfrm>
            <a:prstGeom prst="rect">
              <a:avLst/>
            </a:prstGeom>
          </p:spPr>
          <p:txBody>
            <a:bodyPr wrap="none">
              <a:spAutoFit/>
            </a:bodyPr>
            <a:lstStyle/>
            <a:p>
              <a:pPr lvl="1"/>
              <a:r>
                <a:rPr lang="en-US" sz="1400" b="1" i="1" dirty="0"/>
                <a:t>Risk management</a:t>
              </a:r>
            </a:p>
          </p:txBody>
        </p:sp>
      </p:grpSp>
      <p:grpSp>
        <p:nvGrpSpPr>
          <p:cNvPr id="5" name="Group 4"/>
          <p:cNvGrpSpPr/>
          <p:nvPr/>
        </p:nvGrpSpPr>
        <p:grpSpPr>
          <a:xfrm>
            <a:off x="540544" y="3156891"/>
            <a:ext cx="3132730" cy="2424084"/>
            <a:chOff x="520176" y="2190899"/>
            <a:chExt cx="2788710" cy="2385367"/>
          </a:xfrm>
        </p:grpSpPr>
        <p:pic>
          <p:nvPicPr>
            <p:cNvPr id="3891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176" y="2190899"/>
              <a:ext cx="2678906" cy="2044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54092" y="4273405"/>
              <a:ext cx="2754794" cy="302861"/>
            </a:xfrm>
            <a:prstGeom prst="rect">
              <a:avLst/>
            </a:prstGeom>
          </p:spPr>
          <p:txBody>
            <a:bodyPr wrap="none">
              <a:spAutoFit/>
            </a:bodyPr>
            <a:lstStyle/>
            <a:p>
              <a:r>
                <a:rPr lang="en-US" sz="1400" b="1" i="1" dirty="0"/>
                <a:t>Project performance management, etc.</a:t>
              </a:r>
            </a:p>
          </p:txBody>
        </p:sp>
      </p:grpSp>
      <p:grpSp>
        <p:nvGrpSpPr>
          <p:cNvPr id="7" name="Group 6"/>
          <p:cNvGrpSpPr/>
          <p:nvPr/>
        </p:nvGrpSpPr>
        <p:grpSpPr>
          <a:xfrm>
            <a:off x="5893625" y="3156891"/>
            <a:ext cx="3458792" cy="3396309"/>
            <a:chOff x="5965216" y="2771608"/>
            <a:chExt cx="3138744" cy="3396309"/>
          </a:xfrm>
        </p:grpSpPr>
        <p:pic>
          <p:nvPicPr>
            <p:cNvPr id="389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9791" y="2771608"/>
              <a:ext cx="2656505" cy="308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965216" y="5860140"/>
              <a:ext cx="3138744" cy="307777"/>
            </a:xfrm>
            <a:prstGeom prst="rect">
              <a:avLst/>
            </a:prstGeom>
          </p:spPr>
          <p:txBody>
            <a:bodyPr wrap="none">
              <a:spAutoFit/>
            </a:bodyPr>
            <a:lstStyle/>
            <a:p>
              <a:pPr lvl="1"/>
              <a:r>
                <a:rPr lang="en-US" sz="1400" b="1" i="1" dirty="0"/>
                <a:t>Manufacturing and QA processes</a:t>
              </a:r>
            </a:p>
          </p:txBody>
        </p:sp>
      </p:grpSp>
      <p:sp>
        <p:nvSpPr>
          <p:cNvPr id="8" name="Content Placeholder 7"/>
          <p:cNvSpPr>
            <a:spLocks noGrp="1"/>
          </p:cNvSpPr>
          <p:nvPr>
            <p:ph idx="1"/>
          </p:nvPr>
        </p:nvSpPr>
        <p:spPr>
          <a:xfrm>
            <a:off x="359973" y="1600200"/>
            <a:ext cx="8382000" cy="1365538"/>
          </a:xfrm>
        </p:spPr>
        <p:txBody>
          <a:bodyPr>
            <a:normAutofit fontScale="85000" lnSpcReduction="20000"/>
          </a:bodyPr>
          <a:lstStyle/>
          <a:p>
            <a:pPr>
              <a:lnSpc>
                <a:spcPct val="110000"/>
              </a:lnSpc>
              <a:spcAft>
                <a:spcPts val="600"/>
              </a:spcAft>
            </a:pPr>
            <a:r>
              <a:rPr lang="en-US" sz="3300" b="1" dirty="0"/>
              <a:t>Unique management knowledge includes:</a:t>
            </a:r>
          </a:p>
          <a:p>
            <a:pPr lvl="1">
              <a:lnSpc>
                <a:spcPct val="110000"/>
              </a:lnSpc>
              <a:buSzPct val="60000"/>
              <a:buFont typeface="Wingdings" pitchFamily="2" charset="2"/>
              <a:buChar char="t"/>
            </a:pPr>
            <a:r>
              <a:rPr lang="en-US" b="1" dirty="0"/>
              <a:t>General business management knowledge areas </a:t>
            </a:r>
          </a:p>
          <a:p>
            <a:pPr lvl="1">
              <a:lnSpc>
                <a:spcPct val="110000"/>
              </a:lnSpc>
              <a:buSzPct val="60000"/>
              <a:buFont typeface="Wingdings" pitchFamily="2" charset="2"/>
              <a:buChar char="t"/>
            </a:pPr>
            <a:r>
              <a:rPr lang="en-US" b="1" dirty="0"/>
              <a:t>Particular applications involved in a specific project</a:t>
            </a:r>
          </a:p>
          <a:p>
            <a:endParaRPr lang="en-US" dirty="0"/>
          </a:p>
        </p:txBody>
      </p:sp>
      <p:sp>
        <p:nvSpPr>
          <p:cNvPr id="9" name="TextBox 8"/>
          <p:cNvSpPr txBox="1"/>
          <p:nvPr/>
        </p:nvSpPr>
        <p:spPr>
          <a:xfrm>
            <a:off x="914401" y="6538912"/>
            <a:ext cx="7496678" cy="276999"/>
          </a:xfrm>
          <a:prstGeom prst="rect">
            <a:avLst/>
          </a:prstGeom>
          <a:noFill/>
        </p:spPr>
        <p:txBody>
          <a:bodyPr wrap="square" rtlCol="0">
            <a:spAutoFit/>
          </a:bodyPr>
          <a:lstStyle/>
          <a:p>
            <a:r>
              <a:rPr lang="en-US" sz="1200" dirty="0"/>
              <a:t>CPI: Cost Performance Index	SPI: Schedule performance Index	QA: Quality Assurance	</a:t>
            </a:r>
          </a:p>
        </p:txBody>
      </p:sp>
    </p:spTree>
    <p:extLst>
      <p:ext uri="{BB962C8B-B14F-4D97-AF65-F5344CB8AC3E}">
        <p14:creationId xmlns:p14="http://schemas.microsoft.com/office/powerpoint/2010/main" val="3936500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219200" y="19050"/>
            <a:ext cx="7752056" cy="1143000"/>
          </a:xfrm>
        </p:spPr>
        <p:txBody>
          <a:bodyPr/>
          <a:lstStyle/>
          <a:p>
            <a:r>
              <a:rPr lang="en-US" sz="3600" dirty="0"/>
              <a:t>Project Management </a:t>
            </a:r>
            <a:br>
              <a:rPr lang="en-US" sz="3600" dirty="0"/>
            </a:br>
            <a:r>
              <a:rPr lang="en-US" sz="3600" dirty="0"/>
              <a:t>Project Specific Body of Knowledge</a:t>
            </a:r>
          </a:p>
        </p:txBody>
      </p:sp>
      <p:sp>
        <p:nvSpPr>
          <p:cNvPr id="10243" name="Content Placeholder 2"/>
          <p:cNvSpPr>
            <a:spLocks noGrp="1"/>
          </p:cNvSpPr>
          <p:nvPr>
            <p:ph idx="1"/>
          </p:nvPr>
        </p:nvSpPr>
        <p:spPr>
          <a:xfrm>
            <a:off x="0" y="1400889"/>
            <a:ext cx="4239976" cy="5320586"/>
          </a:xfrm>
        </p:spPr>
        <p:txBody>
          <a:bodyPr>
            <a:normAutofit lnSpcReduction="10000"/>
          </a:bodyPr>
          <a:lstStyle/>
          <a:p>
            <a:pPr>
              <a:spcAft>
                <a:spcPts val="1200"/>
              </a:spcAft>
            </a:pPr>
            <a:r>
              <a:rPr lang="en-US" sz="2400" dirty="0"/>
              <a:t>Particular applications involved in a specific project</a:t>
            </a:r>
          </a:p>
          <a:p>
            <a:pPr lvl="1">
              <a:spcAft>
                <a:spcPts val="600"/>
              </a:spcAft>
              <a:buSzPct val="60000"/>
              <a:buFont typeface="Wingdings" pitchFamily="2" charset="2"/>
              <a:buChar char="t"/>
            </a:pPr>
            <a:r>
              <a:rPr lang="en-US" sz="2000" dirty="0"/>
              <a:t>Information Technology (IT) Projects </a:t>
            </a:r>
          </a:p>
          <a:p>
            <a:pPr lvl="2"/>
            <a:r>
              <a:rPr lang="en-US" sz="1800" dirty="0">
                <a:latin typeface="Arial" pitchFamily="34" charset="0"/>
                <a:cs typeface="Arial" pitchFamily="34" charset="0"/>
              </a:rPr>
              <a:t>Software project management</a:t>
            </a:r>
          </a:p>
          <a:p>
            <a:pPr lvl="2"/>
            <a:r>
              <a:rPr lang="en-US" sz="1800" dirty="0">
                <a:latin typeface="Arial" pitchFamily="34" charset="0"/>
                <a:cs typeface="Arial" pitchFamily="34" charset="0"/>
              </a:rPr>
              <a:t>Information Assurance</a:t>
            </a:r>
          </a:p>
          <a:p>
            <a:pPr lvl="2"/>
            <a:r>
              <a:rPr lang="en-US" sz="1800" dirty="0">
                <a:latin typeface="Arial" pitchFamily="34" charset="0"/>
                <a:cs typeface="Arial" pitchFamily="34" charset="0"/>
              </a:rPr>
              <a:t>Keeping up with – “Moore’s Law”</a:t>
            </a:r>
            <a:endParaRPr lang="en-US" sz="2000" dirty="0"/>
          </a:p>
          <a:p>
            <a:pPr lvl="1">
              <a:spcAft>
                <a:spcPts val="600"/>
              </a:spcAft>
              <a:buSzPct val="60000"/>
              <a:buFont typeface="Wingdings" pitchFamily="2" charset="2"/>
              <a:buChar char="t"/>
            </a:pPr>
            <a:r>
              <a:rPr lang="en-US" sz="2000" dirty="0"/>
              <a:t>Services</a:t>
            </a:r>
          </a:p>
          <a:p>
            <a:pPr lvl="2"/>
            <a:r>
              <a:rPr lang="en-US" sz="1800" dirty="0">
                <a:latin typeface="Arial" pitchFamily="34" charset="0"/>
                <a:cs typeface="Arial" pitchFamily="34" charset="0"/>
              </a:rPr>
              <a:t>Commercial Satellite Communications &amp; Imaging</a:t>
            </a:r>
          </a:p>
          <a:p>
            <a:pPr lvl="2"/>
            <a:r>
              <a:rPr lang="en-US" sz="1800" dirty="0">
                <a:latin typeface="Arial" pitchFamily="34" charset="0"/>
                <a:cs typeface="Arial" pitchFamily="34" charset="0"/>
              </a:rPr>
              <a:t>Launch</a:t>
            </a:r>
          </a:p>
          <a:p>
            <a:pPr lvl="2"/>
            <a:r>
              <a:rPr lang="en-US" sz="1800" dirty="0">
                <a:latin typeface="Arial" pitchFamily="34" charset="0"/>
                <a:cs typeface="Arial" pitchFamily="34" charset="0"/>
              </a:rPr>
              <a:t>General Contractors  (building that House!)</a:t>
            </a:r>
          </a:p>
        </p:txBody>
      </p:sp>
      <p:sp>
        <p:nvSpPr>
          <p:cNvPr id="10244" name="Slide Number Placeholder 3"/>
          <p:cNvSpPr>
            <a:spLocks noGrp="1"/>
          </p:cNvSpPr>
          <p:nvPr>
            <p:ph type="sldNum" sz="quarter" idx="10"/>
          </p:nvPr>
        </p:nvSpPr>
        <p:spPr>
          <a:noFill/>
        </p:spPr>
        <p:txBody>
          <a:bodyPr/>
          <a:lstStyle/>
          <a:p>
            <a:fld id="{C5D821FF-B7C5-48EC-914A-E6DC5946EF26}" type="slidenum">
              <a:rPr lang="en-US" smtClean="0"/>
              <a:pPr/>
              <a:t>62</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905000"/>
            <a:ext cx="5029200" cy="4516478"/>
          </a:xfrm>
          <a:prstGeom prst="rect">
            <a:avLst/>
          </a:prstGeom>
          <a:solidFill>
            <a:srgbClr val="FFFF00"/>
          </a:solidFill>
        </p:spPr>
      </p:pic>
      <p:sp>
        <p:nvSpPr>
          <p:cNvPr id="3" name="TextBox 2"/>
          <p:cNvSpPr txBox="1"/>
          <p:nvPr/>
        </p:nvSpPr>
        <p:spPr>
          <a:xfrm>
            <a:off x="6918960" y="6553200"/>
            <a:ext cx="1478290" cy="246221"/>
          </a:xfrm>
          <a:prstGeom prst="rect">
            <a:avLst/>
          </a:prstGeom>
          <a:noFill/>
        </p:spPr>
        <p:txBody>
          <a:bodyPr wrap="none" rtlCol="0">
            <a:spAutoFit/>
          </a:bodyPr>
          <a:lstStyle/>
          <a:p>
            <a:r>
              <a:rPr lang="en-US" sz="1000" dirty="0"/>
              <a:t>Graph source: Wikipedia</a:t>
            </a:r>
          </a:p>
        </p:txBody>
      </p:sp>
    </p:spTree>
    <p:extLst>
      <p:ext uri="{BB962C8B-B14F-4D97-AF65-F5344CB8AC3E}">
        <p14:creationId xmlns:p14="http://schemas.microsoft.com/office/powerpoint/2010/main" val="20639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Book by BGen Cooley</a:t>
            </a:r>
            <a:br>
              <a:rPr lang="en-US" dirty="0"/>
            </a:br>
            <a:r>
              <a:rPr lang="en-US" sz="1600" dirty="0"/>
              <a:t>“written for an O-5 to O-6 entering into a PM Position”</a:t>
            </a:r>
            <a:endParaRPr lang="en-US" dirty="0"/>
          </a:p>
        </p:txBody>
      </p:sp>
      <p:sp>
        <p:nvSpPr>
          <p:cNvPr id="4" name="Footer Placeholder 3"/>
          <p:cNvSpPr>
            <a:spLocks noGrp="1"/>
          </p:cNvSpPr>
          <p:nvPr>
            <p:ph type="ftr" sz="quarter" idx="11"/>
          </p:nvPr>
        </p:nvSpPr>
        <p:spPr>
          <a:xfrm>
            <a:off x="457200" y="6553200"/>
            <a:ext cx="7620000" cy="304800"/>
          </a:xfrm>
        </p:spPr>
        <p:txBody>
          <a:bodyPr/>
          <a:lstStyle/>
          <a:p>
            <a:r>
              <a:rPr lang="en-US" dirty="0"/>
              <a:t>http://www.dau.mil/publications/publicationsDocs/PM_Book_final.pdf</a:t>
            </a:r>
          </a:p>
        </p:txBody>
      </p:sp>
      <p:sp>
        <p:nvSpPr>
          <p:cNvPr id="5" name="Slide Number Placeholder 4"/>
          <p:cNvSpPr>
            <a:spLocks noGrp="1"/>
          </p:cNvSpPr>
          <p:nvPr>
            <p:ph type="sldNum" sz="quarter" idx="12"/>
          </p:nvPr>
        </p:nvSpPr>
        <p:spPr/>
        <p:txBody>
          <a:bodyPr/>
          <a:lstStyle/>
          <a:p>
            <a:fld id="{6DD145BB-F4BF-47FE-A7A5-E1B2194B8E74}" type="slidenum">
              <a:rPr lang="en-US" smtClean="0"/>
              <a:t>63</a:t>
            </a:fld>
            <a:endParaRPr lang="en-US"/>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121" y="1495308"/>
            <a:ext cx="3280079" cy="4905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733800" y="1371600"/>
            <a:ext cx="5334000" cy="1015663"/>
          </a:xfrm>
          <a:prstGeom prst="rect">
            <a:avLst/>
          </a:prstGeom>
          <a:solidFill>
            <a:srgbClr val="FFFF00"/>
          </a:solidFill>
        </p:spPr>
        <p:txBody>
          <a:bodyPr wrap="square">
            <a:spAutoFit/>
          </a:bodyPr>
          <a:lstStyle/>
          <a:p>
            <a:r>
              <a:rPr lang="en-US" sz="1200" i="1" dirty="0"/>
              <a:t>“The first responsibility of the key leaders in the acquisition workforce is</a:t>
            </a:r>
          </a:p>
          <a:p>
            <a:r>
              <a:rPr lang="en-US" sz="1200" i="1" dirty="0"/>
              <a:t>to think.”</a:t>
            </a:r>
          </a:p>
          <a:p>
            <a:r>
              <a:rPr lang="en-US" sz="1200" dirty="0"/>
              <a:t>—Frank Kendall</a:t>
            </a:r>
          </a:p>
          <a:p>
            <a:r>
              <a:rPr lang="en-US" sz="1200" dirty="0"/>
              <a:t>Under Secretary of Defense for</a:t>
            </a:r>
          </a:p>
          <a:p>
            <a:r>
              <a:rPr lang="en-US" sz="1200" dirty="0"/>
              <a:t>Acquisition, Technology, and Logistics</a:t>
            </a:r>
          </a:p>
        </p:txBody>
      </p:sp>
      <p:sp>
        <p:nvSpPr>
          <p:cNvPr id="8" name="TextBox 7"/>
          <p:cNvSpPr txBox="1"/>
          <p:nvPr/>
        </p:nvSpPr>
        <p:spPr>
          <a:xfrm>
            <a:off x="3581401" y="2362200"/>
            <a:ext cx="5313656" cy="3108543"/>
          </a:xfrm>
          <a:prstGeom prst="rect">
            <a:avLst/>
          </a:prstGeom>
          <a:noFill/>
        </p:spPr>
        <p:txBody>
          <a:bodyPr wrap="square" rtlCol="0">
            <a:spAutoFit/>
          </a:bodyPr>
          <a:lstStyle/>
          <a:p>
            <a:pPr marL="285750" indent="-285750">
              <a:buFont typeface="Arial" pitchFamily="34" charset="0"/>
              <a:buChar char="•"/>
            </a:pPr>
            <a:r>
              <a:rPr lang="en-US" sz="1400" dirty="0"/>
              <a:t>Framework</a:t>
            </a:r>
          </a:p>
          <a:p>
            <a:pPr marL="285750" indent="-285750">
              <a:buFont typeface="Arial" pitchFamily="34" charset="0"/>
              <a:buChar char="•"/>
            </a:pPr>
            <a:r>
              <a:rPr lang="en-US" sz="1400" dirty="0"/>
              <a:t>Basics (Cost, Schedule, Performance, Risk)</a:t>
            </a:r>
          </a:p>
          <a:p>
            <a:pPr marL="285750" indent="-285750">
              <a:buFont typeface="Arial" pitchFamily="34" charset="0"/>
              <a:buChar char="•"/>
            </a:pPr>
            <a:r>
              <a:rPr lang="en-US" sz="1400" dirty="0"/>
              <a:t>Tools of the Trade</a:t>
            </a:r>
          </a:p>
          <a:p>
            <a:pPr marL="742950" lvl="1" indent="-285750">
              <a:buFont typeface="Arial" pitchFamily="34" charset="0"/>
              <a:buChar char="•"/>
            </a:pPr>
            <a:r>
              <a:rPr lang="en-US" sz="1400" dirty="0"/>
              <a:t>Financial Management, The Contract, Systems Engineering (Functions)</a:t>
            </a:r>
          </a:p>
          <a:p>
            <a:pPr marL="742950" lvl="1" indent="-285750">
              <a:buFont typeface="Arial" pitchFamily="34" charset="0"/>
              <a:buChar char="•"/>
            </a:pPr>
            <a:r>
              <a:rPr lang="en-US" sz="1400" dirty="0"/>
              <a:t>Others (Battle Rhythm, Earned Value Management, External/Independent Reviews) </a:t>
            </a:r>
          </a:p>
          <a:p>
            <a:pPr marL="285750" indent="-285750">
              <a:buFont typeface="Arial" pitchFamily="34" charset="0"/>
              <a:buChar char="•"/>
            </a:pPr>
            <a:r>
              <a:rPr lang="en-US" sz="1400" dirty="0"/>
              <a:t>Critical Artifacts</a:t>
            </a:r>
          </a:p>
          <a:p>
            <a:pPr marL="742950" lvl="1" indent="-285750">
              <a:buFont typeface="Arial" pitchFamily="34" charset="0"/>
              <a:buChar char="•"/>
            </a:pPr>
            <a:r>
              <a:rPr lang="en-US" sz="1400" dirty="0"/>
              <a:t>Acquisition Strategy</a:t>
            </a:r>
          </a:p>
          <a:p>
            <a:pPr marL="742950" lvl="1" indent="-285750">
              <a:buFont typeface="Arial" pitchFamily="34" charset="0"/>
              <a:buChar char="•"/>
            </a:pPr>
            <a:r>
              <a:rPr lang="en-US" sz="1400" dirty="0"/>
              <a:t>Acquisition Program Baseline (APB)</a:t>
            </a:r>
          </a:p>
          <a:p>
            <a:pPr marL="742950" lvl="1" indent="-285750">
              <a:buFont typeface="Arial" pitchFamily="34" charset="0"/>
              <a:buChar char="•"/>
            </a:pPr>
            <a:r>
              <a:rPr lang="en-US" sz="1400" dirty="0"/>
              <a:t>IMP/IMS (Integrated Master Plan/Schedule)</a:t>
            </a:r>
          </a:p>
          <a:p>
            <a:pPr marL="285750" indent="-285750">
              <a:buFont typeface="Arial" pitchFamily="34" charset="0"/>
              <a:buChar char="•"/>
            </a:pPr>
            <a:r>
              <a:rPr lang="en-US" sz="1400" dirty="0"/>
              <a:t>Intangibles</a:t>
            </a:r>
          </a:p>
          <a:p>
            <a:pPr marL="742950" lvl="1" indent="-285750">
              <a:buFont typeface="Arial" pitchFamily="34" charset="0"/>
              <a:buChar char="•"/>
            </a:pPr>
            <a:r>
              <a:rPr lang="en-US" sz="1400" dirty="0"/>
              <a:t>Integrity, Leadership, Collaboration, Compromise</a:t>
            </a:r>
          </a:p>
          <a:p>
            <a:pPr marL="742950" lvl="1" indent="-285750">
              <a:buFont typeface="Arial" pitchFamily="34" charset="0"/>
              <a:buChar char="•"/>
            </a:pPr>
            <a:r>
              <a:rPr lang="en-US" sz="1400" dirty="0"/>
              <a:t>“What does a PM do?”</a:t>
            </a:r>
          </a:p>
        </p:txBody>
      </p:sp>
      <p:sp>
        <p:nvSpPr>
          <p:cNvPr id="9" name="Rectangle 8"/>
          <p:cNvSpPr/>
          <p:nvPr/>
        </p:nvSpPr>
        <p:spPr>
          <a:xfrm>
            <a:off x="3962400" y="5429071"/>
            <a:ext cx="4952999" cy="1200329"/>
          </a:xfrm>
          <a:prstGeom prst="rect">
            <a:avLst/>
          </a:prstGeom>
          <a:solidFill>
            <a:schemeClr val="accent1">
              <a:lumMod val="75000"/>
            </a:schemeClr>
          </a:solidFill>
          <a:ln w="28575">
            <a:solidFill>
              <a:schemeClr val="tx1"/>
            </a:solidFill>
          </a:ln>
        </p:spPr>
        <p:txBody>
          <a:bodyPr wrap="square">
            <a:spAutoFit/>
          </a:bodyPr>
          <a:lstStyle/>
          <a:p>
            <a:r>
              <a:rPr lang="en-US" dirty="0">
                <a:solidFill>
                  <a:schemeClr val="bg1"/>
                </a:solidFill>
              </a:rPr>
              <a:t>“…our belief that program management is a</a:t>
            </a:r>
          </a:p>
          <a:p>
            <a:r>
              <a:rPr lang="en-US" dirty="0">
                <a:solidFill>
                  <a:schemeClr val="bg1"/>
                </a:solidFill>
              </a:rPr>
              <a:t>thoughtful discipline that does not lend itself to dogma, “cookie-cutter”</a:t>
            </a:r>
          </a:p>
          <a:p>
            <a:r>
              <a:rPr lang="en-US" dirty="0">
                <a:solidFill>
                  <a:schemeClr val="bg1"/>
                </a:solidFill>
              </a:rPr>
              <a:t>solutions, or one-size-fits-all processes.”</a:t>
            </a:r>
          </a:p>
        </p:txBody>
      </p:sp>
    </p:spTree>
    <p:extLst>
      <p:ext uri="{BB962C8B-B14F-4D97-AF65-F5344CB8AC3E}">
        <p14:creationId xmlns:p14="http://schemas.microsoft.com/office/powerpoint/2010/main" val="1618268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09299"/>
            <a:ext cx="6858000" cy="5067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4800" y="6400800"/>
            <a:ext cx="8148769" cy="461665"/>
          </a:xfrm>
          <a:prstGeom prst="rect">
            <a:avLst/>
          </a:prstGeom>
          <a:noFill/>
        </p:spPr>
        <p:txBody>
          <a:bodyPr wrap="none" rtlCol="0">
            <a:spAutoFit/>
          </a:bodyPr>
          <a:lstStyle/>
          <a:p>
            <a:r>
              <a:rPr lang="en-US" sz="1200" b="1" dirty="0"/>
              <a:t>High Frontier, </a:t>
            </a:r>
            <a:r>
              <a:rPr lang="en-US" sz="1200" dirty="0"/>
              <a:t>Volume 7, Number 4; August 2011; “</a:t>
            </a:r>
            <a:r>
              <a:rPr lang="en-US" sz="1200" i="1" dirty="0"/>
              <a:t>Escaping the Space Acquisition Death Spiral, Part One of a Three Part Series”,</a:t>
            </a:r>
          </a:p>
          <a:p>
            <a:r>
              <a:rPr lang="en-US" sz="1200" dirty="0"/>
              <a:t>Col James D. Rendleman, retired and Mr. J. Walter Faulconer</a:t>
            </a:r>
          </a:p>
        </p:txBody>
      </p:sp>
    </p:spTree>
    <p:extLst>
      <p:ext uri="{BB962C8B-B14F-4D97-AF65-F5344CB8AC3E}">
        <p14:creationId xmlns:p14="http://schemas.microsoft.com/office/powerpoint/2010/main" val="172625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Signs</a:t>
            </a:r>
            <a:br>
              <a:rPr lang="en-US" dirty="0"/>
            </a:br>
            <a:endParaRPr lang="en-US" dirty="0"/>
          </a:p>
        </p:txBody>
      </p:sp>
      <p:sp>
        <p:nvSpPr>
          <p:cNvPr id="4" name="Rectangle 3"/>
          <p:cNvSpPr/>
          <p:nvPr/>
        </p:nvSpPr>
        <p:spPr>
          <a:xfrm>
            <a:off x="152400" y="1509890"/>
            <a:ext cx="8686800" cy="4555093"/>
          </a:xfrm>
          <a:prstGeom prst="rect">
            <a:avLst/>
          </a:prstGeom>
        </p:spPr>
        <p:txBody>
          <a:bodyPr wrap="square">
            <a:spAutoFit/>
          </a:bodyPr>
          <a:lstStyle/>
          <a:p>
            <a:r>
              <a:rPr lang="en-US" sz="2400" b="1" i="1" dirty="0"/>
              <a:t>“Program managers must, therefore, be wary and prepared to detect the distinct Warning Signs of impending program doom, and take immediate action to confront them. They are:”</a:t>
            </a:r>
          </a:p>
          <a:p>
            <a:pPr marL="285750" indent="-285750">
              <a:buFont typeface="Arial" panose="020B0604020202020204" pitchFamily="34" charset="0"/>
              <a:buChar char="•"/>
            </a:pPr>
            <a:r>
              <a:rPr lang="en-US" sz="2000" dirty="0"/>
              <a:t>Failed </a:t>
            </a:r>
            <a:r>
              <a:rPr lang="en-US" sz="2000" b="1" dirty="0"/>
              <a:t>systems engineering</a:t>
            </a:r>
          </a:p>
          <a:p>
            <a:pPr marL="285750" indent="-285750">
              <a:buFont typeface="Arial" panose="020B0604020202020204" pitchFamily="34" charset="0"/>
              <a:buChar char="•"/>
            </a:pPr>
            <a:r>
              <a:rPr lang="en-US" sz="2000" dirty="0"/>
              <a:t>Unrealistic </a:t>
            </a:r>
            <a:r>
              <a:rPr lang="en-US" sz="2000" b="1" dirty="0"/>
              <a:t>funding</a:t>
            </a:r>
            <a:r>
              <a:rPr lang="en-US" sz="2000" dirty="0"/>
              <a:t> realities, including incomplete budgets or volatile program funding</a:t>
            </a:r>
          </a:p>
          <a:p>
            <a:pPr marL="285750" indent="-285750">
              <a:buFont typeface="Arial" panose="020B0604020202020204" pitchFamily="34" charset="0"/>
              <a:buChar char="•"/>
            </a:pPr>
            <a:r>
              <a:rPr lang="en-US" sz="2000" dirty="0"/>
              <a:t>Unreasonably pushing the </a:t>
            </a:r>
            <a:r>
              <a:rPr lang="en-US" sz="2000" b="1" dirty="0"/>
              <a:t>technology</a:t>
            </a:r>
            <a:r>
              <a:rPr lang="en-US" sz="2000" dirty="0"/>
              <a:t> envelope, with unstable requirements.</a:t>
            </a:r>
          </a:p>
          <a:p>
            <a:pPr marL="285750" indent="-285750">
              <a:buFont typeface="Arial" panose="020B0604020202020204" pitchFamily="34" charset="0"/>
              <a:buChar char="•"/>
            </a:pPr>
            <a:r>
              <a:rPr lang="en-US" sz="2000" dirty="0"/>
              <a:t>Overly optimistic planning</a:t>
            </a:r>
            <a:r>
              <a:rPr lang="en-US" sz="2000" b="1" dirty="0"/>
              <a:t> estimates</a:t>
            </a:r>
            <a:r>
              <a:rPr lang="en-US" sz="2000" dirty="0"/>
              <a:t>, with weak program cost and schedule reserves</a:t>
            </a:r>
          </a:p>
          <a:p>
            <a:pPr marL="285750" indent="-285750">
              <a:buFont typeface="Arial" panose="020B0604020202020204" pitchFamily="34" charset="0"/>
              <a:buChar char="•"/>
            </a:pPr>
            <a:r>
              <a:rPr lang="en-US" sz="2000" dirty="0"/>
              <a:t>Launch vehicle selection driving program </a:t>
            </a:r>
            <a:r>
              <a:rPr lang="en-US" sz="2000" b="1" dirty="0"/>
              <a:t>complexity</a:t>
            </a:r>
          </a:p>
          <a:p>
            <a:pPr marL="285750" indent="-285750">
              <a:buFont typeface="Arial" panose="020B0604020202020204" pitchFamily="34" charset="0"/>
              <a:buChar char="•"/>
            </a:pPr>
            <a:r>
              <a:rPr lang="en-US" sz="2000" dirty="0"/>
              <a:t>Unreasonable </a:t>
            </a:r>
            <a:r>
              <a:rPr lang="en-US" sz="2000" b="1" dirty="0"/>
              <a:t>“sunk-cost” </a:t>
            </a:r>
            <a:r>
              <a:rPr lang="en-US" sz="2000" dirty="0"/>
              <a:t>arguments</a:t>
            </a:r>
          </a:p>
          <a:p>
            <a:pPr marL="285750" indent="-285750">
              <a:buFont typeface="Arial" panose="020B0604020202020204" pitchFamily="34" charset="0"/>
              <a:buChar char="•"/>
            </a:pPr>
            <a:r>
              <a:rPr lang="en-US" sz="2000" dirty="0"/>
              <a:t>Government/customer is not acting and</a:t>
            </a:r>
            <a:r>
              <a:rPr lang="en-US" sz="2000" b="1" dirty="0"/>
              <a:t> thinking </a:t>
            </a:r>
            <a:r>
              <a:rPr lang="en-US" sz="2000" dirty="0"/>
              <a:t>strategically</a:t>
            </a:r>
          </a:p>
          <a:p>
            <a:pPr marL="285750" indent="-285750">
              <a:buFont typeface="Arial" panose="020B0604020202020204" pitchFamily="34" charset="0"/>
              <a:buChar char="•"/>
            </a:pPr>
            <a:r>
              <a:rPr lang="en-US" sz="2000" dirty="0"/>
              <a:t>Faltering </a:t>
            </a:r>
            <a:r>
              <a:rPr lang="en-US" sz="2000" b="1" dirty="0"/>
              <a:t>industrial base</a:t>
            </a:r>
          </a:p>
          <a:p>
            <a:pPr marL="285750" indent="-285750">
              <a:buFont typeface="Arial" panose="020B0604020202020204" pitchFamily="34" charset="0"/>
              <a:buChar char="•"/>
            </a:pPr>
            <a:r>
              <a:rPr lang="en-US" sz="2000" dirty="0"/>
              <a:t>Stunts being used as a substitute for mission value</a:t>
            </a:r>
          </a:p>
        </p:txBody>
      </p:sp>
      <p:sp>
        <p:nvSpPr>
          <p:cNvPr id="5" name="TextBox 4"/>
          <p:cNvSpPr txBox="1"/>
          <p:nvPr/>
        </p:nvSpPr>
        <p:spPr>
          <a:xfrm>
            <a:off x="304800" y="6243935"/>
            <a:ext cx="8148769" cy="461665"/>
          </a:xfrm>
          <a:prstGeom prst="rect">
            <a:avLst/>
          </a:prstGeom>
          <a:noFill/>
        </p:spPr>
        <p:txBody>
          <a:bodyPr wrap="none" rtlCol="0">
            <a:spAutoFit/>
          </a:bodyPr>
          <a:lstStyle/>
          <a:p>
            <a:r>
              <a:rPr lang="en-US" sz="1200" b="1" dirty="0"/>
              <a:t>High Frontier, </a:t>
            </a:r>
            <a:r>
              <a:rPr lang="en-US" sz="1200" dirty="0"/>
              <a:t>Volume 7, Number 4; August 2011; “</a:t>
            </a:r>
            <a:r>
              <a:rPr lang="en-US" sz="1200" i="1" dirty="0"/>
              <a:t>Escaping the Space Acquisition Death Spiral, Part One of a Three Part Series”,</a:t>
            </a:r>
          </a:p>
          <a:p>
            <a:r>
              <a:rPr lang="en-US" sz="1200" dirty="0"/>
              <a:t>Col James D. Rendleman, retired and Mr. J. Walter Faulconer</a:t>
            </a:r>
          </a:p>
        </p:txBody>
      </p:sp>
    </p:spTree>
    <p:extLst>
      <p:ext uri="{BB962C8B-B14F-4D97-AF65-F5344CB8AC3E}">
        <p14:creationId xmlns:p14="http://schemas.microsoft.com/office/powerpoint/2010/main" val="3527386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Recent Examples of  </a:t>
            </a:r>
            <a:br>
              <a:rPr lang="en-US" dirty="0"/>
            </a:br>
            <a:r>
              <a:rPr lang="en-US" dirty="0"/>
              <a:t>“The Death Spiral”</a:t>
            </a:r>
          </a:p>
        </p:txBody>
      </p:sp>
      <p:sp>
        <p:nvSpPr>
          <p:cNvPr id="4" name="Rectangle 3"/>
          <p:cNvSpPr/>
          <p:nvPr/>
        </p:nvSpPr>
        <p:spPr>
          <a:xfrm>
            <a:off x="609600" y="1524000"/>
            <a:ext cx="7924800" cy="4832092"/>
          </a:xfrm>
          <a:prstGeom prst="rect">
            <a:avLst/>
          </a:prstGeom>
        </p:spPr>
        <p:txBody>
          <a:bodyPr wrap="square">
            <a:spAutoFit/>
          </a:bodyPr>
          <a:lstStyle/>
          <a:p>
            <a:r>
              <a:rPr lang="en-US" sz="1400" b="1" dirty="0"/>
              <a:t>Space Based Infrared System (SBIRS)</a:t>
            </a:r>
          </a:p>
          <a:p>
            <a:r>
              <a:rPr lang="en-US" sz="1400" dirty="0"/>
              <a:t>• Started without enough money or resources; government  systems engineering capabilities lost.</a:t>
            </a:r>
          </a:p>
          <a:p>
            <a:r>
              <a:rPr lang="en-US" sz="1400" dirty="0"/>
              <a:t>• Hardware systems and software engineering shortfalls generated budget and schedule failures.</a:t>
            </a:r>
          </a:p>
          <a:p>
            <a:r>
              <a:rPr lang="en-US" sz="1400" dirty="0"/>
              <a:t>• Setbacks when flight software failed testing and ground support equipment experienced problems.</a:t>
            </a:r>
          </a:p>
          <a:p>
            <a:r>
              <a:rPr lang="en-US" sz="1400" dirty="0"/>
              <a:t>• Continuing, compounding problems served as an impetus to restructure SBIRS several times.</a:t>
            </a:r>
          </a:p>
          <a:p>
            <a:endParaRPr lang="en-US" sz="1400" dirty="0"/>
          </a:p>
          <a:p>
            <a:r>
              <a:rPr lang="en-US" sz="1400" b="1" dirty="0"/>
              <a:t>National Polar-orbiting Operational Environmental Satellite</a:t>
            </a:r>
          </a:p>
          <a:p>
            <a:r>
              <a:rPr lang="en-US" sz="1400" b="1" dirty="0"/>
              <a:t>System (NPOESS)</a:t>
            </a:r>
          </a:p>
          <a:p>
            <a:r>
              <a:rPr lang="en-US" sz="1400" dirty="0"/>
              <a:t>• Significant technical, cost, and scheduling problems.</a:t>
            </a:r>
          </a:p>
          <a:p>
            <a:r>
              <a:rPr lang="en-US" sz="1400" dirty="0"/>
              <a:t>• Was originally estimated to cost about $6.5 billion over a 24-year life. After its restructure, NPOESS was estimated to cost $12.5 billion over a 32-year life.</a:t>
            </a:r>
          </a:p>
          <a:p>
            <a:endParaRPr lang="en-US" sz="1400" b="1" dirty="0"/>
          </a:p>
          <a:p>
            <a:r>
              <a:rPr lang="en-US" sz="1400" b="1" dirty="0"/>
              <a:t>Advanced Extremely High Frequency (AEHF) Satellite System</a:t>
            </a:r>
          </a:p>
          <a:p>
            <a:r>
              <a:rPr lang="en-US" sz="1400" dirty="0"/>
              <a:t>• Cost overruns and schedule slips.</a:t>
            </a:r>
          </a:p>
          <a:p>
            <a:r>
              <a:rPr lang="en-US" sz="1400" dirty="0"/>
              <a:t>• As of 2009, total cost was supposed to be $10.3 billion for only 4 satellites, a per-satellite-unit cost increase of 109.3 percent.  Research and development costs jumped 51.7 percent, from $4.75 billion to $7.2 billion.</a:t>
            </a:r>
          </a:p>
          <a:p>
            <a:r>
              <a:rPr lang="en-US" sz="1400" dirty="0"/>
              <a:t>• Procurement costs spiraled upwards even faster. From an initial estimate of $1.4 billion for five satellites (with an average of $281 million per satellite), procurement costs rose to $3.1 billion for</a:t>
            </a:r>
          </a:p>
          <a:p>
            <a:r>
              <a:rPr lang="en-US" sz="1400" dirty="0"/>
              <a:t>four (each now averaging $775 million each, a whopping 175.8 percent increase).</a:t>
            </a:r>
          </a:p>
          <a:p>
            <a:r>
              <a:rPr lang="en-US" sz="1400" dirty="0"/>
              <a:t>• Some overruns blamed on “US National Security Agency’s failure to furnish key cryptography requirements and specifications, and to significant mechanical and construction difficulties.”</a:t>
            </a:r>
          </a:p>
        </p:txBody>
      </p:sp>
      <p:sp>
        <p:nvSpPr>
          <p:cNvPr id="5" name="TextBox 4"/>
          <p:cNvSpPr txBox="1"/>
          <p:nvPr/>
        </p:nvSpPr>
        <p:spPr>
          <a:xfrm>
            <a:off x="304800" y="6324600"/>
            <a:ext cx="8148769" cy="461665"/>
          </a:xfrm>
          <a:prstGeom prst="rect">
            <a:avLst/>
          </a:prstGeom>
          <a:noFill/>
        </p:spPr>
        <p:txBody>
          <a:bodyPr wrap="none" rtlCol="0">
            <a:spAutoFit/>
          </a:bodyPr>
          <a:lstStyle/>
          <a:p>
            <a:r>
              <a:rPr lang="en-US" sz="1200" b="1" dirty="0"/>
              <a:t>High Frontier, </a:t>
            </a:r>
            <a:r>
              <a:rPr lang="en-US" sz="1200" dirty="0"/>
              <a:t>Volume 7, Number 4; August 2011; “</a:t>
            </a:r>
            <a:r>
              <a:rPr lang="en-US" sz="1200" i="1" dirty="0"/>
              <a:t>Escaping the Space Acquisition Death Spiral, Part One of a Three Part Series”,</a:t>
            </a:r>
          </a:p>
          <a:p>
            <a:r>
              <a:rPr lang="en-US" sz="1200" dirty="0"/>
              <a:t>Col James D. Rendleman, retired and Mr. J. Walter Faulconer</a:t>
            </a:r>
          </a:p>
        </p:txBody>
      </p:sp>
    </p:spTree>
    <p:extLst>
      <p:ext uri="{BB962C8B-B14F-4D97-AF65-F5344CB8AC3E}">
        <p14:creationId xmlns:p14="http://schemas.microsoft.com/office/powerpoint/2010/main" val="2440733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76200"/>
            <a:ext cx="7620000" cy="1143000"/>
          </a:xfrm>
        </p:spPr>
        <p:txBody>
          <a:bodyPr/>
          <a:lstStyle/>
          <a:p>
            <a:r>
              <a:rPr lang="en-US" sz="3600" dirty="0"/>
              <a:t>What is the picture of your MANAGEMENT</a:t>
            </a:r>
          </a:p>
        </p:txBody>
      </p:sp>
      <p:pic>
        <p:nvPicPr>
          <p:cNvPr id="8194" name="Picture 2" descr="http://management.simplicable.com/images/midthumb/ichikawa-656.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15000" y="1942665"/>
            <a:ext cx="3276600" cy="270553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management.simplicable.com/images/midthumb/We-Can-Do-It-665.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3657600" y="4267200"/>
            <a:ext cx="1944688" cy="251698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training.simplicable.com/images/midthumb/Delacroix-La-libert-guidant-le-peuple-3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817132"/>
            <a:ext cx="3333750" cy="34956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5800" y="1447800"/>
            <a:ext cx="1208216"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dirty="0"/>
              <a:t>Leadership</a:t>
            </a:r>
          </a:p>
        </p:txBody>
      </p:sp>
      <p:sp>
        <p:nvSpPr>
          <p:cNvPr id="11" name="TextBox 10"/>
          <p:cNvSpPr txBox="1"/>
          <p:nvPr/>
        </p:nvSpPr>
        <p:spPr>
          <a:xfrm>
            <a:off x="5725984" y="1535668"/>
            <a:ext cx="1951945"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dirty="0"/>
              <a:t>Management Style</a:t>
            </a:r>
          </a:p>
        </p:txBody>
      </p:sp>
      <p:sp>
        <p:nvSpPr>
          <p:cNvPr id="12" name="TextBox 11"/>
          <p:cNvSpPr txBox="1"/>
          <p:nvPr/>
        </p:nvSpPr>
        <p:spPr>
          <a:xfrm>
            <a:off x="3733800" y="3581400"/>
            <a:ext cx="1443793" cy="646331"/>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dirty="0"/>
              <a:t>Change</a:t>
            </a:r>
          </a:p>
          <a:p>
            <a:r>
              <a:rPr lang="en-US" dirty="0"/>
              <a:t>Management</a:t>
            </a:r>
          </a:p>
        </p:txBody>
      </p:sp>
    </p:spTree>
    <p:extLst>
      <p:ext uri="{BB962C8B-B14F-4D97-AF65-F5344CB8AC3E}">
        <p14:creationId xmlns:p14="http://schemas.microsoft.com/office/powerpoint/2010/main" val="34551042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MODULE FIVE</a:t>
            </a:r>
          </a:p>
        </p:txBody>
      </p:sp>
      <p:sp>
        <p:nvSpPr>
          <p:cNvPr id="5" name="Content Placeholder 4"/>
          <p:cNvSpPr>
            <a:spLocks noGrp="1"/>
          </p:cNvSpPr>
          <p:nvPr>
            <p:ph sz="quarter" idx="13"/>
          </p:nvPr>
        </p:nvSpPr>
        <p:spPr>
          <a:xfrm>
            <a:off x="914400" y="2133600"/>
            <a:ext cx="7315200" cy="990600"/>
          </a:xfrm>
        </p:spPr>
        <p:txBody>
          <a:bodyPr>
            <a:normAutofit/>
          </a:bodyPr>
          <a:lstStyle/>
          <a:p>
            <a:pPr marL="0" indent="0" algn="ctr">
              <a:buNone/>
            </a:pPr>
            <a:r>
              <a:rPr lang="en-US" sz="4000" b="1" dirty="0">
                <a:effectLst>
                  <a:outerShdw blurRad="38100" dist="38100" dir="2700000" algn="tl">
                    <a:srgbClr val="000000">
                      <a:alpha val="43137"/>
                    </a:srgbClr>
                  </a:outerShdw>
                  <a:reflection endPos="0" dir="5400000" sy="-100000" algn="bl" rotWithShape="0"/>
                </a:effectLst>
              </a:rPr>
              <a:t>The Triple Constraint</a:t>
            </a:r>
          </a:p>
        </p:txBody>
      </p:sp>
      <p:pic>
        <p:nvPicPr>
          <p:cNvPr id="13316" name="Picture 4" descr="https://media.licdn.com/mpr/mpr/AAEAAQAAAAAAAAX_AAAAJGY4YTk0N2U0LTk1MjMtNDEwZi1hMjFmLTkxZGZlNmE0NTg0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895600"/>
            <a:ext cx="66579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670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1600" y="381000"/>
            <a:ext cx="7772400" cy="1143000"/>
          </a:xfrm>
        </p:spPr>
        <p:txBody>
          <a:bodyPr/>
          <a:lstStyle/>
          <a:p>
            <a:pPr algn="l"/>
            <a:r>
              <a:rPr lang="en-US" sz="3600" i="0" dirty="0">
                <a:effectLst/>
              </a:rPr>
              <a:t>The 5 Biggest Reasons Projects Fail</a:t>
            </a:r>
            <a:br>
              <a:rPr lang="en-US" sz="3600" i="0" dirty="0">
                <a:effectLst/>
              </a:rPr>
            </a:br>
            <a:endParaRPr lang="en-US" sz="3600" dirty="0"/>
          </a:p>
        </p:txBody>
      </p:sp>
      <p:sp>
        <p:nvSpPr>
          <p:cNvPr id="5" name="Content Placeholder 4"/>
          <p:cNvSpPr>
            <a:spLocks noGrp="1"/>
          </p:cNvSpPr>
          <p:nvPr>
            <p:ph sz="quarter" idx="13"/>
          </p:nvPr>
        </p:nvSpPr>
        <p:spPr>
          <a:xfrm>
            <a:off x="533400" y="3810000"/>
            <a:ext cx="8001000" cy="2743200"/>
          </a:xfrm>
        </p:spPr>
        <p:txBody>
          <a:bodyPr/>
          <a:lstStyle/>
          <a:p>
            <a:pPr marL="514350" indent="-514350">
              <a:buAutoNum type="arabicPeriod"/>
            </a:pPr>
            <a:r>
              <a:rPr lang="en-US" b="1" dirty="0">
                <a:effectLst/>
              </a:rPr>
              <a:t>Eyes are bigger than your budget</a:t>
            </a:r>
          </a:p>
          <a:p>
            <a:pPr marL="514350" indent="-514350">
              <a:buAutoNum type="arabicPeriod"/>
            </a:pPr>
            <a:r>
              <a:rPr lang="en-US" b="1" dirty="0">
                <a:effectLst/>
              </a:rPr>
              <a:t>Working with the wrong talent</a:t>
            </a:r>
          </a:p>
          <a:p>
            <a:pPr marL="514350" indent="-514350">
              <a:buAutoNum type="arabicPeriod"/>
            </a:pPr>
            <a:r>
              <a:rPr lang="en-US" b="1" dirty="0">
                <a:effectLst/>
              </a:rPr>
              <a:t>Continuing to pursue bad ideas</a:t>
            </a:r>
          </a:p>
          <a:p>
            <a:pPr marL="514350" indent="-514350">
              <a:buAutoNum type="arabicPeriod"/>
            </a:pPr>
            <a:r>
              <a:rPr lang="en-US" b="1" dirty="0">
                <a:effectLst/>
              </a:rPr>
              <a:t>Death by committee</a:t>
            </a:r>
          </a:p>
          <a:p>
            <a:pPr marL="514350" indent="-514350">
              <a:buAutoNum type="arabicPeriod"/>
            </a:pPr>
            <a:r>
              <a:rPr lang="en-US" b="1" dirty="0">
                <a:effectLst/>
              </a:rPr>
              <a:t>Keeping the final approver in the dark</a:t>
            </a:r>
          </a:p>
        </p:txBody>
      </p:sp>
      <p:pic>
        <p:nvPicPr>
          <p:cNvPr id="9218" name="Picture 2" descr="The 5 Biggest Reasons Projects F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68404"/>
            <a:ext cx="4191000" cy="23555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550223"/>
            <a:ext cx="8763000" cy="307777"/>
          </a:xfrm>
          <a:prstGeom prst="rect">
            <a:avLst/>
          </a:prstGeom>
          <a:noFill/>
        </p:spPr>
        <p:txBody>
          <a:bodyPr wrap="square" rtlCol="0">
            <a:spAutoFit/>
          </a:bodyPr>
          <a:lstStyle/>
          <a:p>
            <a:r>
              <a:rPr lang="en-US" sz="1400" dirty="0"/>
              <a:t>Source:  </a:t>
            </a:r>
            <a:r>
              <a:rPr lang="en-US" sz="1400" dirty="0">
                <a:hlinkClick r:id="rId4"/>
              </a:rPr>
              <a:t>http://www.entrepreneur.com/article/246279</a:t>
            </a:r>
            <a:r>
              <a:rPr lang="en-US" sz="1400" dirty="0"/>
              <a:t>, </a:t>
            </a:r>
            <a:r>
              <a:rPr lang="en-US" sz="1400" b="1" cap="all" dirty="0"/>
              <a:t>MIKE TRIGG, </a:t>
            </a:r>
            <a:r>
              <a:rPr lang="en-US" sz="1400" cap="all" dirty="0"/>
              <a:t>CONTRIBUTOR </a:t>
            </a:r>
            <a:r>
              <a:rPr lang="en-US" sz="1400" dirty="0"/>
              <a:t>COO of Hightail, May 2015.</a:t>
            </a:r>
          </a:p>
        </p:txBody>
      </p:sp>
    </p:spTree>
    <p:extLst>
      <p:ext uri="{BB962C8B-B14F-4D97-AF65-F5344CB8AC3E}">
        <p14:creationId xmlns:p14="http://schemas.microsoft.com/office/powerpoint/2010/main" val="68007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886" y="152400"/>
            <a:ext cx="8001000" cy="1143000"/>
          </a:xfrm>
        </p:spPr>
        <p:txBody>
          <a:bodyPr/>
          <a:lstStyle/>
          <a:p>
            <a:pPr>
              <a:lnSpc>
                <a:spcPct val="90000"/>
              </a:lnSpc>
            </a:pPr>
            <a:r>
              <a:rPr lang="en-US" sz="3600" b="1" i="1" dirty="0"/>
              <a:t>Program Management </a:t>
            </a:r>
            <a:br>
              <a:rPr lang="en-US" sz="3600" b="1" i="1" dirty="0"/>
            </a:br>
            <a:r>
              <a:rPr lang="en-US" sz="3600" b="1" i="1" dirty="0"/>
              <a:t>Course Concepts</a:t>
            </a:r>
          </a:p>
        </p:txBody>
      </p:sp>
      <p:sp>
        <p:nvSpPr>
          <p:cNvPr id="5" name="Content Placeholder 4"/>
          <p:cNvSpPr>
            <a:spLocks noGrp="1"/>
          </p:cNvSpPr>
          <p:nvPr>
            <p:ph type="body" sz="half" idx="2"/>
          </p:nvPr>
        </p:nvSpPr>
        <p:spPr>
          <a:xfrm>
            <a:off x="4724400" y="1462308"/>
            <a:ext cx="4414469" cy="3933384"/>
          </a:xfrm>
        </p:spPr>
        <p:txBody>
          <a:bodyPr wrap="square" anchor="ctr">
            <a:spAutoFit/>
          </a:bodyPr>
          <a:lstStyle/>
          <a:p>
            <a:pPr marL="0" indent="0">
              <a:buNone/>
            </a:pPr>
            <a:r>
              <a:rPr lang="en-US" sz="2400" b="1" dirty="0">
                <a:effectLst>
                  <a:outerShdw blurRad="38100" dist="38100" dir="2700000" algn="tl">
                    <a:srgbClr val="000000">
                      <a:alpha val="43137"/>
                    </a:srgbClr>
                  </a:outerShdw>
                </a:effectLst>
              </a:rPr>
              <a:t>The purpose of this course is:</a:t>
            </a:r>
          </a:p>
          <a:p>
            <a:r>
              <a:rPr lang="en-US" sz="2400" b="1" dirty="0">
                <a:effectLst>
                  <a:outerShdw blurRad="38100" dist="38100" dir="2700000" algn="tl">
                    <a:srgbClr val="000000">
                      <a:alpha val="43137"/>
                    </a:srgbClr>
                  </a:outerShdw>
                </a:effectLst>
              </a:rPr>
              <a:t>Discuss the role of an SMC Program Manager (PM)</a:t>
            </a:r>
          </a:p>
          <a:p>
            <a:pPr lvl="1"/>
            <a:r>
              <a:rPr lang="en-US" sz="2000" b="1" dirty="0">
                <a:effectLst>
                  <a:outerShdw blurRad="38100" dist="38100" dir="2700000" algn="tl">
                    <a:srgbClr val="000000">
                      <a:alpha val="43137"/>
                    </a:srgbClr>
                  </a:outerShdw>
                </a:effectLst>
              </a:rPr>
              <a:t>(aka: system Program Director – SPD)</a:t>
            </a:r>
          </a:p>
          <a:p>
            <a:pPr>
              <a:lnSpc>
                <a:spcPct val="110000"/>
              </a:lnSpc>
            </a:pPr>
            <a:r>
              <a:rPr lang="en-US" sz="2400" b="1" dirty="0">
                <a:effectLst>
                  <a:outerShdw blurRad="38100" dist="38100" dir="2700000" algn="tl">
                    <a:srgbClr val="000000">
                      <a:alpha val="43137"/>
                    </a:srgbClr>
                  </a:outerShdw>
                </a:effectLst>
              </a:rPr>
              <a:t>The uniqueness of working in space </a:t>
            </a:r>
          </a:p>
          <a:p>
            <a:pPr>
              <a:lnSpc>
                <a:spcPct val="110000"/>
              </a:lnSpc>
            </a:pPr>
            <a:r>
              <a:rPr lang="en-US" sz="2400" b="1" dirty="0">
                <a:effectLst>
                  <a:outerShdw blurRad="38100" dist="38100" dir="2700000" algn="tl">
                    <a:srgbClr val="000000">
                      <a:alpha val="43137"/>
                    </a:srgbClr>
                  </a:outerShdw>
                </a:effectLst>
              </a:rPr>
              <a:t>Your role in this endeavor.</a:t>
            </a: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600200"/>
            <a:ext cx="4495800" cy="3581400"/>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noChangeArrowheads="1"/>
          </p:cNvSpPr>
          <p:nvPr/>
        </p:nvSpPr>
        <p:spPr>
          <a:xfrm>
            <a:off x="6477000" y="3352800"/>
            <a:ext cx="2153741" cy="2438400"/>
          </a:xfrm>
          <a:prstGeom prst="rect">
            <a:avLst/>
          </a:prstGeom>
        </p:spPr>
        <p:txBody>
          <a:bodyPr/>
          <a:lstStyle>
            <a:lvl1pPr marL="280988" indent="-280988" algn="l" rtl="0" eaLnBrk="0" fontAlgn="base" hangingPunct="0">
              <a:spcBef>
                <a:spcPct val="20000"/>
              </a:spcBef>
              <a:spcAft>
                <a:spcPct val="0"/>
              </a:spcAft>
              <a:buClr>
                <a:srgbClr val="151C77"/>
              </a:buClr>
              <a:buSzPct val="80000"/>
              <a:buFont typeface="Wingdings"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151C77"/>
              </a:buClr>
              <a:buSzPct val="80000"/>
              <a:buFont typeface="Wingdings" charset="2"/>
              <a:buChar char="n"/>
              <a:defRPr sz="2000" b="1">
                <a:solidFill>
                  <a:schemeClr val="tx1"/>
                </a:solidFill>
                <a:latin typeface="+mn-lt"/>
                <a:ea typeface="+mn-ea"/>
                <a:cs typeface="+mn-cs"/>
              </a:defRPr>
            </a:lvl2pPr>
            <a:lvl3pPr marL="11953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3pPr>
            <a:lvl4pPr marL="1660525" indent="-288925"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4pPr>
            <a:lvl5pPr marL="2109788" indent="-280988" algn="l" rtl="0" eaLnBrk="0" fontAlgn="base" hangingPunct="0">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5pPr>
            <a:lvl6pPr marL="25669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6pPr>
            <a:lvl7pPr marL="30241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7pPr>
            <a:lvl8pPr marL="34813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8pPr>
            <a:lvl9pPr marL="39385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9pPr>
          </a:lstStyle>
          <a:p>
            <a:pPr marL="0" indent="0" algn="r" eaLnBrk="1" hangingPunct="1">
              <a:lnSpc>
                <a:spcPct val="90000"/>
              </a:lnSpc>
              <a:buNone/>
              <a:defRPr/>
            </a:pPr>
            <a:endParaRPr lang="en-US" sz="4800" dirty="0">
              <a:effectLst>
                <a:outerShdw blurRad="38100" dist="38100" dir="2700000" algn="tl">
                  <a:srgbClr val="000000">
                    <a:alpha val="43137"/>
                  </a:srgbClr>
                </a:outerShdw>
              </a:effectLst>
            </a:endParaRPr>
          </a:p>
        </p:txBody>
      </p:sp>
      <p:sp>
        <p:nvSpPr>
          <p:cNvPr id="3" name="TextBox 2"/>
          <p:cNvSpPr txBox="1"/>
          <p:nvPr/>
        </p:nvSpPr>
        <p:spPr>
          <a:xfrm>
            <a:off x="541685" y="5791200"/>
            <a:ext cx="8145115" cy="584775"/>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sz="3200" b="1" dirty="0">
                <a:effectLst>
                  <a:outerShdw blurRad="38100" dist="38100" dir="2700000" algn="tl">
                    <a:srgbClr val="000000">
                      <a:alpha val="43137"/>
                    </a:srgbClr>
                  </a:outerShdw>
                </a:effectLst>
              </a:rPr>
              <a:t>“what I actually do, and how it effects the PM”</a:t>
            </a:r>
          </a:p>
        </p:txBody>
      </p:sp>
    </p:spTree>
    <p:extLst>
      <p:ext uri="{BB962C8B-B14F-4D97-AF65-F5344CB8AC3E}">
        <p14:creationId xmlns:p14="http://schemas.microsoft.com/office/powerpoint/2010/main" val="22434013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828800"/>
            <a:ext cx="7379867" cy="3474720"/>
          </a:xfrm>
        </p:spPr>
        <p:txBody>
          <a:bodyPr/>
          <a:lstStyle/>
          <a:p>
            <a:pPr marL="0" indent="0">
              <a:spcBef>
                <a:spcPts val="0"/>
              </a:spcBef>
              <a:spcAft>
                <a:spcPts val="1200"/>
              </a:spcAft>
              <a:buNone/>
            </a:pPr>
            <a:r>
              <a:rPr lang="en-US" sz="3600" b="1" dirty="0">
                <a:latin typeface="Arial" pitchFamily="34" charset="0"/>
                <a:cs typeface="Arial" pitchFamily="34" charset="0"/>
              </a:rPr>
              <a:t>While monitoring and controlling: </a:t>
            </a:r>
          </a:p>
          <a:p>
            <a:pPr marL="914400" lvl="1" indent="-457200">
              <a:spcBef>
                <a:spcPts val="0"/>
              </a:spcBef>
              <a:spcAft>
                <a:spcPts val="1200"/>
              </a:spcAft>
              <a:buFont typeface="Wingdings" pitchFamily="2" charset="2"/>
              <a:buChar char="«"/>
            </a:pPr>
            <a:r>
              <a:rPr lang="en-US" sz="3200" b="1" dirty="0">
                <a:latin typeface="Arial" pitchFamily="34" charset="0"/>
                <a:cs typeface="Arial" pitchFamily="34" charset="0"/>
              </a:rPr>
              <a:t>Cost</a:t>
            </a:r>
          </a:p>
          <a:p>
            <a:pPr marL="914400" lvl="1" indent="-457200">
              <a:spcBef>
                <a:spcPts val="0"/>
              </a:spcBef>
              <a:spcAft>
                <a:spcPts val="1200"/>
              </a:spcAft>
              <a:buFont typeface="Wingdings" pitchFamily="2" charset="2"/>
              <a:buChar char="«"/>
            </a:pPr>
            <a:r>
              <a:rPr lang="en-US" sz="3200" b="1" dirty="0">
                <a:latin typeface="Arial" pitchFamily="34" charset="0"/>
                <a:cs typeface="Arial" pitchFamily="34" charset="0"/>
              </a:rPr>
              <a:t>Schedule</a:t>
            </a:r>
          </a:p>
          <a:p>
            <a:pPr marL="914400" lvl="1" indent="-457200">
              <a:spcBef>
                <a:spcPts val="0"/>
              </a:spcBef>
              <a:spcAft>
                <a:spcPts val="1200"/>
              </a:spcAft>
              <a:buFont typeface="Wingdings" pitchFamily="2" charset="2"/>
              <a:buChar char="«"/>
            </a:pPr>
            <a:r>
              <a:rPr lang="en-US" sz="3200" b="1" dirty="0"/>
              <a:t>Performance</a:t>
            </a:r>
            <a:endParaRPr lang="en-US" sz="3200" b="1" dirty="0">
              <a:latin typeface="Arial" pitchFamily="34" charset="0"/>
              <a:cs typeface="Arial" pitchFamily="34" charset="0"/>
            </a:endParaRPr>
          </a:p>
        </p:txBody>
      </p:sp>
      <p:sp>
        <p:nvSpPr>
          <p:cNvPr id="4" name="Title 3"/>
          <p:cNvSpPr>
            <a:spLocks noGrp="1"/>
          </p:cNvSpPr>
          <p:nvPr>
            <p:ph type="title"/>
          </p:nvPr>
        </p:nvSpPr>
        <p:spPr/>
        <p:txBody>
          <a:bodyPr/>
          <a:lstStyle/>
          <a:p>
            <a:r>
              <a:rPr lang="en-US" sz="3600" dirty="0"/>
              <a:t>The Triple Constraint</a:t>
            </a:r>
            <a:br>
              <a:rPr lang="en-US" dirty="0"/>
            </a:br>
            <a:endParaRPr lang="en-US" dirty="0"/>
          </a:p>
        </p:txBody>
      </p:sp>
      <p:sp>
        <p:nvSpPr>
          <p:cNvPr id="2" name="TextBox 1"/>
          <p:cNvSpPr txBox="1"/>
          <p:nvPr/>
        </p:nvSpPr>
        <p:spPr>
          <a:xfrm>
            <a:off x="1600200" y="5572780"/>
            <a:ext cx="6172199"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800" dirty="0"/>
              <a:t>How much risk are you willing to take?</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2101120"/>
            <a:ext cx="3053230" cy="317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59820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914400" y="249872"/>
            <a:ext cx="8229600" cy="1143000"/>
          </a:xfrm>
        </p:spPr>
        <p:txBody>
          <a:bodyPr/>
          <a:lstStyle/>
          <a:p>
            <a:r>
              <a:rPr lang="en-US" sz="3600" dirty="0"/>
              <a:t>Project Constraints</a:t>
            </a:r>
          </a:p>
        </p:txBody>
      </p:sp>
      <p:sp>
        <p:nvSpPr>
          <p:cNvPr id="11268" name="Slide Number Placeholder 3"/>
          <p:cNvSpPr>
            <a:spLocks noGrp="1"/>
          </p:cNvSpPr>
          <p:nvPr>
            <p:ph type="sldNum" sz="quarter" idx="4294967295"/>
          </p:nvPr>
        </p:nvSpPr>
        <p:spPr>
          <a:xfrm>
            <a:off x="7988300" y="6524625"/>
            <a:ext cx="1143000" cy="304800"/>
          </a:xfrm>
          <a:prstGeom prst="rect">
            <a:avLst/>
          </a:prstGeom>
          <a:noFill/>
        </p:spPr>
        <p:txBody>
          <a:bodyPr/>
          <a:lstStyle/>
          <a:p>
            <a:fld id="{EC37E6DC-79CC-4CA6-86ED-A79B23450BCE}" type="slidenum">
              <a:rPr lang="en-US" smtClean="0"/>
              <a:pPr/>
              <a:t>71</a:t>
            </a:fld>
            <a:endParaRPr lang="en-US" dirty="0"/>
          </a:p>
        </p:txBody>
      </p:sp>
      <p:grpSp>
        <p:nvGrpSpPr>
          <p:cNvPr id="3" name="Group 2"/>
          <p:cNvGrpSpPr/>
          <p:nvPr/>
        </p:nvGrpSpPr>
        <p:grpSpPr>
          <a:xfrm rot="20876033">
            <a:off x="1969669" y="1491784"/>
            <a:ext cx="5541640" cy="5405154"/>
            <a:chOff x="859726" y="1070938"/>
            <a:chExt cx="4131970" cy="5223150"/>
          </a:xfrm>
        </p:grpSpPr>
        <p:sp>
          <p:nvSpPr>
            <p:cNvPr id="72" name="Curved Down Arrow 3"/>
            <p:cNvSpPr/>
            <p:nvPr/>
          </p:nvSpPr>
          <p:spPr>
            <a:xfrm rot="18708586">
              <a:off x="-31573" y="1962237"/>
              <a:ext cx="5223150" cy="3440551"/>
            </a:xfrm>
            <a:custGeom>
              <a:avLst/>
              <a:gdLst>
                <a:gd name="connsiteX0" fmla="*/ 1472286 w 1718268"/>
                <a:gd name="connsiteY0" fmla="*/ 983927 h 983927"/>
                <a:gd name="connsiteX1" fmla="*/ 1204882 w 1718268"/>
                <a:gd name="connsiteY1" fmla="*/ 737945 h 983927"/>
                <a:gd name="connsiteX2" fmla="*/ 1327873 w 1718268"/>
                <a:gd name="connsiteY2" fmla="*/ 737945 h 983927"/>
                <a:gd name="connsiteX3" fmla="*/ 674648 w 1718268"/>
                <a:gd name="connsiteY3" fmla="*/ 0 h 983927"/>
                <a:gd name="connsiteX4" fmla="*/ 920629 w 1718268"/>
                <a:gd name="connsiteY4" fmla="*/ 0 h 983927"/>
                <a:gd name="connsiteX5" fmla="*/ 1573854 w 1718268"/>
                <a:gd name="connsiteY5" fmla="*/ 737945 h 983927"/>
                <a:gd name="connsiteX6" fmla="*/ 1696845 w 1718268"/>
                <a:gd name="connsiteY6" fmla="*/ 737945 h 983927"/>
                <a:gd name="connsiteX7" fmla="*/ 1472286 w 1718268"/>
                <a:gd name="connsiteY7" fmla="*/ 983927 h 983927"/>
                <a:gd name="connsiteX0" fmla="*/ 797639 w 1718268"/>
                <a:gd name="connsiteY0" fmla="*/ 16488 h 983927"/>
                <a:gd name="connsiteX1" fmla="*/ 245982 w 1718268"/>
                <a:gd name="connsiteY1" fmla="*/ 983927 h 983927"/>
                <a:gd name="connsiteX2" fmla="*/ 0 w 1718268"/>
                <a:gd name="connsiteY2" fmla="*/ 983927 h 983927"/>
                <a:gd name="connsiteX3" fmla="*/ 142263 w 1718268"/>
                <a:gd name="connsiteY3" fmla="*/ 379574 h 983927"/>
                <a:gd name="connsiteX4" fmla="*/ 797639 w 1718268"/>
                <a:gd name="connsiteY4" fmla="*/ 16488 h 983927"/>
                <a:gd name="connsiteX0" fmla="*/ 797639 w 1718268"/>
                <a:gd name="connsiteY0" fmla="*/ 16488 h 983927"/>
                <a:gd name="connsiteX1" fmla="*/ 245982 w 1718268"/>
                <a:gd name="connsiteY1" fmla="*/ 983927 h 983927"/>
                <a:gd name="connsiteX2" fmla="*/ 0 w 1718268"/>
                <a:gd name="connsiteY2" fmla="*/ 983927 h 983927"/>
                <a:gd name="connsiteX3" fmla="*/ 674648 w 1718268"/>
                <a:gd name="connsiteY3" fmla="*/ 0 h 983927"/>
                <a:gd name="connsiteX4" fmla="*/ 920629 w 1718268"/>
                <a:gd name="connsiteY4" fmla="*/ 0 h 983927"/>
                <a:gd name="connsiteX5" fmla="*/ 1573854 w 1718268"/>
                <a:gd name="connsiteY5" fmla="*/ 737945 h 983927"/>
                <a:gd name="connsiteX6" fmla="*/ 1696845 w 1718268"/>
                <a:gd name="connsiteY6" fmla="*/ 737945 h 983927"/>
                <a:gd name="connsiteX7" fmla="*/ 1472286 w 1718268"/>
                <a:gd name="connsiteY7" fmla="*/ 983927 h 983927"/>
                <a:gd name="connsiteX8" fmla="*/ 1204882 w 1718268"/>
                <a:gd name="connsiteY8" fmla="*/ 737945 h 983927"/>
                <a:gd name="connsiteX9" fmla="*/ 1327873 w 1718268"/>
                <a:gd name="connsiteY9" fmla="*/ 737945 h 983927"/>
                <a:gd name="connsiteX10" fmla="*/ 674648 w 1718268"/>
                <a:gd name="connsiteY10" fmla="*/ 0 h 983927"/>
                <a:gd name="connsiteX0" fmla="*/ 1472286 w 1696845"/>
                <a:gd name="connsiteY0" fmla="*/ 983955 h 983962"/>
                <a:gd name="connsiteX1" fmla="*/ 1204882 w 1696845"/>
                <a:gd name="connsiteY1" fmla="*/ 737973 h 983962"/>
                <a:gd name="connsiteX2" fmla="*/ 1327873 w 1696845"/>
                <a:gd name="connsiteY2" fmla="*/ 737973 h 983962"/>
                <a:gd name="connsiteX3" fmla="*/ 674648 w 1696845"/>
                <a:gd name="connsiteY3" fmla="*/ 28 h 983962"/>
                <a:gd name="connsiteX4" fmla="*/ 920629 w 1696845"/>
                <a:gd name="connsiteY4" fmla="*/ 28 h 983962"/>
                <a:gd name="connsiteX5" fmla="*/ 1573854 w 1696845"/>
                <a:gd name="connsiteY5" fmla="*/ 737973 h 983962"/>
                <a:gd name="connsiteX6" fmla="*/ 1696845 w 1696845"/>
                <a:gd name="connsiteY6" fmla="*/ 737973 h 983962"/>
                <a:gd name="connsiteX7" fmla="*/ 1472286 w 1696845"/>
                <a:gd name="connsiteY7" fmla="*/ 983955 h 983962"/>
                <a:gd name="connsiteX0" fmla="*/ 797639 w 1696845"/>
                <a:gd name="connsiteY0" fmla="*/ 16516 h 983962"/>
                <a:gd name="connsiteX1" fmla="*/ 245982 w 1696845"/>
                <a:gd name="connsiteY1" fmla="*/ 983955 h 983962"/>
                <a:gd name="connsiteX2" fmla="*/ 0 w 1696845"/>
                <a:gd name="connsiteY2" fmla="*/ 983955 h 983962"/>
                <a:gd name="connsiteX3" fmla="*/ 142263 w 1696845"/>
                <a:gd name="connsiteY3" fmla="*/ 379602 h 983962"/>
                <a:gd name="connsiteX4" fmla="*/ 797639 w 1696845"/>
                <a:gd name="connsiteY4" fmla="*/ 16516 h 983962"/>
                <a:gd name="connsiteX0" fmla="*/ 797639 w 1696845"/>
                <a:gd name="connsiteY0" fmla="*/ 16516 h 983962"/>
                <a:gd name="connsiteX1" fmla="*/ 0 w 1696845"/>
                <a:gd name="connsiteY1" fmla="*/ 983955 h 983962"/>
                <a:gd name="connsiteX2" fmla="*/ 674648 w 1696845"/>
                <a:gd name="connsiteY2" fmla="*/ 28 h 983962"/>
                <a:gd name="connsiteX3" fmla="*/ 920629 w 1696845"/>
                <a:gd name="connsiteY3" fmla="*/ 28 h 983962"/>
                <a:gd name="connsiteX4" fmla="*/ 1573854 w 1696845"/>
                <a:gd name="connsiteY4" fmla="*/ 737973 h 983962"/>
                <a:gd name="connsiteX5" fmla="*/ 1696845 w 1696845"/>
                <a:gd name="connsiteY5" fmla="*/ 737973 h 983962"/>
                <a:gd name="connsiteX6" fmla="*/ 1472286 w 1696845"/>
                <a:gd name="connsiteY6" fmla="*/ 983955 h 983962"/>
                <a:gd name="connsiteX7" fmla="*/ 1204882 w 1696845"/>
                <a:gd name="connsiteY7" fmla="*/ 737973 h 983962"/>
                <a:gd name="connsiteX8" fmla="*/ 1327873 w 1696845"/>
                <a:gd name="connsiteY8" fmla="*/ 737973 h 983962"/>
                <a:gd name="connsiteX9" fmla="*/ 674648 w 1696845"/>
                <a:gd name="connsiteY9" fmla="*/ 28 h 983962"/>
                <a:gd name="connsiteX0" fmla="*/ 1472286 w 1696845"/>
                <a:gd name="connsiteY0" fmla="*/ 983927 h 983934"/>
                <a:gd name="connsiteX1" fmla="*/ 1204882 w 1696845"/>
                <a:gd name="connsiteY1" fmla="*/ 737945 h 983934"/>
                <a:gd name="connsiteX2" fmla="*/ 1327873 w 1696845"/>
                <a:gd name="connsiteY2" fmla="*/ 737945 h 983934"/>
                <a:gd name="connsiteX3" fmla="*/ 674648 w 1696845"/>
                <a:gd name="connsiteY3" fmla="*/ 0 h 983934"/>
                <a:gd name="connsiteX4" fmla="*/ 920629 w 1696845"/>
                <a:gd name="connsiteY4" fmla="*/ 0 h 983934"/>
                <a:gd name="connsiteX5" fmla="*/ 1573854 w 1696845"/>
                <a:gd name="connsiteY5" fmla="*/ 737945 h 983934"/>
                <a:gd name="connsiteX6" fmla="*/ 1696845 w 1696845"/>
                <a:gd name="connsiteY6" fmla="*/ 737945 h 983934"/>
                <a:gd name="connsiteX7" fmla="*/ 1472286 w 1696845"/>
                <a:gd name="connsiteY7" fmla="*/ 983927 h 983934"/>
                <a:gd name="connsiteX0" fmla="*/ 797639 w 1696845"/>
                <a:gd name="connsiteY0" fmla="*/ 16488 h 983934"/>
                <a:gd name="connsiteX1" fmla="*/ 245982 w 1696845"/>
                <a:gd name="connsiteY1" fmla="*/ 983927 h 983934"/>
                <a:gd name="connsiteX2" fmla="*/ 0 w 1696845"/>
                <a:gd name="connsiteY2" fmla="*/ 983927 h 983934"/>
                <a:gd name="connsiteX3" fmla="*/ 797639 w 1696845"/>
                <a:gd name="connsiteY3" fmla="*/ 16488 h 983934"/>
                <a:gd name="connsiteX0" fmla="*/ 797639 w 1696845"/>
                <a:gd name="connsiteY0" fmla="*/ 16488 h 983934"/>
                <a:gd name="connsiteX1" fmla="*/ 0 w 1696845"/>
                <a:gd name="connsiteY1" fmla="*/ 983927 h 983934"/>
                <a:gd name="connsiteX2" fmla="*/ 674648 w 1696845"/>
                <a:gd name="connsiteY2" fmla="*/ 0 h 983934"/>
                <a:gd name="connsiteX3" fmla="*/ 920629 w 1696845"/>
                <a:gd name="connsiteY3" fmla="*/ 0 h 983934"/>
                <a:gd name="connsiteX4" fmla="*/ 1573854 w 1696845"/>
                <a:gd name="connsiteY4" fmla="*/ 737945 h 983934"/>
                <a:gd name="connsiteX5" fmla="*/ 1696845 w 1696845"/>
                <a:gd name="connsiteY5" fmla="*/ 737945 h 983934"/>
                <a:gd name="connsiteX6" fmla="*/ 1472286 w 1696845"/>
                <a:gd name="connsiteY6" fmla="*/ 983927 h 983934"/>
                <a:gd name="connsiteX7" fmla="*/ 1204882 w 1696845"/>
                <a:gd name="connsiteY7" fmla="*/ 737945 h 983934"/>
                <a:gd name="connsiteX8" fmla="*/ 1327873 w 1696845"/>
                <a:gd name="connsiteY8" fmla="*/ 737945 h 983934"/>
                <a:gd name="connsiteX9" fmla="*/ 674648 w 1696845"/>
                <a:gd name="connsiteY9" fmla="*/ 0 h 983934"/>
                <a:gd name="connsiteX0" fmla="*/ 1472286 w 1696845"/>
                <a:gd name="connsiteY0" fmla="*/ 983927 h 983927"/>
                <a:gd name="connsiteX1" fmla="*/ 1204882 w 1696845"/>
                <a:gd name="connsiteY1" fmla="*/ 737945 h 983927"/>
                <a:gd name="connsiteX2" fmla="*/ 1327873 w 1696845"/>
                <a:gd name="connsiteY2" fmla="*/ 737945 h 983927"/>
                <a:gd name="connsiteX3" fmla="*/ 674648 w 1696845"/>
                <a:gd name="connsiteY3" fmla="*/ 0 h 983927"/>
                <a:gd name="connsiteX4" fmla="*/ 920629 w 1696845"/>
                <a:gd name="connsiteY4" fmla="*/ 0 h 983927"/>
                <a:gd name="connsiteX5" fmla="*/ 1573854 w 1696845"/>
                <a:gd name="connsiteY5" fmla="*/ 737945 h 983927"/>
                <a:gd name="connsiteX6" fmla="*/ 1696845 w 1696845"/>
                <a:gd name="connsiteY6" fmla="*/ 737945 h 983927"/>
                <a:gd name="connsiteX7" fmla="*/ 1472286 w 1696845"/>
                <a:gd name="connsiteY7" fmla="*/ 983927 h 983927"/>
                <a:gd name="connsiteX0" fmla="*/ 797639 w 1696845"/>
                <a:gd name="connsiteY0" fmla="*/ 16488 h 983927"/>
                <a:gd name="connsiteX1" fmla="*/ 245982 w 1696845"/>
                <a:gd name="connsiteY1" fmla="*/ 983927 h 983927"/>
                <a:gd name="connsiteX2" fmla="*/ 0 w 1696845"/>
                <a:gd name="connsiteY2" fmla="*/ 983927 h 983927"/>
                <a:gd name="connsiteX3" fmla="*/ 797639 w 1696845"/>
                <a:gd name="connsiteY3" fmla="*/ 16488 h 983927"/>
                <a:gd name="connsiteX0" fmla="*/ 797639 w 1696845"/>
                <a:gd name="connsiteY0" fmla="*/ 16488 h 983927"/>
                <a:gd name="connsiteX1" fmla="*/ 674648 w 1696845"/>
                <a:gd name="connsiteY1" fmla="*/ 0 h 983927"/>
                <a:gd name="connsiteX2" fmla="*/ 920629 w 1696845"/>
                <a:gd name="connsiteY2" fmla="*/ 0 h 983927"/>
                <a:gd name="connsiteX3" fmla="*/ 1573854 w 1696845"/>
                <a:gd name="connsiteY3" fmla="*/ 737945 h 983927"/>
                <a:gd name="connsiteX4" fmla="*/ 1696845 w 1696845"/>
                <a:gd name="connsiteY4" fmla="*/ 737945 h 983927"/>
                <a:gd name="connsiteX5" fmla="*/ 1472286 w 1696845"/>
                <a:gd name="connsiteY5" fmla="*/ 983927 h 983927"/>
                <a:gd name="connsiteX6" fmla="*/ 1204882 w 1696845"/>
                <a:gd name="connsiteY6" fmla="*/ 737945 h 983927"/>
                <a:gd name="connsiteX7" fmla="*/ 1327873 w 1696845"/>
                <a:gd name="connsiteY7" fmla="*/ 737945 h 983927"/>
                <a:gd name="connsiteX8" fmla="*/ 674648 w 1696845"/>
                <a:gd name="connsiteY8" fmla="*/ 0 h 983927"/>
                <a:gd name="connsiteX0" fmla="*/ 1472286 w 1696845"/>
                <a:gd name="connsiteY0" fmla="*/ 983927 h 983927"/>
                <a:gd name="connsiteX1" fmla="*/ 1204882 w 1696845"/>
                <a:gd name="connsiteY1" fmla="*/ 737945 h 983927"/>
                <a:gd name="connsiteX2" fmla="*/ 1327873 w 1696845"/>
                <a:gd name="connsiteY2" fmla="*/ 737945 h 983927"/>
                <a:gd name="connsiteX3" fmla="*/ 674648 w 1696845"/>
                <a:gd name="connsiteY3" fmla="*/ 0 h 983927"/>
                <a:gd name="connsiteX4" fmla="*/ 920629 w 1696845"/>
                <a:gd name="connsiteY4" fmla="*/ 0 h 983927"/>
                <a:gd name="connsiteX5" fmla="*/ 1573854 w 1696845"/>
                <a:gd name="connsiteY5" fmla="*/ 737945 h 983927"/>
                <a:gd name="connsiteX6" fmla="*/ 1696845 w 1696845"/>
                <a:gd name="connsiteY6" fmla="*/ 737945 h 983927"/>
                <a:gd name="connsiteX7" fmla="*/ 1472286 w 1696845"/>
                <a:gd name="connsiteY7" fmla="*/ 983927 h 983927"/>
                <a:gd name="connsiteX0" fmla="*/ 797639 w 1696845"/>
                <a:gd name="connsiteY0" fmla="*/ 16488 h 983927"/>
                <a:gd name="connsiteX1" fmla="*/ 0 w 1696845"/>
                <a:gd name="connsiteY1" fmla="*/ 983927 h 983927"/>
                <a:gd name="connsiteX2" fmla="*/ 797639 w 1696845"/>
                <a:gd name="connsiteY2" fmla="*/ 16488 h 983927"/>
                <a:gd name="connsiteX0" fmla="*/ 797639 w 1696845"/>
                <a:gd name="connsiteY0" fmla="*/ 16488 h 983927"/>
                <a:gd name="connsiteX1" fmla="*/ 674648 w 1696845"/>
                <a:gd name="connsiteY1" fmla="*/ 0 h 983927"/>
                <a:gd name="connsiteX2" fmla="*/ 920629 w 1696845"/>
                <a:gd name="connsiteY2" fmla="*/ 0 h 983927"/>
                <a:gd name="connsiteX3" fmla="*/ 1573854 w 1696845"/>
                <a:gd name="connsiteY3" fmla="*/ 737945 h 983927"/>
                <a:gd name="connsiteX4" fmla="*/ 1696845 w 1696845"/>
                <a:gd name="connsiteY4" fmla="*/ 737945 h 983927"/>
                <a:gd name="connsiteX5" fmla="*/ 1472286 w 1696845"/>
                <a:gd name="connsiteY5" fmla="*/ 983927 h 983927"/>
                <a:gd name="connsiteX6" fmla="*/ 1204882 w 1696845"/>
                <a:gd name="connsiteY6" fmla="*/ 737945 h 983927"/>
                <a:gd name="connsiteX7" fmla="*/ 1327873 w 1696845"/>
                <a:gd name="connsiteY7" fmla="*/ 737945 h 983927"/>
                <a:gd name="connsiteX8" fmla="*/ 674648 w 1696845"/>
                <a:gd name="connsiteY8" fmla="*/ 0 h 983927"/>
                <a:gd name="connsiteX0" fmla="*/ 800020 w 1024579"/>
                <a:gd name="connsiteY0" fmla="*/ 1022666 h 1022666"/>
                <a:gd name="connsiteX1" fmla="*/ 532616 w 1024579"/>
                <a:gd name="connsiteY1" fmla="*/ 776684 h 1022666"/>
                <a:gd name="connsiteX2" fmla="*/ 655607 w 1024579"/>
                <a:gd name="connsiteY2" fmla="*/ 776684 h 1022666"/>
                <a:gd name="connsiteX3" fmla="*/ 2382 w 1024579"/>
                <a:gd name="connsiteY3" fmla="*/ 38739 h 1022666"/>
                <a:gd name="connsiteX4" fmla="*/ 248363 w 1024579"/>
                <a:gd name="connsiteY4" fmla="*/ 38739 h 1022666"/>
                <a:gd name="connsiteX5" fmla="*/ 901588 w 1024579"/>
                <a:gd name="connsiteY5" fmla="*/ 776684 h 1022666"/>
                <a:gd name="connsiteX6" fmla="*/ 1024579 w 1024579"/>
                <a:gd name="connsiteY6" fmla="*/ 776684 h 1022666"/>
                <a:gd name="connsiteX7" fmla="*/ 800020 w 1024579"/>
                <a:gd name="connsiteY7" fmla="*/ 1022666 h 1022666"/>
                <a:gd name="connsiteX0" fmla="*/ 125373 w 1024579"/>
                <a:gd name="connsiteY0" fmla="*/ 55227 h 1022666"/>
                <a:gd name="connsiteX1" fmla="*/ 121554 w 1024579"/>
                <a:gd name="connsiteY1" fmla="*/ 78120 h 1022666"/>
                <a:gd name="connsiteX2" fmla="*/ 125373 w 1024579"/>
                <a:gd name="connsiteY2" fmla="*/ 55227 h 1022666"/>
                <a:gd name="connsiteX0" fmla="*/ 125373 w 1024579"/>
                <a:gd name="connsiteY0" fmla="*/ 55227 h 1022666"/>
                <a:gd name="connsiteX1" fmla="*/ 2382 w 1024579"/>
                <a:gd name="connsiteY1" fmla="*/ 38739 h 1022666"/>
                <a:gd name="connsiteX2" fmla="*/ 248363 w 1024579"/>
                <a:gd name="connsiteY2" fmla="*/ 38739 h 1022666"/>
                <a:gd name="connsiteX3" fmla="*/ 901588 w 1024579"/>
                <a:gd name="connsiteY3" fmla="*/ 776684 h 1022666"/>
                <a:gd name="connsiteX4" fmla="*/ 1024579 w 1024579"/>
                <a:gd name="connsiteY4" fmla="*/ 776684 h 1022666"/>
                <a:gd name="connsiteX5" fmla="*/ 800020 w 1024579"/>
                <a:gd name="connsiteY5" fmla="*/ 1022666 h 1022666"/>
                <a:gd name="connsiteX6" fmla="*/ 532616 w 1024579"/>
                <a:gd name="connsiteY6" fmla="*/ 776684 h 1022666"/>
                <a:gd name="connsiteX7" fmla="*/ 655607 w 1024579"/>
                <a:gd name="connsiteY7" fmla="*/ 776684 h 1022666"/>
                <a:gd name="connsiteX8" fmla="*/ 2382 w 1024579"/>
                <a:gd name="connsiteY8" fmla="*/ 38739 h 1022666"/>
                <a:gd name="connsiteX0" fmla="*/ 800020 w 1024579"/>
                <a:gd name="connsiteY0" fmla="*/ 1022666 h 1022666"/>
                <a:gd name="connsiteX1" fmla="*/ 532616 w 1024579"/>
                <a:gd name="connsiteY1" fmla="*/ 776684 h 1022666"/>
                <a:gd name="connsiteX2" fmla="*/ 655607 w 1024579"/>
                <a:gd name="connsiteY2" fmla="*/ 776684 h 1022666"/>
                <a:gd name="connsiteX3" fmla="*/ 2382 w 1024579"/>
                <a:gd name="connsiteY3" fmla="*/ 38739 h 1022666"/>
                <a:gd name="connsiteX4" fmla="*/ 248363 w 1024579"/>
                <a:gd name="connsiteY4" fmla="*/ 38739 h 1022666"/>
                <a:gd name="connsiteX5" fmla="*/ 901588 w 1024579"/>
                <a:gd name="connsiteY5" fmla="*/ 776684 h 1022666"/>
                <a:gd name="connsiteX6" fmla="*/ 1024579 w 1024579"/>
                <a:gd name="connsiteY6" fmla="*/ 776684 h 1022666"/>
                <a:gd name="connsiteX7" fmla="*/ 800020 w 1024579"/>
                <a:gd name="connsiteY7" fmla="*/ 1022666 h 1022666"/>
                <a:gd name="connsiteX0" fmla="*/ 125373 w 1024579"/>
                <a:gd name="connsiteY0" fmla="*/ 55227 h 1022666"/>
                <a:gd name="connsiteX1" fmla="*/ 121554 w 1024579"/>
                <a:gd name="connsiteY1" fmla="*/ 78120 h 1022666"/>
                <a:gd name="connsiteX2" fmla="*/ 125373 w 1024579"/>
                <a:gd name="connsiteY2" fmla="*/ 55227 h 1022666"/>
                <a:gd name="connsiteX0" fmla="*/ 125373 w 1024579"/>
                <a:gd name="connsiteY0" fmla="*/ 55227 h 1022666"/>
                <a:gd name="connsiteX1" fmla="*/ 2382 w 1024579"/>
                <a:gd name="connsiteY1" fmla="*/ 38739 h 1022666"/>
                <a:gd name="connsiteX2" fmla="*/ 248363 w 1024579"/>
                <a:gd name="connsiteY2" fmla="*/ 38739 h 1022666"/>
                <a:gd name="connsiteX3" fmla="*/ 901588 w 1024579"/>
                <a:gd name="connsiteY3" fmla="*/ 776684 h 1022666"/>
                <a:gd name="connsiteX4" fmla="*/ 1024579 w 1024579"/>
                <a:gd name="connsiteY4" fmla="*/ 776684 h 1022666"/>
                <a:gd name="connsiteX5" fmla="*/ 800020 w 1024579"/>
                <a:gd name="connsiteY5" fmla="*/ 1022666 h 1022666"/>
                <a:gd name="connsiteX6" fmla="*/ 532616 w 1024579"/>
                <a:gd name="connsiteY6" fmla="*/ 776684 h 1022666"/>
                <a:gd name="connsiteX7" fmla="*/ 655607 w 1024579"/>
                <a:gd name="connsiteY7" fmla="*/ 776684 h 1022666"/>
                <a:gd name="connsiteX8" fmla="*/ 2382 w 1024579"/>
                <a:gd name="connsiteY8" fmla="*/ 38739 h 1022666"/>
                <a:gd name="connsiteX0" fmla="*/ 800020 w 1024579"/>
                <a:gd name="connsiteY0" fmla="*/ 1022666 h 1022666"/>
                <a:gd name="connsiteX1" fmla="*/ 532616 w 1024579"/>
                <a:gd name="connsiteY1" fmla="*/ 776684 h 1022666"/>
                <a:gd name="connsiteX2" fmla="*/ 655607 w 1024579"/>
                <a:gd name="connsiteY2" fmla="*/ 776684 h 1022666"/>
                <a:gd name="connsiteX3" fmla="*/ 2382 w 1024579"/>
                <a:gd name="connsiteY3" fmla="*/ 38739 h 1022666"/>
                <a:gd name="connsiteX4" fmla="*/ 248363 w 1024579"/>
                <a:gd name="connsiteY4" fmla="*/ 38739 h 1022666"/>
                <a:gd name="connsiteX5" fmla="*/ 901588 w 1024579"/>
                <a:gd name="connsiteY5" fmla="*/ 776684 h 1022666"/>
                <a:gd name="connsiteX6" fmla="*/ 1024579 w 1024579"/>
                <a:gd name="connsiteY6" fmla="*/ 776684 h 1022666"/>
                <a:gd name="connsiteX7" fmla="*/ 800020 w 1024579"/>
                <a:gd name="connsiteY7" fmla="*/ 1022666 h 1022666"/>
                <a:gd name="connsiteX0" fmla="*/ 125373 w 1024579"/>
                <a:gd name="connsiteY0" fmla="*/ 55227 h 1022666"/>
                <a:gd name="connsiteX1" fmla="*/ 121554 w 1024579"/>
                <a:gd name="connsiteY1" fmla="*/ 78120 h 1022666"/>
                <a:gd name="connsiteX2" fmla="*/ 125373 w 1024579"/>
                <a:gd name="connsiteY2" fmla="*/ 55227 h 1022666"/>
                <a:gd name="connsiteX0" fmla="*/ 125373 w 1024579"/>
                <a:gd name="connsiteY0" fmla="*/ 55227 h 1022666"/>
                <a:gd name="connsiteX1" fmla="*/ 2382 w 1024579"/>
                <a:gd name="connsiteY1" fmla="*/ 38739 h 1022666"/>
                <a:gd name="connsiteX2" fmla="*/ 248363 w 1024579"/>
                <a:gd name="connsiteY2" fmla="*/ 38739 h 1022666"/>
                <a:gd name="connsiteX3" fmla="*/ 901588 w 1024579"/>
                <a:gd name="connsiteY3" fmla="*/ 776684 h 1022666"/>
                <a:gd name="connsiteX4" fmla="*/ 1024579 w 1024579"/>
                <a:gd name="connsiteY4" fmla="*/ 776684 h 1022666"/>
                <a:gd name="connsiteX5" fmla="*/ 800020 w 1024579"/>
                <a:gd name="connsiteY5" fmla="*/ 1022666 h 1022666"/>
                <a:gd name="connsiteX6" fmla="*/ 532616 w 1024579"/>
                <a:gd name="connsiteY6" fmla="*/ 776684 h 1022666"/>
                <a:gd name="connsiteX7" fmla="*/ 655607 w 1024579"/>
                <a:gd name="connsiteY7" fmla="*/ 776684 h 1022666"/>
                <a:gd name="connsiteX8" fmla="*/ 2382 w 1024579"/>
                <a:gd name="connsiteY8" fmla="*/ 38739 h 1022666"/>
                <a:gd name="connsiteX0" fmla="*/ 797638 w 1022197"/>
                <a:gd name="connsiteY0" fmla="*/ 1022666 h 1022666"/>
                <a:gd name="connsiteX1" fmla="*/ 530234 w 1022197"/>
                <a:gd name="connsiteY1" fmla="*/ 776684 h 1022666"/>
                <a:gd name="connsiteX2" fmla="*/ 653225 w 1022197"/>
                <a:gd name="connsiteY2" fmla="*/ 776684 h 1022666"/>
                <a:gd name="connsiteX3" fmla="*/ 0 w 1022197"/>
                <a:gd name="connsiteY3" fmla="*/ 38739 h 1022666"/>
                <a:gd name="connsiteX4" fmla="*/ 245981 w 1022197"/>
                <a:gd name="connsiteY4" fmla="*/ 38739 h 1022666"/>
                <a:gd name="connsiteX5" fmla="*/ 899206 w 1022197"/>
                <a:gd name="connsiteY5" fmla="*/ 776684 h 1022666"/>
                <a:gd name="connsiteX6" fmla="*/ 1022197 w 1022197"/>
                <a:gd name="connsiteY6" fmla="*/ 776684 h 1022666"/>
                <a:gd name="connsiteX7" fmla="*/ 797638 w 1022197"/>
                <a:gd name="connsiteY7" fmla="*/ 1022666 h 1022666"/>
                <a:gd name="connsiteX0" fmla="*/ 122991 w 1022197"/>
                <a:gd name="connsiteY0" fmla="*/ 55227 h 1022666"/>
                <a:gd name="connsiteX1" fmla="*/ 119172 w 1022197"/>
                <a:gd name="connsiteY1" fmla="*/ 78120 h 1022666"/>
                <a:gd name="connsiteX2" fmla="*/ 122991 w 1022197"/>
                <a:gd name="connsiteY2" fmla="*/ 55227 h 1022666"/>
                <a:gd name="connsiteX0" fmla="*/ 0 w 1022197"/>
                <a:gd name="connsiteY0" fmla="*/ 38739 h 1022666"/>
                <a:gd name="connsiteX1" fmla="*/ 245981 w 1022197"/>
                <a:gd name="connsiteY1" fmla="*/ 38739 h 1022666"/>
                <a:gd name="connsiteX2" fmla="*/ 899206 w 1022197"/>
                <a:gd name="connsiteY2" fmla="*/ 776684 h 1022666"/>
                <a:gd name="connsiteX3" fmla="*/ 1022197 w 1022197"/>
                <a:gd name="connsiteY3" fmla="*/ 776684 h 1022666"/>
                <a:gd name="connsiteX4" fmla="*/ 797638 w 1022197"/>
                <a:gd name="connsiteY4" fmla="*/ 1022666 h 1022666"/>
                <a:gd name="connsiteX5" fmla="*/ 530234 w 1022197"/>
                <a:gd name="connsiteY5" fmla="*/ 776684 h 1022666"/>
                <a:gd name="connsiteX6" fmla="*/ 653225 w 1022197"/>
                <a:gd name="connsiteY6" fmla="*/ 776684 h 1022666"/>
                <a:gd name="connsiteX7" fmla="*/ 0 w 1022197"/>
                <a:gd name="connsiteY7" fmla="*/ 38739 h 1022666"/>
                <a:gd name="connsiteX0" fmla="*/ 797638 w 1022197"/>
                <a:gd name="connsiteY0" fmla="*/ 1022666 h 1022666"/>
                <a:gd name="connsiteX1" fmla="*/ 530234 w 1022197"/>
                <a:gd name="connsiteY1" fmla="*/ 776684 h 1022666"/>
                <a:gd name="connsiteX2" fmla="*/ 653225 w 1022197"/>
                <a:gd name="connsiteY2" fmla="*/ 776684 h 1022666"/>
                <a:gd name="connsiteX3" fmla="*/ 0 w 1022197"/>
                <a:gd name="connsiteY3" fmla="*/ 38739 h 1022666"/>
                <a:gd name="connsiteX4" fmla="*/ 245981 w 1022197"/>
                <a:gd name="connsiteY4" fmla="*/ 38739 h 1022666"/>
                <a:gd name="connsiteX5" fmla="*/ 899206 w 1022197"/>
                <a:gd name="connsiteY5" fmla="*/ 776684 h 1022666"/>
                <a:gd name="connsiteX6" fmla="*/ 1022197 w 1022197"/>
                <a:gd name="connsiteY6" fmla="*/ 776684 h 1022666"/>
                <a:gd name="connsiteX7" fmla="*/ 797638 w 1022197"/>
                <a:gd name="connsiteY7" fmla="*/ 1022666 h 1022666"/>
                <a:gd name="connsiteX0" fmla="*/ 122991 w 1022197"/>
                <a:gd name="connsiteY0" fmla="*/ 55227 h 1022666"/>
                <a:gd name="connsiteX1" fmla="*/ 119172 w 1022197"/>
                <a:gd name="connsiteY1" fmla="*/ 78120 h 1022666"/>
                <a:gd name="connsiteX2" fmla="*/ 122991 w 1022197"/>
                <a:gd name="connsiteY2" fmla="*/ 55227 h 1022666"/>
                <a:gd name="connsiteX0" fmla="*/ 0 w 1022197"/>
                <a:gd name="connsiteY0" fmla="*/ 38739 h 1022666"/>
                <a:gd name="connsiteX1" fmla="*/ 245981 w 1022197"/>
                <a:gd name="connsiteY1" fmla="*/ 38739 h 1022666"/>
                <a:gd name="connsiteX2" fmla="*/ 899206 w 1022197"/>
                <a:gd name="connsiteY2" fmla="*/ 776684 h 1022666"/>
                <a:gd name="connsiteX3" fmla="*/ 1022197 w 1022197"/>
                <a:gd name="connsiteY3" fmla="*/ 776684 h 1022666"/>
                <a:gd name="connsiteX4" fmla="*/ 797638 w 1022197"/>
                <a:gd name="connsiteY4" fmla="*/ 1022666 h 1022666"/>
                <a:gd name="connsiteX5" fmla="*/ 530234 w 1022197"/>
                <a:gd name="connsiteY5" fmla="*/ 776684 h 1022666"/>
                <a:gd name="connsiteX6" fmla="*/ 653225 w 1022197"/>
                <a:gd name="connsiteY6" fmla="*/ 776684 h 1022666"/>
                <a:gd name="connsiteX0" fmla="*/ 797638 w 1022197"/>
                <a:gd name="connsiteY0" fmla="*/ 1022666 h 1022666"/>
                <a:gd name="connsiteX1" fmla="*/ 530234 w 1022197"/>
                <a:gd name="connsiteY1" fmla="*/ 776684 h 1022666"/>
                <a:gd name="connsiteX2" fmla="*/ 653225 w 1022197"/>
                <a:gd name="connsiteY2" fmla="*/ 776684 h 1022666"/>
                <a:gd name="connsiteX3" fmla="*/ 0 w 1022197"/>
                <a:gd name="connsiteY3" fmla="*/ 38739 h 1022666"/>
                <a:gd name="connsiteX4" fmla="*/ 245981 w 1022197"/>
                <a:gd name="connsiteY4" fmla="*/ 38739 h 1022666"/>
                <a:gd name="connsiteX5" fmla="*/ 899206 w 1022197"/>
                <a:gd name="connsiteY5" fmla="*/ 776684 h 1022666"/>
                <a:gd name="connsiteX6" fmla="*/ 1022197 w 1022197"/>
                <a:gd name="connsiteY6" fmla="*/ 776684 h 1022666"/>
                <a:gd name="connsiteX7" fmla="*/ 797638 w 1022197"/>
                <a:gd name="connsiteY7" fmla="*/ 1022666 h 1022666"/>
                <a:gd name="connsiteX0" fmla="*/ 122991 w 1022197"/>
                <a:gd name="connsiteY0" fmla="*/ 55227 h 1022666"/>
                <a:gd name="connsiteX1" fmla="*/ 119172 w 1022197"/>
                <a:gd name="connsiteY1" fmla="*/ 78120 h 1022666"/>
                <a:gd name="connsiteX2" fmla="*/ 122991 w 1022197"/>
                <a:gd name="connsiteY2" fmla="*/ 55227 h 1022666"/>
                <a:gd name="connsiteX0" fmla="*/ 245981 w 1022197"/>
                <a:gd name="connsiteY0" fmla="*/ 38739 h 1022666"/>
                <a:gd name="connsiteX1" fmla="*/ 899206 w 1022197"/>
                <a:gd name="connsiteY1" fmla="*/ 776684 h 1022666"/>
                <a:gd name="connsiteX2" fmla="*/ 1022197 w 1022197"/>
                <a:gd name="connsiteY2" fmla="*/ 776684 h 1022666"/>
                <a:gd name="connsiteX3" fmla="*/ 797638 w 1022197"/>
                <a:gd name="connsiteY3" fmla="*/ 1022666 h 1022666"/>
                <a:gd name="connsiteX4" fmla="*/ 530234 w 1022197"/>
                <a:gd name="connsiteY4" fmla="*/ 776684 h 1022666"/>
                <a:gd name="connsiteX5" fmla="*/ 653225 w 1022197"/>
                <a:gd name="connsiteY5" fmla="*/ 776684 h 1022666"/>
                <a:gd name="connsiteX0" fmla="*/ 956202 w 1180761"/>
                <a:gd name="connsiteY0" fmla="*/ 1073569 h 1073569"/>
                <a:gd name="connsiteX1" fmla="*/ 688798 w 1180761"/>
                <a:gd name="connsiteY1" fmla="*/ 827587 h 1073569"/>
                <a:gd name="connsiteX2" fmla="*/ 811789 w 1180761"/>
                <a:gd name="connsiteY2" fmla="*/ 827587 h 1073569"/>
                <a:gd name="connsiteX3" fmla="*/ 158564 w 1180761"/>
                <a:gd name="connsiteY3" fmla="*/ 89642 h 1073569"/>
                <a:gd name="connsiteX4" fmla="*/ 404545 w 1180761"/>
                <a:gd name="connsiteY4" fmla="*/ 89642 h 1073569"/>
                <a:gd name="connsiteX5" fmla="*/ 1057770 w 1180761"/>
                <a:gd name="connsiteY5" fmla="*/ 827587 h 1073569"/>
                <a:gd name="connsiteX6" fmla="*/ 1180761 w 1180761"/>
                <a:gd name="connsiteY6" fmla="*/ 827587 h 1073569"/>
                <a:gd name="connsiteX7" fmla="*/ 956202 w 1180761"/>
                <a:gd name="connsiteY7" fmla="*/ 1073569 h 1073569"/>
                <a:gd name="connsiteX0" fmla="*/ 2906 w 1180761"/>
                <a:gd name="connsiteY0" fmla="*/ 3328 h 1073569"/>
                <a:gd name="connsiteX1" fmla="*/ 277736 w 1180761"/>
                <a:gd name="connsiteY1" fmla="*/ 129023 h 1073569"/>
                <a:gd name="connsiteX2" fmla="*/ 2906 w 1180761"/>
                <a:gd name="connsiteY2" fmla="*/ 3328 h 1073569"/>
                <a:gd name="connsiteX0" fmla="*/ 404545 w 1180761"/>
                <a:gd name="connsiteY0" fmla="*/ 89642 h 1073569"/>
                <a:gd name="connsiteX1" fmla="*/ 1057770 w 1180761"/>
                <a:gd name="connsiteY1" fmla="*/ 827587 h 1073569"/>
                <a:gd name="connsiteX2" fmla="*/ 1180761 w 1180761"/>
                <a:gd name="connsiteY2" fmla="*/ 827587 h 1073569"/>
                <a:gd name="connsiteX3" fmla="*/ 956202 w 1180761"/>
                <a:gd name="connsiteY3" fmla="*/ 1073569 h 1073569"/>
                <a:gd name="connsiteX4" fmla="*/ 688798 w 1180761"/>
                <a:gd name="connsiteY4" fmla="*/ 827587 h 1073569"/>
                <a:gd name="connsiteX5" fmla="*/ 811789 w 1180761"/>
                <a:gd name="connsiteY5" fmla="*/ 827587 h 1073569"/>
                <a:gd name="connsiteX0" fmla="*/ 956202 w 1180761"/>
                <a:gd name="connsiteY0" fmla="*/ 1073569 h 1073569"/>
                <a:gd name="connsiteX1" fmla="*/ 688798 w 1180761"/>
                <a:gd name="connsiteY1" fmla="*/ 827587 h 1073569"/>
                <a:gd name="connsiteX2" fmla="*/ 811789 w 1180761"/>
                <a:gd name="connsiteY2" fmla="*/ 827587 h 1073569"/>
                <a:gd name="connsiteX3" fmla="*/ 158564 w 1180761"/>
                <a:gd name="connsiteY3" fmla="*/ 89642 h 1073569"/>
                <a:gd name="connsiteX4" fmla="*/ 404545 w 1180761"/>
                <a:gd name="connsiteY4" fmla="*/ 89642 h 1073569"/>
                <a:gd name="connsiteX5" fmla="*/ 1057770 w 1180761"/>
                <a:gd name="connsiteY5" fmla="*/ 827587 h 1073569"/>
                <a:gd name="connsiteX6" fmla="*/ 1180761 w 1180761"/>
                <a:gd name="connsiteY6" fmla="*/ 827587 h 1073569"/>
                <a:gd name="connsiteX7" fmla="*/ 956202 w 1180761"/>
                <a:gd name="connsiteY7" fmla="*/ 1073569 h 1073569"/>
                <a:gd name="connsiteX0" fmla="*/ 277736 w 1180761"/>
                <a:gd name="connsiteY0" fmla="*/ 129023 h 1073569"/>
                <a:gd name="connsiteX1" fmla="*/ 2906 w 1180761"/>
                <a:gd name="connsiteY1" fmla="*/ 3328 h 1073569"/>
                <a:gd name="connsiteX2" fmla="*/ 369176 w 1180761"/>
                <a:gd name="connsiteY2" fmla="*/ 220463 h 1073569"/>
                <a:gd name="connsiteX0" fmla="*/ 404545 w 1180761"/>
                <a:gd name="connsiteY0" fmla="*/ 89642 h 1073569"/>
                <a:gd name="connsiteX1" fmla="*/ 1057770 w 1180761"/>
                <a:gd name="connsiteY1" fmla="*/ 827587 h 1073569"/>
                <a:gd name="connsiteX2" fmla="*/ 1180761 w 1180761"/>
                <a:gd name="connsiteY2" fmla="*/ 827587 h 1073569"/>
                <a:gd name="connsiteX3" fmla="*/ 956202 w 1180761"/>
                <a:gd name="connsiteY3" fmla="*/ 1073569 h 1073569"/>
                <a:gd name="connsiteX4" fmla="*/ 688798 w 1180761"/>
                <a:gd name="connsiteY4" fmla="*/ 827587 h 1073569"/>
                <a:gd name="connsiteX5" fmla="*/ 811789 w 1180761"/>
                <a:gd name="connsiteY5" fmla="*/ 827587 h 1073569"/>
                <a:gd name="connsiteX0" fmla="*/ 982004 w 1206563"/>
                <a:gd name="connsiteY0" fmla="*/ 1073569 h 1073569"/>
                <a:gd name="connsiteX1" fmla="*/ 714600 w 1206563"/>
                <a:gd name="connsiteY1" fmla="*/ 827587 h 1073569"/>
                <a:gd name="connsiteX2" fmla="*/ 837591 w 1206563"/>
                <a:gd name="connsiteY2" fmla="*/ 827587 h 1073569"/>
                <a:gd name="connsiteX3" fmla="*/ 184366 w 1206563"/>
                <a:gd name="connsiteY3" fmla="*/ 89642 h 1073569"/>
                <a:gd name="connsiteX4" fmla="*/ 430347 w 1206563"/>
                <a:gd name="connsiteY4" fmla="*/ 89642 h 1073569"/>
                <a:gd name="connsiteX5" fmla="*/ 1083572 w 1206563"/>
                <a:gd name="connsiteY5" fmla="*/ 827587 h 1073569"/>
                <a:gd name="connsiteX6" fmla="*/ 1206563 w 1206563"/>
                <a:gd name="connsiteY6" fmla="*/ 827587 h 1073569"/>
                <a:gd name="connsiteX7" fmla="*/ 982004 w 1206563"/>
                <a:gd name="connsiteY7" fmla="*/ 1073569 h 1073569"/>
                <a:gd name="connsiteX0" fmla="*/ 303538 w 1206563"/>
                <a:gd name="connsiteY0" fmla="*/ 129023 h 1073569"/>
                <a:gd name="connsiteX1" fmla="*/ 28708 w 1206563"/>
                <a:gd name="connsiteY1" fmla="*/ 3328 h 1073569"/>
                <a:gd name="connsiteX2" fmla="*/ 0 w 1206563"/>
                <a:gd name="connsiteY2" fmla="*/ 215053 h 1073569"/>
                <a:gd name="connsiteX0" fmla="*/ 430347 w 1206563"/>
                <a:gd name="connsiteY0" fmla="*/ 89642 h 1073569"/>
                <a:gd name="connsiteX1" fmla="*/ 1083572 w 1206563"/>
                <a:gd name="connsiteY1" fmla="*/ 827587 h 1073569"/>
                <a:gd name="connsiteX2" fmla="*/ 1206563 w 1206563"/>
                <a:gd name="connsiteY2" fmla="*/ 827587 h 1073569"/>
                <a:gd name="connsiteX3" fmla="*/ 982004 w 1206563"/>
                <a:gd name="connsiteY3" fmla="*/ 1073569 h 1073569"/>
                <a:gd name="connsiteX4" fmla="*/ 714600 w 1206563"/>
                <a:gd name="connsiteY4" fmla="*/ 827587 h 1073569"/>
                <a:gd name="connsiteX5" fmla="*/ 837591 w 1206563"/>
                <a:gd name="connsiteY5" fmla="*/ 827587 h 1073569"/>
                <a:gd name="connsiteX0" fmla="*/ 982004 w 1206563"/>
                <a:gd name="connsiteY0" fmla="*/ 1070241 h 1070241"/>
                <a:gd name="connsiteX1" fmla="*/ 714600 w 1206563"/>
                <a:gd name="connsiteY1" fmla="*/ 824259 h 1070241"/>
                <a:gd name="connsiteX2" fmla="*/ 837591 w 1206563"/>
                <a:gd name="connsiteY2" fmla="*/ 824259 h 1070241"/>
                <a:gd name="connsiteX3" fmla="*/ 184366 w 1206563"/>
                <a:gd name="connsiteY3" fmla="*/ 86314 h 1070241"/>
                <a:gd name="connsiteX4" fmla="*/ 430347 w 1206563"/>
                <a:gd name="connsiteY4" fmla="*/ 86314 h 1070241"/>
                <a:gd name="connsiteX5" fmla="*/ 1083572 w 1206563"/>
                <a:gd name="connsiteY5" fmla="*/ 824259 h 1070241"/>
                <a:gd name="connsiteX6" fmla="*/ 1206563 w 1206563"/>
                <a:gd name="connsiteY6" fmla="*/ 824259 h 1070241"/>
                <a:gd name="connsiteX7" fmla="*/ 982004 w 1206563"/>
                <a:gd name="connsiteY7" fmla="*/ 1070241 h 1070241"/>
                <a:gd name="connsiteX0" fmla="*/ 28708 w 1206563"/>
                <a:gd name="connsiteY0" fmla="*/ 0 h 1070241"/>
                <a:gd name="connsiteX1" fmla="*/ 0 w 1206563"/>
                <a:gd name="connsiteY1" fmla="*/ 211725 h 1070241"/>
                <a:gd name="connsiteX0" fmla="*/ 430347 w 1206563"/>
                <a:gd name="connsiteY0" fmla="*/ 86314 h 1070241"/>
                <a:gd name="connsiteX1" fmla="*/ 1083572 w 1206563"/>
                <a:gd name="connsiteY1" fmla="*/ 824259 h 1070241"/>
                <a:gd name="connsiteX2" fmla="*/ 1206563 w 1206563"/>
                <a:gd name="connsiteY2" fmla="*/ 824259 h 1070241"/>
                <a:gd name="connsiteX3" fmla="*/ 982004 w 1206563"/>
                <a:gd name="connsiteY3" fmla="*/ 1070241 h 1070241"/>
                <a:gd name="connsiteX4" fmla="*/ 714600 w 1206563"/>
                <a:gd name="connsiteY4" fmla="*/ 824259 h 1070241"/>
                <a:gd name="connsiteX5" fmla="*/ 837591 w 1206563"/>
                <a:gd name="connsiteY5" fmla="*/ 824259 h 1070241"/>
                <a:gd name="connsiteX0" fmla="*/ 982004 w 1206563"/>
                <a:gd name="connsiteY0" fmla="*/ 1070241 h 1070241"/>
                <a:gd name="connsiteX1" fmla="*/ 714600 w 1206563"/>
                <a:gd name="connsiteY1" fmla="*/ 824259 h 1070241"/>
                <a:gd name="connsiteX2" fmla="*/ 837591 w 1206563"/>
                <a:gd name="connsiteY2" fmla="*/ 824259 h 1070241"/>
                <a:gd name="connsiteX3" fmla="*/ 184366 w 1206563"/>
                <a:gd name="connsiteY3" fmla="*/ 86314 h 1070241"/>
                <a:gd name="connsiteX4" fmla="*/ 430347 w 1206563"/>
                <a:gd name="connsiteY4" fmla="*/ 86314 h 1070241"/>
                <a:gd name="connsiteX5" fmla="*/ 1083572 w 1206563"/>
                <a:gd name="connsiteY5" fmla="*/ 824259 h 1070241"/>
                <a:gd name="connsiteX6" fmla="*/ 1206563 w 1206563"/>
                <a:gd name="connsiteY6" fmla="*/ 824259 h 1070241"/>
                <a:gd name="connsiteX7" fmla="*/ 982004 w 1206563"/>
                <a:gd name="connsiteY7" fmla="*/ 1070241 h 1070241"/>
                <a:gd name="connsiteX0" fmla="*/ 28708 w 1206563"/>
                <a:gd name="connsiteY0" fmla="*/ 0 h 1070241"/>
                <a:gd name="connsiteX1" fmla="*/ 0 w 1206563"/>
                <a:gd name="connsiteY1" fmla="*/ 211725 h 1070241"/>
                <a:gd name="connsiteX2" fmla="*/ 28708 w 1206563"/>
                <a:gd name="connsiteY2" fmla="*/ 0 h 1070241"/>
                <a:gd name="connsiteX0" fmla="*/ 430347 w 1206563"/>
                <a:gd name="connsiteY0" fmla="*/ 86314 h 1070241"/>
                <a:gd name="connsiteX1" fmla="*/ 1083572 w 1206563"/>
                <a:gd name="connsiteY1" fmla="*/ 824259 h 1070241"/>
                <a:gd name="connsiteX2" fmla="*/ 1206563 w 1206563"/>
                <a:gd name="connsiteY2" fmla="*/ 824259 h 1070241"/>
                <a:gd name="connsiteX3" fmla="*/ 982004 w 1206563"/>
                <a:gd name="connsiteY3" fmla="*/ 1070241 h 1070241"/>
                <a:gd name="connsiteX4" fmla="*/ 714600 w 1206563"/>
                <a:gd name="connsiteY4" fmla="*/ 824259 h 1070241"/>
                <a:gd name="connsiteX5" fmla="*/ 837591 w 1206563"/>
                <a:gd name="connsiteY5" fmla="*/ 824259 h 1070241"/>
                <a:gd name="connsiteX0" fmla="*/ 953296 w 1177855"/>
                <a:gd name="connsiteY0" fmla="*/ 1070241 h 1070241"/>
                <a:gd name="connsiteX1" fmla="*/ 685892 w 1177855"/>
                <a:gd name="connsiteY1" fmla="*/ 824259 h 1070241"/>
                <a:gd name="connsiteX2" fmla="*/ 808883 w 1177855"/>
                <a:gd name="connsiteY2" fmla="*/ 824259 h 1070241"/>
                <a:gd name="connsiteX3" fmla="*/ 155658 w 1177855"/>
                <a:gd name="connsiteY3" fmla="*/ 86314 h 1070241"/>
                <a:gd name="connsiteX4" fmla="*/ 401639 w 1177855"/>
                <a:gd name="connsiteY4" fmla="*/ 86314 h 1070241"/>
                <a:gd name="connsiteX5" fmla="*/ 1054864 w 1177855"/>
                <a:gd name="connsiteY5" fmla="*/ 824259 h 1070241"/>
                <a:gd name="connsiteX6" fmla="*/ 1177855 w 1177855"/>
                <a:gd name="connsiteY6" fmla="*/ 824259 h 1070241"/>
                <a:gd name="connsiteX7" fmla="*/ 953296 w 1177855"/>
                <a:gd name="connsiteY7" fmla="*/ 1070241 h 1070241"/>
                <a:gd name="connsiteX0" fmla="*/ 0 w 1177855"/>
                <a:gd name="connsiteY0" fmla="*/ 0 h 1070241"/>
                <a:gd name="connsiteX1" fmla="*/ 6461 w 1177855"/>
                <a:gd name="connsiteY1" fmla="*/ 43995 h 1070241"/>
                <a:gd name="connsiteX2" fmla="*/ 0 w 1177855"/>
                <a:gd name="connsiteY2" fmla="*/ 0 h 1070241"/>
                <a:gd name="connsiteX0" fmla="*/ 401639 w 1177855"/>
                <a:gd name="connsiteY0" fmla="*/ 86314 h 1070241"/>
                <a:gd name="connsiteX1" fmla="*/ 1054864 w 1177855"/>
                <a:gd name="connsiteY1" fmla="*/ 824259 h 1070241"/>
                <a:gd name="connsiteX2" fmla="*/ 1177855 w 1177855"/>
                <a:gd name="connsiteY2" fmla="*/ 824259 h 1070241"/>
                <a:gd name="connsiteX3" fmla="*/ 953296 w 1177855"/>
                <a:gd name="connsiteY3" fmla="*/ 1070241 h 1070241"/>
                <a:gd name="connsiteX4" fmla="*/ 685892 w 1177855"/>
                <a:gd name="connsiteY4" fmla="*/ 824259 h 1070241"/>
                <a:gd name="connsiteX5" fmla="*/ 808883 w 1177855"/>
                <a:gd name="connsiteY5" fmla="*/ 824259 h 1070241"/>
                <a:gd name="connsiteX0" fmla="*/ 953296 w 1177855"/>
                <a:gd name="connsiteY0" fmla="*/ 1070241 h 1070241"/>
                <a:gd name="connsiteX1" fmla="*/ 685892 w 1177855"/>
                <a:gd name="connsiteY1" fmla="*/ 824259 h 1070241"/>
                <a:gd name="connsiteX2" fmla="*/ 808883 w 1177855"/>
                <a:gd name="connsiteY2" fmla="*/ 824259 h 1070241"/>
                <a:gd name="connsiteX3" fmla="*/ 155658 w 1177855"/>
                <a:gd name="connsiteY3" fmla="*/ 86314 h 1070241"/>
                <a:gd name="connsiteX4" fmla="*/ 401639 w 1177855"/>
                <a:gd name="connsiteY4" fmla="*/ 86314 h 1070241"/>
                <a:gd name="connsiteX5" fmla="*/ 1054864 w 1177855"/>
                <a:gd name="connsiteY5" fmla="*/ 824259 h 1070241"/>
                <a:gd name="connsiteX6" fmla="*/ 1177855 w 1177855"/>
                <a:gd name="connsiteY6" fmla="*/ 824259 h 1070241"/>
                <a:gd name="connsiteX7" fmla="*/ 953296 w 1177855"/>
                <a:gd name="connsiteY7" fmla="*/ 1070241 h 1070241"/>
                <a:gd name="connsiteX0" fmla="*/ 6461 w 1177855"/>
                <a:gd name="connsiteY0" fmla="*/ 43995 h 1070241"/>
                <a:gd name="connsiteX1" fmla="*/ 0 w 1177855"/>
                <a:gd name="connsiteY1" fmla="*/ 0 h 1070241"/>
                <a:gd name="connsiteX2" fmla="*/ 97901 w 1177855"/>
                <a:gd name="connsiteY2" fmla="*/ 135435 h 1070241"/>
                <a:gd name="connsiteX0" fmla="*/ 401639 w 1177855"/>
                <a:gd name="connsiteY0" fmla="*/ 86314 h 1070241"/>
                <a:gd name="connsiteX1" fmla="*/ 1054864 w 1177855"/>
                <a:gd name="connsiteY1" fmla="*/ 824259 h 1070241"/>
                <a:gd name="connsiteX2" fmla="*/ 1177855 w 1177855"/>
                <a:gd name="connsiteY2" fmla="*/ 824259 h 1070241"/>
                <a:gd name="connsiteX3" fmla="*/ 953296 w 1177855"/>
                <a:gd name="connsiteY3" fmla="*/ 1070241 h 1070241"/>
                <a:gd name="connsiteX4" fmla="*/ 685892 w 1177855"/>
                <a:gd name="connsiteY4" fmla="*/ 824259 h 1070241"/>
                <a:gd name="connsiteX5" fmla="*/ 808883 w 1177855"/>
                <a:gd name="connsiteY5" fmla="*/ 824259 h 1070241"/>
                <a:gd name="connsiteX0" fmla="*/ 946835 w 1171394"/>
                <a:gd name="connsiteY0" fmla="*/ 1026246 h 1026246"/>
                <a:gd name="connsiteX1" fmla="*/ 679431 w 1171394"/>
                <a:gd name="connsiteY1" fmla="*/ 780264 h 1026246"/>
                <a:gd name="connsiteX2" fmla="*/ 802422 w 1171394"/>
                <a:gd name="connsiteY2" fmla="*/ 780264 h 1026246"/>
                <a:gd name="connsiteX3" fmla="*/ 149197 w 1171394"/>
                <a:gd name="connsiteY3" fmla="*/ 42319 h 1026246"/>
                <a:gd name="connsiteX4" fmla="*/ 395178 w 1171394"/>
                <a:gd name="connsiteY4" fmla="*/ 42319 h 1026246"/>
                <a:gd name="connsiteX5" fmla="*/ 1048403 w 1171394"/>
                <a:gd name="connsiteY5" fmla="*/ 780264 h 1026246"/>
                <a:gd name="connsiteX6" fmla="*/ 1171394 w 1171394"/>
                <a:gd name="connsiteY6" fmla="*/ 780264 h 1026246"/>
                <a:gd name="connsiteX7" fmla="*/ 946835 w 1171394"/>
                <a:gd name="connsiteY7" fmla="*/ 1026246 h 1026246"/>
                <a:gd name="connsiteX0" fmla="*/ 0 w 1171394"/>
                <a:gd name="connsiteY0" fmla="*/ 0 h 1026246"/>
                <a:gd name="connsiteX1" fmla="*/ 91440 w 1171394"/>
                <a:gd name="connsiteY1" fmla="*/ 91440 h 1026246"/>
                <a:gd name="connsiteX0" fmla="*/ 395178 w 1171394"/>
                <a:gd name="connsiteY0" fmla="*/ 42319 h 1026246"/>
                <a:gd name="connsiteX1" fmla="*/ 1048403 w 1171394"/>
                <a:gd name="connsiteY1" fmla="*/ 780264 h 1026246"/>
                <a:gd name="connsiteX2" fmla="*/ 1171394 w 1171394"/>
                <a:gd name="connsiteY2" fmla="*/ 780264 h 1026246"/>
                <a:gd name="connsiteX3" fmla="*/ 946835 w 1171394"/>
                <a:gd name="connsiteY3" fmla="*/ 1026246 h 1026246"/>
                <a:gd name="connsiteX4" fmla="*/ 679431 w 1171394"/>
                <a:gd name="connsiteY4" fmla="*/ 780264 h 1026246"/>
                <a:gd name="connsiteX5" fmla="*/ 802422 w 1171394"/>
                <a:gd name="connsiteY5" fmla="*/ 780264 h 102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394" h="1026246" stroke="0" extrusionOk="0">
                  <a:moveTo>
                    <a:pt x="946835" y="1026246"/>
                  </a:moveTo>
                  <a:lnTo>
                    <a:pt x="679431" y="780264"/>
                  </a:lnTo>
                  <a:lnTo>
                    <a:pt x="802422" y="780264"/>
                  </a:lnTo>
                  <a:cubicBezTo>
                    <a:pt x="725512" y="345842"/>
                    <a:pt x="456835" y="42319"/>
                    <a:pt x="149197" y="42319"/>
                  </a:cubicBezTo>
                  <a:lnTo>
                    <a:pt x="395178" y="42319"/>
                  </a:lnTo>
                  <a:cubicBezTo>
                    <a:pt x="702816" y="42319"/>
                    <a:pt x="971493" y="345842"/>
                    <a:pt x="1048403" y="780264"/>
                  </a:cubicBezTo>
                  <a:lnTo>
                    <a:pt x="1171394" y="780264"/>
                  </a:lnTo>
                  <a:lnTo>
                    <a:pt x="946835" y="1026246"/>
                  </a:lnTo>
                  <a:close/>
                </a:path>
                <a:path w="1171394" h="1026246" fill="darkenLess" stroke="0" extrusionOk="0">
                  <a:moveTo>
                    <a:pt x="0" y="0"/>
                  </a:moveTo>
                  <a:lnTo>
                    <a:pt x="91440" y="91440"/>
                  </a:lnTo>
                </a:path>
                <a:path w="1171394" h="1026246" fill="none" extrusionOk="0">
                  <a:moveTo>
                    <a:pt x="395178" y="42319"/>
                  </a:moveTo>
                  <a:cubicBezTo>
                    <a:pt x="702816" y="42319"/>
                    <a:pt x="971493" y="345842"/>
                    <a:pt x="1048403" y="780264"/>
                  </a:cubicBezTo>
                  <a:lnTo>
                    <a:pt x="1171394" y="780264"/>
                  </a:lnTo>
                  <a:lnTo>
                    <a:pt x="946835" y="1026246"/>
                  </a:lnTo>
                  <a:lnTo>
                    <a:pt x="679431" y="780264"/>
                  </a:lnTo>
                  <a:lnTo>
                    <a:pt x="802422" y="780264"/>
                  </a:lnTo>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rot="21241676">
              <a:off x="1274444" y="2353016"/>
              <a:ext cx="2087586" cy="609550"/>
            </a:xfrm>
            <a:prstGeom prst="rect">
              <a:avLst/>
            </a:prstGeom>
            <a:ln>
              <a:noFill/>
            </a:ln>
          </p:spPr>
        </p:pic>
        <p:sp>
          <p:nvSpPr>
            <p:cNvPr id="9" name="Rectangle 8"/>
            <p:cNvSpPr/>
            <p:nvPr/>
          </p:nvSpPr>
          <p:spPr>
            <a:xfrm rot="1500428">
              <a:off x="3353396" y="2808957"/>
              <a:ext cx="1638300" cy="430887"/>
            </a:xfrm>
            <a:prstGeom prst="rect">
              <a:avLst/>
            </a:prstGeom>
            <a:noFill/>
          </p:spPr>
          <p:txBody>
            <a:bodyPr wrap="square" lIns="91440" tIns="45720" rIns="91440" bIns="45720">
              <a:spAutoFit/>
            </a:bodyPr>
            <a:lstStyle/>
            <a:p>
              <a:pPr algn="ctr"/>
              <a:r>
                <a:rPr lang="en-US" sz="2200" b="1" cap="none" spc="0" dirty="0">
                  <a:ln w="1905"/>
                  <a:solidFill>
                    <a:schemeClr val="bg1"/>
                  </a:solidFill>
                  <a:effectLst>
                    <a:outerShdw blurRad="38100" dist="38100" dir="2700000" algn="tl">
                      <a:srgbClr val="000000">
                        <a:alpha val="43137"/>
                      </a:srgbClr>
                    </a:outerShdw>
                  </a:effectLst>
                </a:rPr>
                <a:t>Cost</a:t>
              </a:r>
            </a:p>
          </p:txBody>
        </p:sp>
        <p:sp>
          <p:nvSpPr>
            <p:cNvPr id="77" name="Rectangle 76"/>
            <p:cNvSpPr/>
            <p:nvPr/>
          </p:nvSpPr>
          <p:spPr>
            <a:xfrm rot="1500428">
              <a:off x="3208799" y="3017497"/>
              <a:ext cx="1638300" cy="430887"/>
            </a:xfrm>
            <a:prstGeom prst="rect">
              <a:avLst/>
            </a:prstGeom>
            <a:noFill/>
          </p:spPr>
          <p:txBody>
            <a:bodyPr wrap="square" lIns="91440" tIns="45720" rIns="91440" bIns="45720">
              <a:spAutoFit/>
            </a:bodyPr>
            <a:lstStyle/>
            <a:p>
              <a:pPr algn="ctr"/>
              <a:r>
                <a:rPr lang="en-US" sz="2200" b="1" cap="none" spc="0" dirty="0">
                  <a:ln w="1905"/>
                  <a:solidFill>
                    <a:schemeClr val="bg1"/>
                  </a:solidFill>
                  <a:effectLst>
                    <a:outerShdw blurRad="38100" dist="38100" dir="2700000" algn="tl">
                      <a:srgbClr val="000000">
                        <a:alpha val="43137"/>
                      </a:srgbClr>
                    </a:outerShdw>
                  </a:effectLst>
                </a:rPr>
                <a:t>Schedul</a:t>
              </a:r>
              <a:r>
                <a:rPr lang="en-US" sz="2000" b="1" cap="none" spc="0" dirty="0">
                  <a:ln w="1905"/>
                  <a:solidFill>
                    <a:schemeClr val="bg1"/>
                  </a:solidFill>
                  <a:effectLst>
                    <a:outerShdw blurRad="38100" dist="38100" dir="2700000" algn="tl">
                      <a:srgbClr val="000000">
                        <a:alpha val="43137"/>
                      </a:srgbClr>
                    </a:outerShdw>
                  </a:effectLst>
                </a:rPr>
                <a:t>e</a:t>
              </a:r>
            </a:p>
          </p:txBody>
        </p:sp>
        <p:sp>
          <p:nvSpPr>
            <p:cNvPr id="78" name="Rectangle 77"/>
            <p:cNvSpPr/>
            <p:nvPr/>
          </p:nvSpPr>
          <p:spPr>
            <a:xfrm rot="1500428">
              <a:off x="3000314" y="3240121"/>
              <a:ext cx="1810356" cy="430887"/>
            </a:xfrm>
            <a:prstGeom prst="rect">
              <a:avLst/>
            </a:prstGeom>
            <a:noFill/>
          </p:spPr>
          <p:txBody>
            <a:bodyPr wrap="square" lIns="91440" tIns="45720" rIns="91440" bIns="45720">
              <a:spAutoFit/>
            </a:bodyPr>
            <a:lstStyle/>
            <a:p>
              <a:pPr algn="ctr"/>
              <a:r>
                <a:rPr lang="en-US" sz="2200" b="1" cap="none" spc="0" dirty="0">
                  <a:ln w="1905"/>
                  <a:solidFill>
                    <a:schemeClr val="bg1"/>
                  </a:solidFill>
                  <a:effectLst>
                    <a:outerShdw blurRad="38100" dist="38100" dir="2700000" algn="tl">
                      <a:srgbClr val="000000">
                        <a:alpha val="43137"/>
                      </a:srgbClr>
                    </a:outerShdw>
                  </a:effectLst>
                </a:rPr>
                <a:t>Performance</a:t>
              </a:r>
            </a:p>
          </p:txBody>
        </p:sp>
      </p:grpSp>
    </p:spTree>
    <p:extLst>
      <p:ext uri="{BB962C8B-B14F-4D97-AF65-F5344CB8AC3E}">
        <p14:creationId xmlns:p14="http://schemas.microsoft.com/office/powerpoint/2010/main" val="3044803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75770" y="0"/>
            <a:ext cx="8415830" cy="1447800"/>
          </a:xfrm>
        </p:spPr>
        <p:txBody>
          <a:bodyPr/>
          <a:lstStyle/>
          <a:p>
            <a:pPr>
              <a:lnSpc>
                <a:spcPct val="90000"/>
              </a:lnSpc>
            </a:pPr>
            <a:r>
              <a:rPr lang="en-US" dirty="0"/>
              <a:t>“Triple Constraint”</a:t>
            </a:r>
            <a:br>
              <a:rPr lang="en-US" dirty="0"/>
            </a:br>
            <a:r>
              <a:rPr lang="en-US" dirty="0"/>
              <a:t>Concept</a:t>
            </a:r>
          </a:p>
        </p:txBody>
      </p:sp>
      <p:sp>
        <p:nvSpPr>
          <p:cNvPr id="11267" name="Content Placeholder 2"/>
          <p:cNvSpPr>
            <a:spLocks noGrp="1"/>
          </p:cNvSpPr>
          <p:nvPr>
            <p:ph idx="1"/>
          </p:nvPr>
        </p:nvSpPr>
        <p:spPr>
          <a:xfrm>
            <a:off x="468230" y="1744446"/>
            <a:ext cx="8382000" cy="4724400"/>
          </a:xfrm>
        </p:spPr>
        <p:txBody>
          <a:bodyPr/>
          <a:lstStyle/>
          <a:p>
            <a:pPr>
              <a:lnSpc>
                <a:spcPct val="100000"/>
              </a:lnSpc>
            </a:pPr>
            <a:r>
              <a:rPr lang="en-US" b="1" dirty="0"/>
              <a:t>A method to conceptualize project management key parameters</a:t>
            </a:r>
          </a:p>
        </p:txBody>
      </p:sp>
      <p:sp>
        <p:nvSpPr>
          <p:cNvPr id="11268" name="Slide Number Placeholder 3"/>
          <p:cNvSpPr>
            <a:spLocks noGrp="1"/>
          </p:cNvSpPr>
          <p:nvPr>
            <p:ph type="sldNum" sz="quarter" idx="10"/>
          </p:nvPr>
        </p:nvSpPr>
        <p:spPr>
          <a:noFill/>
        </p:spPr>
        <p:txBody>
          <a:bodyPr/>
          <a:lstStyle/>
          <a:p>
            <a:fld id="{EC37E6DC-79CC-4CA6-86ED-A79B23450BCE}" type="slidenum">
              <a:rPr lang="en-US" smtClean="0"/>
              <a:pPr/>
              <a:t>72</a:t>
            </a:fld>
            <a:endParaRPr lang="en-US" dirty="0"/>
          </a:p>
        </p:txBody>
      </p:sp>
      <p:grpSp>
        <p:nvGrpSpPr>
          <p:cNvPr id="2" name="Group 1"/>
          <p:cNvGrpSpPr/>
          <p:nvPr/>
        </p:nvGrpSpPr>
        <p:grpSpPr>
          <a:xfrm>
            <a:off x="2351248" y="2857522"/>
            <a:ext cx="4495800" cy="3429000"/>
            <a:chOff x="6229350" y="1712913"/>
            <a:chExt cx="2562225" cy="2170116"/>
          </a:xfrm>
        </p:grpSpPr>
        <p:grpSp>
          <p:nvGrpSpPr>
            <p:cNvPr id="11269" name="Group 46"/>
            <p:cNvGrpSpPr>
              <a:grpSpLocks/>
            </p:cNvGrpSpPr>
            <p:nvPr/>
          </p:nvGrpSpPr>
          <p:grpSpPr bwMode="auto">
            <a:xfrm>
              <a:off x="6229350" y="1712913"/>
              <a:ext cx="2562225" cy="2170116"/>
              <a:chOff x="6229359" y="1713185"/>
              <a:chExt cx="2562940" cy="2169112"/>
            </a:xfrm>
          </p:grpSpPr>
          <p:sp>
            <p:nvSpPr>
              <p:cNvPr id="12" name="Diamond 11"/>
              <p:cNvSpPr/>
              <p:nvPr/>
            </p:nvSpPr>
            <p:spPr>
              <a:xfrm>
                <a:off x="6831190" y="2716023"/>
                <a:ext cx="1378335" cy="760062"/>
              </a:xfrm>
              <a:prstGeom prst="diamond">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p>
            </p:txBody>
          </p:sp>
          <p:sp>
            <p:nvSpPr>
              <p:cNvPr id="13" name="Diamond 12"/>
              <p:cNvSpPr/>
              <p:nvPr/>
            </p:nvSpPr>
            <p:spPr>
              <a:xfrm>
                <a:off x="6831190" y="3122235"/>
                <a:ext cx="1378335" cy="760062"/>
              </a:xfrm>
              <a:prstGeom prst="diamond">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p>
            </p:txBody>
          </p:sp>
          <p:cxnSp>
            <p:nvCxnSpPr>
              <p:cNvPr id="15" name="Straight Connector 14"/>
              <p:cNvCxnSpPr>
                <a:stCxn id="12" idx="1"/>
                <a:endCxn id="13" idx="1"/>
              </p:cNvCxnSpPr>
              <p:nvPr/>
            </p:nvCxnSpPr>
            <p:spPr>
              <a:xfrm rot="10800000" flipV="1">
                <a:off x="6831190" y="3095260"/>
                <a:ext cx="0" cy="40780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2" idx="2"/>
                <a:endCxn id="13" idx="2"/>
              </p:cNvCxnSpPr>
              <p:nvPr/>
            </p:nvCxnSpPr>
            <p:spPr>
              <a:xfrm rot="5400000">
                <a:off x="7317251" y="3679191"/>
                <a:ext cx="406213" cy="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2" idx="3"/>
                <a:endCxn id="13" idx="3"/>
              </p:cNvCxnSpPr>
              <p:nvPr/>
            </p:nvCxnSpPr>
            <p:spPr>
              <a:xfrm>
                <a:off x="8209524" y="3095260"/>
                <a:ext cx="0" cy="40780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3" idx="0"/>
              </p:cNvCxnSpPr>
              <p:nvPr/>
            </p:nvCxnSpPr>
            <p:spPr>
              <a:xfrm rot="16200000" flipH="1" flipV="1">
                <a:off x="6634516" y="2861581"/>
                <a:ext cx="625187" cy="1146495"/>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0"/>
              </p:cNvCxnSpPr>
              <p:nvPr/>
            </p:nvCxnSpPr>
            <p:spPr>
              <a:xfrm rot="16200000" flipH="1">
                <a:off x="7775453" y="2867140"/>
                <a:ext cx="625187" cy="1135379"/>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0"/>
              </p:cNvCxnSpPr>
              <p:nvPr/>
            </p:nvCxnSpPr>
            <p:spPr>
              <a:xfrm rot="5400000" flipH="1" flipV="1">
                <a:off x="6841220" y="2444684"/>
                <a:ext cx="1356687" cy="1588"/>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278" name="TextBox 39"/>
              <p:cNvSpPr txBox="1">
                <a:spLocks noChangeArrowheads="1"/>
              </p:cNvSpPr>
              <p:nvPr/>
            </p:nvSpPr>
            <p:spPr bwMode="auto">
              <a:xfrm rot="16200000">
                <a:off x="6940215" y="2174332"/>
                <a:ext cx="1168889" cy="246596"/>
              </a:xfrm>
              <a:prstGeom prst="rect">
                <a:avLst/>
              </a:prstGeom>
              <a:noFill/>
              <a:ln w="9525">
                <a:noFill/>
                <a:miter lim="800000"/>
                <a:headEnd/>
                <a:tailEnd/>
              </a:ln>
            </p:spPr>
            <p:txBody>
              <a:bodyPr>
                <a:spAutoFit/>
              </a:bodyPr>
              <a:lstStyle/>
              <a:p>
                <a:pPr algn="ctr"/>
                <a:r>
                  <a:rPr lang="en-US" sz="900" dirty="0">
                    <a:latin typeface="Arial Black" pitchFamily="34" charset="0"/>
                  </a:rPr>
                  <a:t>Product Performance</a:t>
                </a:r>
              </a:p>
            </p:txBody>
          </p:sp>
          <p:sp>
            <p:nvSpPr>
              <p:cNvPr id="11279" name="TextBox 40"/>
              <p:cNvSpPr txBox="1">
                <a:spLocks noChangeArrowheads="1"/>
              </p:cNvSpPr>
              <p:nvPr/>
            </p:nvSpPr>
            <p:spPr bwMode="auto">
              <a:xfrm rot="19912890">
                <a:off x="6229359" y="3474546"/>
                <a:ext cx="625178" cy="179665"/>
              </a:xfrm>
              <a:prstGeom prst="rect">
                <a:avLst/>
              </a:prstGeom>
              <a:noFill/>
              <a:ln w="9525">
                <a:noFill/>
                <a:miter lim="800000"/>
                <a:headEnd/>
                <a:tailEnd/>
              </a:ln>
            </p:spPr>
            <p:txBody>
              <a:bodyPr>
                <a:spAutoFit/>
              </a:bodyPr>
              <a:lstStyle/>
              <a:p>
                <a:pPr algn="ctr"/>
                <a:r>
                  <a:rPr lang="en-US" sz="900" dirty="0">
                    <a:latin typeface="Arial Black" pitchFamily="34" charset="0"/>
                  </a:rPr>
                  <a:t>Cost</a:t>
                </a:r>
              </a:p>
            </p:txBody>
          </p:sp>
          <p:sp>
            <p:nvSpPr>
              <p:cNvPr id="11280" name="TextBox 41"/>
              <p:cNvSpPr txBox="1">
                <a:spLocks noChangeArrowheads="1"/>
              </p:cNvSpPr>
              <p:nvPr/>
            </p:nvSpPr>
            <p:spPr bwMode="auto">
              <a:xfrm rot="1397006">
                <a:off x="6794309" y="3504104"/>
                <a:ext cx="763814" cy="179665"/>
              </a:xfrm>
              <a:prstGeom prst="rect">
                <a:avLst/>
              </a:prstGeom>
              <a:noFill/>
              <a:ln w="9525">
                <a:noFill/>
                <a:miter lim="800000"/>
                <a:headEnd/>
                <a:tailEnd/>
              </a:ln>
            </p:spPr>
            <p:txBody>
              <a:bodyPr>
                <a:spAutoFit/>
              </a:bodyPr>
              <a:lstStyle/>
              <a:p>
                <a:pPr algn="ctr"/>
                <a:r>
                  <a:rPr lang="en-US" sz="900" dirty="0">
                    <a:latin typeface="Arial Black" pitchFamily="34" charset="0"/>
                  </a:rPr>
                  <a:t>Schedule</a:t>
                </a:r>
              </a:p>
            </p:txBody>
          </p:sp>
          <p:sp>
            <p:nvSpPr>
              <p:cNvPr id="11281" name="TextBox 42"/>
              <p:cNvSpPr txBox="1">
                <a:spLocks noChangeArrowheads="1"/>
              </p:cNvSpPr>
              <p:nvPr/>
            </p:nvSpPr>
            <p:spPr bwMode="auto">
              <a:xfrm rot="1800225">
                <a:off x="8028485" y="3465286"/>
                <a:ext cx="763814" cy="179665"/>
              </a:xfrm>
              <a:prstGeom prst="rect">
                <a:avLst/>
              </a:prstGeom>
              <a:noFill/>
              <a:ln w="9525">
                <a:noFill/>
                <a:miter lim="800000"/>
                <a:headEnd/>
                <a:tailEnd/>
              </a:ln>
            </p:spPr>
            <p:txBody>
              <a:bodyPr>
                <a:spAutoFit/>
              </a:bodyPr>
              <a:lstStyle/>
              <a:p>
                <a:pPr algn="ctr"/>
                <a:r>
                  <a:rPr lang="en-US" sz="900" dirty="0">
                    <a:latin typeface="Arial Black" pitchFamily="34" charset="0"/>
                  </a:rPr>
                  <a:t>Time</a:t>
                </a:r>
              </a:p>
            </p:txBody>
          </p:sp>
          <p:sp>
            <p:nvSpPr>
              <p:cNvPr id="11282" name="TextBox 43"/>
              <p:cNvSpPr txBox="1">
                <a:spLocks noChangeArrowheads="1"/>
              </p:cNvSpPr>
              <p:nvPr/>
            </p:nvSpPr>
            <p:spPr bwMode="auto">
              <a:xfrm rot="20089001">
                <a:off x="7554874" y="3523150"/>
                <a:ext cx="694380" cy="179665"/>
              </a:xfrm>
              <a:prstGeom prst="rect">
                <a:avLst/>
              </a:prstGeom>
              <a:noFill/>
              <a:ln w="9525">
                <a:noFill/>
                <a:miter lim="800000"/>
                <a:headEnd/>
                <a:tailEnd/>
              </a:ln>
            </p:spPr>
            <p:txBody>
              <a:bodyPr wrap="square">
                <a:spAutoFit/>
              </a:bodyPr>
              <a:lstStyle/>
              <a:p>
                <a:pPr algn="ctr"/>
                <a:r>
                  <a:rPr lang="en-US" sz="900" dirty="0">
                    <a:latin typeface="Arial Black" pitchFamily="34" charset="0"/>
                  </a:rPr>
                  <a:t>Budget</a:t>
                </a:r>
              </a:p>
            </p:txBody>
          </p:sp>
          <p:sp>
            <p:nvSpPr>
              <p:cNvPr id="11283" name="TextBox 44"/>
              <p:cNvSpPr txBox="1">
                <a:spLocks noChangeArrowheads="1"/>
              </p:cNvSpPr>
              <p:nvPr/>
            </p:nvSpPr>
            <p:spPr bwMode="auto">
              <a:xfrm>
                <a:off x="7179741" y="2874281"/>
                <a:ext cx="763814" cy="287465"/>
              </a:xfrm>
              <a:prstGeom prst="rect">
                <a:avLst/>
              </a:prstGeom>
              <a:noFill/>
              <a:ln w="9525">
                <a:noFill/>
                <a:miter lim="800000"/>
                <a:headEnd/>
                <a:tailEnd/>
              </a:ln>
            </p:spPr>
            <p:txBody>
              <a:bodyPr>
                <a:spAutoFit/>
              </a:bodyPr>
              <a:lstStyle/>
              <a:p>
                <a:pPr algn="ctr"/>
                <a:r>
                  <a:rPr lang="en-US" sz="900" dirty="0">
                    <a:latin typeface="Arial Black" pitchFamily="34" charset="0"/>
                  </a:rPr>
                  <a:t>Specified Attributes</a:t>
                </a:r>
              </a:p>
            </p:txBody>
          </p:sp>
        </p:grpSp>
        <p:cxnSp>
          <p:nvCxnSpPr>
            <p:cNvPr id="20" name="Straight Arrow Connector 19"/>
            <p:cNvCxnSpPr/>
            <p:nvPr/>
          </p:nvCxnSpPr>
          <p:spPr>
            <a:xfrm rot="10800000" flipV="1">
              <a:off x="6400800" y="3125568"/>
              <a:ext cx="1108002" cy="63050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0"/>
            </p:cNvCxnSpPr>
            <p:nvPr/>
          </p:nvCxnSpPr>
          <p:spPr>
            <a:xfrm rot="16200000" flipH="1">
              <a:off x="7767721" y="2874880"/>
              <a:ext cx="627232" cy="11226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0"/>
            </p:cNvCxnSpPr>
            <p:nvPr/>
          </p:nvCxnSpPr>
          <p:spPr>
            <a:xfrm rot="16200000" flipV="1">
              <a:off x="6837927" y="2440551"/>
              <a:ext cx="1356563" cy="75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1290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359587" y="19050"/>
            <a:ext cx="7752056" cy="1143000"/>
          </a:xfrm>
        </p:spPr>
        <p:txBody>
          <a:bodyPr/>
          <a:lstStyle/>
          <a:p>
            <a:pPr>
              <a:lnSpc>
                <a:spcPct val="90000"/>
              </a:lnSpc>
            </a:pPr>
            <a:r>
              <a:rPr lang="en-US" dirty="0"/>
              <a:t>“Triple Constraint”</a:t>
            </a:r>
            <a:br>
              <a:rPr lang="en-US" dirty="0"/>
            </a:br>
            <a:r>
              <a:rPr lang="en-US" dirty="0"/>
              <a:t>Key Parameters – Cost </a:t>
            </a:r>
          </a:p>
        </p:txBody>
      </p:sp>
      <p:sp>
        <p:nvSpPr>
          <p:cNvPr id="11267" name="Content Placeholder 2"/>
          <p:cNvSpPr>
            <a:spLocks noGrp="1"/>
          </p:cNvSpPr>
          <p:nvPr>
            <p:ph idx="1"/>
          </p:nvPr>
        </p:nvSpPr>
        <p:spPr>
          <a:xfrm>
            <a:off x="459886" y="4099320"/>
            <a:ext cx="6812806" cy="2467595"/>
          </a:xfrm>
        </p:spPr>
        <p:txBody>
          <a:bodyPr>
            <a:noAutofit/>
          </a:bodyPr>
          <a:lstStyle/>
          <a:p>
            <a:pPr>
              <a:lnSpc>
                <a:spcPct val="100000"/>
              </a:lnSpc>
            </a:pPr>
            <a:r>
              <a:rPr lang="en-US" sz="2800" b="1" dirty="0"/>
              <a:t>Regardless of performance or schedule, projects need funds to complete the work – even projects that use only labor need funds; someone, somewhere is paying</a:t>
            </a:r>
          </a:p>
        </p:txBody>
      </p:sp>
      <p:sp>
        <p:nvSpPr>
          <p:cNvPr id="11268" name="Slide Number Placeholder 3"/>
          <p:cNvSpPr>
            <a:spLocks noGrp="1"/>
          </p:cNvSpPr>
          <p:nvPr>
            <p:ph type="sldNum" sz="quarter" idx="10"/>
          </p:nvPr>
        </p:nvSpPr>
        <p:spPr>
          <a:noFill/>
        </p:spPr>
        <p:txBody>
          <a:bodyPr/>
          <a:lstStyle/>
          <a:p>
            <a:fld id="{EC37E6DC-79CC-4CA6-86ED-A79B23450BCE}" type="slidenum">
              <a:rPr lang="en-US" smtClean="0"/>
              <a:pPr/>
              <a:t>73</a:t>
            </a:fld>
            <a:endParaRPr lang="en-US" dirty="0"/>
          </a:p>
        </p:txBody>
      </p:sp>
      <p:grpSp>
        <p:nvGrpSpPr>
          <p:cNvPr id="21" name="Group 20"/>
          <p:cNvGrpSpPr/>
          <p:nvPr/>
        </p:nvGrpSpPr>
        <p:grpSpPr>
          <a:xfrm>
            <a:off x="4767443" y="1483495"/>
            <a:ext cx="3838575" cy="2786859"/>
            <a:chOff x="6229350" y="1712913"/>
            <a:chExt cx="2562225" cy="2170116"/>
          </a:xfrm>
        </p:grpSpPr>
        <p:grpSp>
          <p:nvGrpSpPr>
            <p:cNvPr id="22" name="Group 46"/>
            <p:cNvGrpSpPr>
              <a:grpSpLocks/>
            </p:cNvGrpSpPr>
            <p:nvPr/>
          </p:nvGrpSpPr>
          <p:grpSpPr bwMode="auto">
            <a:xfrm>
              <a:off x="6229350" y="1712913"/>
              <a:ext cx="2562225" cy="2170116"/>
              <a:chOff x="6229359" y="1713185"/>
              <a:chExt cx="2562940" cy="2169112"/>
            </a:xfrm>
          </p:grpSpPr>
          <p:sp>
            <p:nvSpPr>
              <p:cNvPr id="29" name="Diamond 28"/>
              <p:cNvSpPr/>
              <p:nvPr/>
            </p:nvSpPr>
            <p:spPr>
              <a:xfrm>
                <a:off x="6831190" y="2716023"/>
                <a:ext cx="1378335" cy="760062"/>
              </a:xfrm>
              <a:prstGeom prst="diamond">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p>
            </p:txBody>
          </p:sp>
          <p:sp>
            <p:nvSpPr>
              <p:cNvPr id="30" name="Diamond 29"/>
              <p:cNvSpPr/>
              <p:nvPr/>
            </p:nvSpPr>
            <p:spPr>
              <a:xfrm>
                <a:off x="6831190" y="3122235"/>
                <a:ext cx="1378335" cy="760062"/>
              </a:xfrm>
              <a:prstGeom prst="diamond">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p>
            </p:txBody>
          </p:sp>
          <p:cxnSp>
            <p:nvCxnSpPr>
              <p:cNvPr id="31" name="Straight Connector 30"/>
              <p:cNvCxnSpPr>
                <a:stCxn id="29" idx="1"/>
                <a:endCxn id="30" idx="1"/>
              </p:cNvCxnSpPr>
              <p:nvPr/>
            </p:nvCxnSpPr>
            <p:spPr>
              <a:xfrm rot="10800000" flipV="1">
                <a:off x="6831190" y="3095260"/>
                <a:ext cx="0" cy="40780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9" idx="2"/>
                <a:endCxn id="30" idx="2"/>
              </p:cNvCxnSpPr>
              <p:nvPr/>
            </p:nvCxnSpPr>
            <p:spPr>
              <a:xfrm rot="5400000">
                <a:off x="7317251" y="3679191"/>
                <a:ext cx="406213" cy="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9" idx="3"/>
                <a:endCxn id="30" idx="3"/>
              </p:cNvCxnSpPr>
              <p:nvPr/>
            </p:nvCxnSpPr>
            <p:spPr>
              <a:xfrm>
                <a:off x="8209524" y="3095260"/>
                <a:ext cx="0" cy="40780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0" idx="0"/>
              </p:cNvCxnSpPr>
              <p:nvPr/>
            </p:nvCxnSpPr>
            <p:spPr>
              <a:xfrm rot="16200000" flipH="1" flipV="1">
                <a:off x="6634516" y="2861581"/>
                <a:ext cx="625187" cy="1146495"/>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rot="16200000" flipH="1">
                <a:off x="7775453" y="2867140"/>
                <a:ext cx="625187" cy="1135379"/>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0" idx="0"/>
              </p:cNvCxnSpPr>
              <p:nvPr/>
            </p:nvCxnSpPr>
            <p:spPr>
              <a:xfrm rot="5400000" flipH="1" flipV="1">
                <a:off x="6841220" y="2444684"/>
                <a:ext cx="1356687" cy="1588"/>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7" name="TextBox 39"/>
              <p:cNvSpPr txBox="1">
                <a:spLocks noChangeArrowheads="1"/>
              </p:cNvSpPr>
              <p:nvPr/>
            </p:nvSpPr>
            <p:spPr bwMode="auto">
              <a:xfrm rot="16200000">
                <a:off x="6940215" y="2174332"/>
                <a:ext cx="1168889" cy="246596"/>
              </a:xfrm>
              <a:prstGeom prst="rect">
                <a:avLst/>
              </a:prstGeom>
              <a:noFill/>
              <a:ln w="9525">
                <a:noFill/>
                <a:miter lim="800000"/>
                <a:headEnd/>
                <a:tailEnd/>
              </a:ln>
            </p:spPr>
            <p:txBody>
              <a:bodyPr>
                <a:spAutoFit/>
              </a:bodyPr>
              <a:lstStyle/>
              <a:p>
                <a:pPr algn="ctr"/>
                <a:r>
                  <a:rPr lang="en-US" sz="900" dirty="0">
                    <a:latin typeface="Arial Black" pitchFamily="34" charset="0"/>
                  </a:rPr>
                  <a:t>Product Performance</a:t>
                </a:r>
              </a:p>
            </p:txBody>
          </p:sp>
          <p:sp>
            <p:nvSpPr>
              <p:cNvPr id="38" name="TextBox 40"/>
              <p:cNvSpPr txBox="1">
                <a:spLocks noChangeArrowheads="1"/>
              </p:cNvSpPr>
              <p:nvPr/>
            </p:nvSpPr>
            <p:spPr bwMode="auto">
              <a:xfrm rot="19912890">
                <a:off x="6229359" y="3474546"/>
                <a:ext cx="625178" cy="179665"/>
              </a:xfrm>
              <a:prstGeom prst="rect">
                <a:avLst/>
              </a:prstGeom>
              <a:noFill/>
              <a:ln w="9525">
                <a:noFill/>
                <a:miter lim="800000"/>
                <a:headEnd/>
                <a:tailEnd/>
              </a:ln>
            </p:spPr>
            <p:txBody>
              <a:bodyPr>
                <a:spAutoFit/>
              </a:bodyPr>
              <a:lstStyle/>
              <a:p>
                <a:pPr algn="ctr"/>
                <a:r>
                  <a:rPr lang="en-US" sz="900" dirty="0">
                    <a:latin typeface="Arial Black" pitchFamily="34" charset="0"/>
                  </a:rPr>
                  <a:t>Cost</a:t>
                </a:r>
              </a:p>
            </p:txBody>
          </p:sp>
          <p:sp>
            <p:nvSpPr>
              <p:cNvPr id="39" name="TextBox 41"/>
              <p:cNvSpPr txBox="1">
                <a:spLocks noChangeArrowheads="1"/>
              </p:cNvSpPr>
              <p:nvPr/>
            </p:nvSpPr>
            <p:spPr bwMode="auto">
              <a:xfrm rot="1397006">
                <a:off x="6794309" y="3504104"/>
                <a:ext cx="763814" cy="179665"/>
              </a:xfrm>
              <a:prstGeom prst="rect">
                <a:avLst/>
              </a:prstGeom>
              <a:noFill/>
              <a:ln w="9525">
                <a:noFill/>
                <a:miter lim="800000"/>
                <a:headEnd/>
                <a:tailEnd/>
              </a:ln>
            </p:spPr>
            <p:txBody>
              <a:bodyPr>
                <a:spAutoFit/>
              </a:bodyPr>
              <a:lstStyle/>
              <a:p>
                <a:pPr algn="ctr"/>
                <a:r>
                  <a:rPr lang="en-US" sz="900" dirty="0">
                    <a:latin typeface="Arial Black" pitchFamily="34" charset="0"/>
                  </a:rPr>
                  <a:t>Schedule</a:t>
                </a:r>
              </a:p>
            </p:txBody>
          </p:sp>
          <p:sp>
            <p:nvSpPr>
              <p:cNvPr id="40" name="TextBox 42"/>
              <p:cNvSpPr txBox="1">
                <a:spLocks noChangeArrowheads="1"/>
              </p:cNvSpPr>
              <p:nvPr/>
            </p:nvSpPr>
            <p:spPr bwMode="auto">
              <a:xfrm rot="1800225">
                <a:off x="8028485" y="3465286"/>
                <a:ext cx="763814" cy="179665"/>
              </a:xfrm>
              <a:prstGeom prst="rect">
                <a:avLst/>
              </a:prstGeom>
              <a:noFill/>
              <a:ln w="9525">
                <a:noFill/>
                <a:miter lim="800000"/>
                <a:headEnd/>
                <a:tailEnd/>
              </a:ln>
            </p:spPr>
            <p:txBody>
              <a:bodyPr>
                <a:spAutoFit/>
              </a:bodyPr>
              <a:lstStyle/>
              <a:p>
                <a:pPr algn="ctr"/>
                <a:r>
                  <a:rPr lang="en-US" sz="900" dirty="0">
                    <a:latin typeface="Arial Black" pitchFamily="34" charset="0"/>
                  </a:rPr>
                  <a:t>Time</a:t>
                </a:r>
              </a:p>
            </p:txBody>
          </p:sp>
          <p:sp>
            <p:nvSpPr>
              <p:cNvPr id="41" name="TextBox 43"/>
              <p:cNvSpPr txBox="1">
                <a:spLocks noChangeArrowheads="1"/>
              </p:cNvSpPr>
              <p:nvPr/>
            </p:nvSpPr>
            <p:spPr bwMode="auto">
              <a:xfrm rot="20089001">
                <a:off x="7554874" y="3523150"/>
                <a:ext cx="694380" cy="179665"/>
              </a:xfrm>
              <a:prstGeom prst="rect">
                <a:avLst/>
              </a:prstGeom>
              <a:noFill/>
              <a:ln w="9525">
                <a:noFill/>
                <a:miter lim="800000"/>
                <a:headEnd/>
                <a:tailEnd/>
              </a:ln>
            </p:spPr>
            <p:txBody>
              <a:bodyPr wrap="square">
                <a:spAutoFit/>
              </a:bodyPr>
              <a:lstStyle/>
              <a:p>
                <a:pPr algn="ctr"/>
                <a:r>
                  <a:rPr lang="en-US" sz="900" dirty="0">
                    <a:latin typeface="Arial Black" pitchFamily="34" charset="0"/>
                  </a:rPr>
                  <a:t>Budget</a:t>
                </a:r>
              </a:p>
            </p:txBody>
          </p:sp>
          <p:sp>
            <p:nvSpPr>
              <p:cNvPr id="42" name="TextBox 44"/>
              <p:cNvSpPr txBox="1">
                <a:spLocks noChangeArrowheads="1"/>
              </p:cNvSpPr>
              <p:nvPr/>
            </p:nvSpPr>
            <p:spPr bwMode="auto">
              <a:xfrm>
                <a:off x="7179741" y="2874281"/>
                <a:ext cx="763814" cy="287465"/>
              </a:xfrm>
              <a:prstGeom prst="rect">
                <a:avLst/>
              </a:prstGeom>
              <a:noFill/>
              <a:ln w="9525">
                <a:noFill/>
                <a:miter lim="800000"/>
                <a:headEnd/>
                <a:tailEnd/>
              </a:ln>
            </p:spPr>
            <p:txBody>
              <a:bodyPr>
                <a:spAutoFit/>
              </a:bodyPr>
              <a:lstStyle/>
              <a:p>
                <a:pPr algn="ctr"/>
                <a:r>
                  <a:rPr lang="en-US" sz="900" dirty="0">
                    <a:latin typeface="Arial Black" pitchFamily="34" charset="0"/>
                  </a:rPr>
                  <a:t>Specified Attributes</a:t>
                </a:r>
              </a:p>
            </p:txBody>
          </p:sp>
        </p:grpSp>
        <p:cxnSp>
          <p:nvCxnSpPr>
            <p:cNvPr id="25" name="Straight Arrow Connector 24"/>
            <p:cNvCxnSpPr/>
            <p:nvPr/>
          </p:nvCxnSpPr>
          <p:spPr>
            <a:xfrm rot="10800000" flipV="1">
              <a:off x="6400800" y="3125568"/>
              <a:ext cx="1108002" cy="63050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30" idx="0"/>
            </p:cNvCxnSpPr>
            <p:nvPr/>
          </p:nvCxnSpPr>
          <p:spPr>
            <a:xfrm rot="16200000" flipH="1">
              <a:off x="7767721" y="2874880"/>
              <a:ext cx="627232" cy="11226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30" idx="0"/>
            </p:cNvCxnSpPr>
            <p:nvPr/>
          </p:nvCxnSpPr>
          <p:spPr>
            <a:xfrm rot="16200000" flipV="1">
              <a:off x="6837927" y="2440551"/>
              <a:ext cx="1356563" cy="75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19479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Right Arrow 1"/>
          <p:cNvSpPr/>
          <p:nvPr/>
        </p:nvSpPr>
        <p:spPr>
          <a:xfrm>
            <a:off x="2762655" y="1590675"/>
            <a:ext cx="2684834" cy="97313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Title 1"/>
          <p:cNvSpPr>
            <a:spLocks noGrp="1"/>
          </p:cNvSpPr>
          <p:nvPr>
            <p:ph type="title"/>
          </p:nvPr>
        </p:nvSpPr>
        <p:spPr/>
        <p:txBody>
          <a:bodyPr/>
          <a:lstStyle/>
          <a:p>
            <a:r>
              <a:rPr lang="en-US" sz="3600" dirty="0"/>
              <a:t>How Much Will It Cost?</a:t>
            </a:r>
          </a:p>
        </p:txBody>
      </p:sp>
      <p:sp>
        <p:nvSpPr>
          <p:cNvPr id="12291" name="Content Placeholder 2"/>
          <p:cNvSpPr>
            <a:spLocks noGrp="1"/>
          </p:cNvSpPr>
          <p:nvPr>
            <p:ph idx="1"/>
          </p:nvPr>
        </p:nvSpPr>
        <p:spPr>
          <a:xfrm>
            <a:off x="295275" y="2743199"/>
            <a:ext cx="8382000" cy="2924175"/>
          </a:xfrm>
        </p:spPr>
        <p:txBody>
          <a:bodyPr>
            <a:normAutofit lnSpcReduction="10000"/>
          </a:bodyPr>
          <a:lstStyle/>
          <a:p>
            <a:pPr lvl="1">
              <a:buFont typeface="Wingdings" pitchFamily="2" charset="2"/>
              <a:buChar char="«"/>
            </a:pPr>
            <a:r>
              <a:rPr lang="en-US" dirty="0"/>
              <a:t>Good estimates clearly define:</a:t>
            </a:r>
          </a:p>
          <a:p>
            <a:pPr lvl="2">
              <a:buSzPct val="60000"/>
              <a:buFont typeface="Wingdings" pitchFamily="2" charset="2"/>
              <a:buChar char="t"/>
            </a:pPr>
            <a:r>
              <a:rPr lang="en-US" sz="2400" dirty="0">
                <a:latin typeface="Arial" pitchFamily="34" charset="0"/>
                <a:cs typeface="Arial" pitchFamily="34" charset="0"/>
              </a:rPr>
              <a:t>Project scope</a:t>
            </a:r>
          </a:p>
          <a:p>
            <a:pPr lvl="2">
              <a:buSzPct val="60000"/>
              <a:buFont typeface="Wingdings" pitchFamily="2" charset="2"/>
              <a:buChar char="t"/>
            </a:pPr>
            <a:r>
              <a:rPr lang="en-US" sz="2400" dirty="0">
                <a:latin typeface="Arial" pitchFamily="34" charset="0"/>
                <a:cs typeface="Arial" pitchFamily="34" charset="0"/>
              </a:rPr>
              <a:t>Assumptions made</a:t>
            </a:r>
          </a:p>
          <a:p>
            <a:pPr lvl="2">
              <a:buSzPct val="60000"/>
              <a:buFont typeface="Wingdings" pitchFamily="2" charset="2"/>
              <a:buChar char="t"/>
            </a:pPr>
            <a:r>
              <a:rPr lang="en-US" sz="2400" dirty="0">
                <a:latin typeface="Arial" pitchFamily="34" charset="0"/>
                <a:cs typeface="Arial" pitchFamily="34" charset="0"/>
              </a:rPr>
              <a:t>How long the estimate is valid</a:t>
            </a:r>
          </a:p>
          <a:p>
            <a:pPr lvl="2">
              <a:buSzPct val="60000"/>
              <a:buFont typeface="Wingdings" pitchFamily="2" charset="2"/>
              <a:buChar char="t"/>
            </a:pPr>
            <a:r>
              <a:rPr lang="en-US" sz="2400" dirty="0">
                <a:latin typeface="Arial" pitchFamily="34" charset="0"/>
                <a:cs typeface="Arial" pitchFamily="34" charset="0"/>
              </a:rPr>
              <a:t>Project cost based on current information</a:t>
            </a:r>
          </a:p>
          <a:p>
            <a:pPr lvl="2">
              <a:buSzPct val="60000"/>
              <a:buFont typeface="Wingdings" pitchFamily="2" charset="2"/>
              <a:buChar char="t"/>
            </a:pPr>
            <a:r>
              <a:rPr lang="en-US" sz="2400" dirty="0">
                <a:latin typeface="Arial" pitchFamily="34" charset="0"/>
                <a:cs typeface="Arial" pitchFamily="34" charset="0"/>
              </a:rPr>
              <a:t>Confidence Levels in estimates increase as the project matures.</a:t>
            </a:r>
          </a:p>
        </p:txBody>
      </p:sp>
      <p:sp>
        <p:nvSpPr>
          <p:cNvPr id="12292" name="Slide Number Placeholder 3"/>
          <p:cNvSpPr>
            <a:spLocks noGrp="1"/>
          </p:cNvSpPr>
          <p:nvPr>
            <p:ph type="sldNum" sz="quarter" idx="10"/>
          </p:nvPr>
        </p:nvSpPr>
        <p:spPr>
          <a:noFill/>
        </p:spPr>
        <p:txBody>
          <a:bodyPr/>
          <a:lstStyle/>
          <a:p>
            <a:fld id="{3D5AB5F9-0C32-405A-AF22-F62A37F72B5B}" type="slidenum">
              <a:rPr lang="en-US" smtClean="0"/>
              <a:pPr/>
              <a:t>74</a:t>
            </a:fld>
            <a:endParaRPr lang="en-US" dirty="0"/>
          </a:p>
        </p:txBody>
      </p:sp>
      <p:sp>
        <p:nvSpPr>
          <p:cNvPr id="7" name="Rectangle 6"/>
          <p:cNvSpPr/>
          <p:nvPr/>
        </p:nvSpPr>
        <p:spPr>
          <a:xfrm>
            <a:off x="233143" y="5667375"/>
            <a:ext cx="8705850" cy="67962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marL="0" lvl="2" algn="ctr"/>
            <a:r>
              <a:rPr lang="en-US" sz="2400" b="1" dirty="0"/>
              <a:t>Project estimates start out broad and are refined as project deliverables are better defined</a:t>
            </a:r>
          </a:p>
        </p:txBody>
      </p:sp>
      <p:pic>
        <p:nvPicPr>
          <p:cNvPr id="39942" name="Picture 6" descr="C:\Users\mhanson2\AppData\Local\Microsoft\Windows\Temporary Internet Files\Content.IE5\G6HRLND6\MC90018573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200" y="1590675"/>
            <a:ext cx="923925" cy="923925"/>
          </a:xfrm>
          <a:prstGeom prst="rect">
            <a:avLst/>
          </a:prstGeom>
          <a:noFill/>
          <a:extLst>
            <a:ext uri="{909E8E84-426E-40DD-AFC4-6F175D3DCCD1}">
              <a14:hiddenFill xmlns:a14="http://schemas.microsoft.com/office/drawing/2010/main">
                <a:solidFill>
                  <a:srgbClr val="FFFFFF"/>
                </a:solidFill>
              </a14:hiddenFill>
            </a:ext>
          </a:extLst>
        </p:spPr>
      </p:pic>
      <p:pic>
        <p:nvPicPr>
          <p:cNvPr id="39943" name="Picture 7" descr="C:\Users\mhanson2\AppData\Local\Microsoft\Windows\Temporary Internet Files\Content.IE5\DPF6M8IC\MC90018574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8638" y="1639888"/>
            <a:ext cx="923925" cy="923925"/>
          </a:xfrm>
          <a:prstGeom prst="rect">
            <a:avLst/>
          </a:prstGeom>
          <a:noFill/>
          <a:extLst>
            <a:ext uri="{909E8E84-426E-40DD-AFC4-6F175D3DCCD1}">
              <a14:hiddenFill xmlns:a14="http://schemas.microsoft.com/office/drawing/2010/main">
                <a:solidFill>
                  <a:srgbClr val="FFFFFF"/>
                </a:solidFill>
              </a14:hiddenFill>
            </a:ext>
          </a:extLst>
        </p:spPr>
      </p:pic>
      <p:pic>
        <p:nvPicPr>
          <p:cNvPr id="39944" name="Picture 8" descr="C:\Users\mhanson2\AppData\Local\Microsoft\Windows\Temporary Internet Files\Content.IE5\REEWADIM\MC90043156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1681" y="153035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6121273" y="1310513"/>
            <a:ext cx="2971077" cy="2270887"/>
          </a:xfrm>
          <a:prstGeom prst="rect">
            <a:avLst/>
          </a:prstGeom>
        </p:spPr>
      </p:pic>
    </p:spTree>
    <p:extLst>
      <p:ext uri="{BB962C8B-B14F-4D97-AF65-F5344CB8AC3E}">
        <p14:creationId xmlns:p14="http://schemas.microsoft.com/office/powerpoint/2010/main" val="2316461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167887" y="496979"/>
            <a:ext cx="7752056" cy="1143000"/>
          </a:xfrm>
        </p:spPr>
        <p:txBody>
          <a:bodyPr/>
          <a:lstStyle/>
          <a:p>
            <a:r>
              <a:rPr lang="en-US" sz="3600" dirty="0"/>
              <a:t>Cost</a:t>
            </a:r>
          </a:p>
        </p:txBody>
      </p:sp>
      <p:sp>
        <p:nvSpPr>
          <p:cNvPr id="12291" name="Content Placeholder 2"/>
          <p:cNvSpPr>
            <a:spLocks noGrp="1"/>
          </p:cNvSpPr>
          <p:nvPr>
            <p:ph idx="1"/>
          </p:nvPr>
        </p:nvSpPr>
        <p:spPr>
          <a:xfrm>
            <a:off x="762000" y="3717965"/>
            <a:ext cx="7620000" cy="1949409"/>
          </a:xfrm>
        </p:spPr>
        <p:txBody>
          <a:bodyPr>
            <a:normAutofit fontScale="77500" lnSpcReduction="20000"/>
          </a:bodyPr>
          <a:lstStyle/>
          <a:p>
            <a:pPr>
              <a:lnSpc>
                <a:spcPct val="100000"/>
              </a:lnSpc>
              <a:spcAft>
                <a:spcPts val="1200"/>
              </a:spcAft>
            </a:pPr>
            <a:r>
              <a:rPr lang="en-US" sz="3600" b="1" dirty="0"/>
              <a:t>Provide</a:t>
            </a:r>
            <a:r>
              <a:rPr lang="en-US" b="1" dirty="0"/>
              <a:t> </a:t>
            </a:r>
          </a:p>
          <a:p>
            <a:pPr lvl="1">
              <a:lnSpc>
                <a:spcPct val="100000"/>
              </a:lnSpc>
              <a:buSzPct val="60000"/>
              <a:buFont typeface="Wingdings" pitchFamily="2" charset="2"/>
              <a:buChar char="t"/>
            </a:pPr>
            <a:r>
              <a:rPr lang="en-US" sz="3100" b="1" dirty="0"/>
              <a:t>Range of variance </a:t>
            </a:r>
          </a:p>
          <a:p>
            <a:pPr lvl="1">
              <a:lnSpc>
                <a:spcPct val="100000"/>
              </a:lnSpc>
              <a:buSzPct val="60000"/>
              <a:buFont typeface="Wingdings" pitchFamily="2" charset="2"/>
              <a:buChar char="t"/>
            </a:pPr>
            <a:r>
              <a:rPr lang="en-US" sz="3100" b="1" dirty="0"/>
              <a:t>Explanation of how the estimate was created </a:t>
            </a:r>
          </a:p>
          <a:p>
            <a:pPr lvl="1">
              <a:lnSpc>
                <a:spcPct val="100000"/>
              </a:lnSpc>
              <a:buSzPct val="60000"/>
              <a:buFont typeface="Wingdings" pitchFamily="2" charset="2"/>
              <a:buChar char="t"/>
            </a:pPr>
            <a:r>
              <a:rPr lang="en-US" sz="3100" b="1" dirty="0"/>
              <a:t>Level of confidence in the estimate</a:t>
            </a:r>
          </a:p>
        </p:txBody>
      </p:sp>
      <p:sp>
        <p:nvSpPr>
          <p:cNvPr id="12292" name="Slide Number Placeholder 3"/>
          <p:cNvSpPr>
            <a:spLocks noGrp="1"/>
          </p:cNvSpPr>
          <p:nvPr>
            <p:ph type="sldNum" sz="quarter" idx="10"/>
          </p:nvPr>
        </p:nvSpPr>
        <p:spPr>
          <a:noFill/>
        </p:spPr>
        <p:txBody>
          <a:bodyPr/>
          <a:lstStyle/>
          <a:p>
            <a:fld id="{3D5AB5F9-0C32-405A-AF22-F62A37F72B5B}" type="slidenum">
              <a:rPr lang="en-US" smtClean="0"/>
              <a:pPr/>
              <a:t>75</a:t>
            </a:fld>
            <a:endParaRPr lang="en-US" dirty="0"/>
          </a:p>
        </p:txBody>
      </p:sp>
      <p:sp>
        <p:nvSpPr>
          <p:cNvPr id="7" name="Rectangle 6"/>
          <p:cNvSpPr/>
          <p:nvPr/>
        </p:nvSpPr>
        <p:spPr>
          <a:xfrm>
            <a:off x="233143" y="5667375"/>
            <a:ext cx="8705850" cy="67962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marL="0" lvl="2" algn="ctr"/>
            <a:r>
              <a:rPr lang="en-US" sz="2400" b="1" dirty="0"/>
              <a:t>Failure to do so leads customer to believe that the price you've "promised," is the final price…..regardless of what they do!  </a:t>
            </a:r>
          </a:p>
        </p:txBody>
      </p:sp>
      <p:pic>
        <p:nvPicPr>
          <p:cNvPr id="40962" name="Picture 2" descr="C:\Users\mhanson2\AppData\Local\Microsoft\Windows\Temporary Internet Files\Content.IE5\DPF6M8IC\MC9004315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314" y="1506126"/>
            <a:ext cx="2456274" cy="24562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62588" y="1422619"/>
            <a:ext cx="1785104" cy="1323439"/>
          </a:xfrm>
          <a:prstGeom prst="rect">
            <a:avLst/>
          </a:prstGeom>
          <a:noFill/>
        </p:spPr>
        <p:txBody>
          <a:bodyPr wrap="square" rtlCol="0">
            <a:spAutoFit/>
          </a:bodyPr>
          <a:lstStyle/>
          <a:p>
            <a:r>
              <a:rPr lang="en-US" sz="2000" b="1" i="1" dirty="0">
                <a:solidFill>
                  <a:schemeClr val="bg1"/>
                </a:solidFill>
                <a:latin typeface="+mn-lt"/>
              </a:rPr>
              <a:t>“Consider relationship between cost and risk”</a:t>
            </a:r>
          </a:p>
        </p:txBody>
      </p:sp>
      <p:pic>
        <p:nvPicPr>
          <p:cNvPr id="3" name="Picture 2"/>
          <p:cNvPicPr>
            <a:picLocks noChangeAspect="1"/>
          </p:cNvPicPr>
          <p:nvPr/>
        </p:nvPicPr>
        <p:blipFill>
          <a:blip r:embed="rId4"/>
          <a:stretch>
            <a:fillRect/>
          </a:stretch>
        </p:blipFill>
        <p:spPr>
          <a:xfrm>
            <a:off x="6624103" y="2022783"/>
            <a:ext cx="2314890" cy="1769343"/>
          </a:xfrm>
          <a:prstGeom prst="rect">
            <a:avLst/>
          </a:prstGeom>
        </p:spPr>
      </p:pic>
    </p:spTree>
    <p:extLst>
      <p:ext uri="{BB962C8B-B14F-4D97-AF65-F5344CB8AC3E}">
        <p14:creationId xmlns:p14="http://schemas.microsoft.com/office/powerpoint/2010/main" val="2950969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z="3600" dirty="0"/>
              <a:t>Cost</a:t>
            </a:r>
          </a:p>
        </p:txBody>
      </p:sp>
      <p:sp>
        <p:nvSpPr>
          <p:cNvPr id="12291" name="Content Placeholder 2"/>
          <p:cNvSpPr>
            <a:spLocks noGrp="1"/>
          </p:cNvSpPr>
          <p:nvPr>
            <p:ph idx="1"/>
          </p:nvPr>
        </p:nvSpPr>
        <p:spPr>
          <a:xfrm>
            <a:off x="252193" y="3460921"/>
            <a:ext cx="8705850" cy="2886075"/>
          </a:xfrm>
        </p:spPr>
        <p:txBody>
          <a:bodyPr/>
          <a:lstStyle/>
          <a:p>
            <a:pPr>
              <a:spcAft>
                <a:spcPts val="600"/>
              </a:spcAft>
            </a:pPr>
            <a:r>
              <a:rPr lang="en-US" sz="2800" dirty="0"/>
              <a:t>Three cost estimating techniques/methodologies:</a:t>
            </a:r>
          </a:p>
          <a:p>
            <a:pPr lvl="1">
              <a:lnSpc>
                <a:spcPct val="100000"/>
              </a:lnSpc>
              <a:buSzPct val="60000"/>
              <a:buFont typeface="Wingdings" pitchFamily="2" charset="2"/>
              <a:buChar char="t"/>
            </a:pPr>
            <a:r>
              <a:rPr lang="en-US" sz="2400" dirty="0"/>
              <a:t>Parametric</a:t>
            </a:r>
          </a:p>
          <a:p>
            <a:pPr lvl="1">
              <a:lnSpc>
                <a:spcPct val="100000"/>
              </a:lnSpc>
              <a:buSzPct val="60000"/>
              <a:buFont typeface="Wingdings" pitchFamily="2" charset="2"/>
              <a:buChar char="t"/>
            </a:pPr>
            <a:r>
              <a:rPr lang="en-US" sz="2400" dirty="0"/>
              <a:t>Analogy</a:t>
            </a:r>
          </a:p>
          <a:p>
            <a:pPr lvl="1">
              <a:lnSpc>
                <a:spcPct val="100000"/>
              </a:lnSpc>
              <a:buSzPct val="60000"/>
              <a:buFont typeface="Wingdings" pitchFamily="2" charset="2"/>
              <a:buChar char="t"/>
            </a:pPr>
            <a:r>
              <a:rPr lang="en-US" sz="2400" dirty="0"/>
              <a:t>Build-Up</a:t>
            </a:r>
            <a:r>
              <a:rPr lang="en-US" dirty="0"/>
              <a:t> </a:t>
            </a:r>
          </a:p>
        </p:txBody>
      </p:sp>
      <p:sp>
        <p:nvSpPr>
          <p:cNvPr id="12292" name="Slide Number Placeholder 3"/>
          <p:cNvSpPr>
            <a:spLocks noGrp="1"/>
          </p:cNvSpPr>
          <p:nvPr>
            <p:ph type="sldNum" sz="quarter" idx="10"/>
          </p:nvPr>
        </p:nvSpPr>
        <p:spPr>
          <a:noFill/>
        </p:spPr>
        <p:txBody>
          <a:bodyPr/>
          <a:lstStyle/>
          <a:p>
            <a:fld id="{3D5AB5F9-0C32-405A-AF22-F62A37F72B5B}" type="slidenum">
              <a:rPr lang="en-US" smtClean="0"/>
              <a:pPr/>
              <a:t>76</a:t>
            </a:fld>
            <a:endParaRPr lang="en-US" dirty="0"/>
          </a:p>
        </p:txBody>
      </p:sp>
      <p:sp>
        <p:nvSpPr>
          <p:cNvPr id="7" name="Rectangle 6"/>
          <p:cNvSpPr/>
          <p:nvPr/>
        </p:nvSpPr>
        <p:spPr>
          <a:xfrm>
            <a:off x="233143" y="5667375"/>
            <a:ext cx="8705850" cy="67962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marL="0" lvl="2" algn="ctr"/>
            <a:r>
              <a:rPr lang="en-US" sz="2400" b="1" dirty="0"/>
              <a:t>Note that other names may be used to indicate these methods</a:t>
            </a:r>
          </a:p>
        </p:txBody>
      </p:sp>
      <p:pic>
        <p:nvPicPr>
          <p:cNvPr id="2" name="Picture 1"/>
          <p:cNvPicPr>
            <a:picLocks noChangeAspect="1"/>
          </p:cNvPicPr>
          <p:nvPr/>
        </p:nvPicPr>
        <p:blipFill>
          <a:blip r:embed="rId3"/>
          <a:stretch>
            <a:fillRect/>
          </a:stretch>
        </p:blipFill>
        <p:spPr>
          <a:xfrm>
            <a:off x="5791200" y="1371600"/>
            <a:ext cx="2819400" cy="2154955"/>
          </a:xfrm>
          <a:prstGeom prst="rect">
            <a:avLst/>
          </a:prstGeom>
        </p:spPr>
      </p:pic>
    </p:spTree>
    <p:extLst>
      <p:ext uri="{BB962C8B-B14F-4D97-AF65-F5344CB8AC3E}">
        <p14:creationId xmlns:p14="http://schemas.microsoft.com/office/powerpoint/2010/main" val="3624557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3600" dirty="0"/>
              <a:t>Cost Estimates</a:t>
            </a:r>
          </a:p>
        </p:txBody>
      </p:sp>
      <p:sp>
        <p:nvSpPr>
          <p:cNvPr id="13315" name="Content Placeholder 2"/>
          <p:cNvSpPr>
            <a:spLocks noGrp="1"/>
          </p:cNvSpPr>
          <p:nvPr>
            <p:ph idx="1"/>
          </p:nvPr>
        </p:nvSpPr>
        <p:spPr>
          <a:xfrm>
            <a:off x="228601" y="1555461"/>
            <a:ext cx="8230054" cy="3688206"/>
          </a:xfrm>
        </p:spPr>
        <p:txBody>
          <a:bodyPr>
            <a:normAutofit/>
          </a:bodyPr>
          <a:lstStyle/>
          <a:p>
            <a:r>
              <a:rPr lang="en-US" sz="2600" b="1" dirty="0"/>
              <a:t>Parametric Estimating – a mathematical</a:t>
            </a:r>
          </a:p>
          <a:p>
            <a:pPr marL="0" indent="0">
              <a:buNone/>
            </a:pPr>
            <a:r>
              <a:rPr lang="en-US" sz="2600" b="1" dirty="0"/>
              <a:t>    relationship between a parameter and cost</a:t>
            </a:r>
          </a:p>
          <a:p>
            <a:pPr lvl="1">
              <a:buSzPct val="60000"/>
              <a:buFont typeface="Wingdings" pitchFamily="2" charset="2"/>
              <a:buChar char="t"/>
            </a:pPr>
            <a:r>
              <a:rPr lang="en-US" sz="2400" b="1" dirty="0"/>
              <a:t>Such as $ per Square Foot</a:t>
            </a:r>
          </a:p>
          <a:p>
            <a:pPr lvl="1">
              <a:buSzPct val="60000"/>
              <a:buFont typeface="Wingdings" pitchFamily="2" charset="2"/>
              <a:buChar char="t"/>
            </a:pPr>
            <a:r>
              <a:rPr lang="en-US" sz="2400" b="1" dirty="0"/>
              <a:t>Or $ per Bedroom</a:t>
            </a:r>
          </a:p>
        </p:txBody>
      </p:sp>
      <p:sp>
        <p:nvSpPr>
          <p:cNvPr id="13316" name="Slide Number Placeholder 3"/>
          <p:cNvSpPr>
            <a:spLocks noGrp="1"/>
          </p:cNvSpPr>
          <p:nvPr>
            <p:ph type="sldNum" sz="quarter" idx="10"/>
          </p:nvPr>
        </p:nvSpPr>
        <p:spPr>
          <a:noFill/>
        </p:spPr>
        <p:txBody>
          <a:bodyPr/>
          <a:lstStyle/>
          <a:p>
            <a:fld id="{E8D30357-BB07-436F-B9EF-27CEE05CF273}" type="slidenum">
              <a:rPr lang="en-US" smtClean="0"/>
              <a:pPr/>
              <a:t>77</a:t>
            </a:fld>
            <a:endParaRPr lang="en-US" dirty="0"/>
          </a:p>
        </p:txBody>
      </p:sp>
      <p:pic>
        <p:nvPicPr>
          <p:cNvPr id="2458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49" y="3469468"/>
            <a:ext cx="4143375" cy="2378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2693" y="3475764"/>
            <a:ext cx="3415961" cy="2378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484436" y="5886450"/>
            <a:ext cx="676275" cy="523220"/>
          </a:xfrm>
          <a:prstGeom prst="rect">
            <a:avLst/>
          </a:prstGeom>
          <a:noFill/>
        </p:spPr>
        <p:txBody>
          <a:bodyPr wrap="square" rtlCol="0">
            <a:spAutoFit/>
          </a:bodyPr>
          <a:lstStyle/>
          <a:p>
            <a:pPr algn="ctr"/>
            <a:r>
              <a:rPr lang="en-US" sz="2800" b="1" dirty="0">
                <a:latin typeface="Arial" pitchFamily="34" charset="0"/>
                <a:cs typeface="Arial" pitchFamily="34" charset="0"/>
              </a:rPr>
              <a:t>$</a:t>
            </a:r>
          </a:p>
        </p:txBody>
      </p:sp>
      <p:sp>
        <p:nvSpPr>
          <p:cNvPr id="14" name="TextBox 13"/>
          <p:cNvSpPr txBox="1"/>
          <p:nvPr/>
        </p:nvSpPr>
        <p:spPr>
          <a:xfrm>
            <a:off x="6412535" y="5876925"/>
            <a:ext cx="939178" cy="523220"/>
          </a:xfrm>
          <a:prstGeom prst="rect">
            <a:avLst/>
          </a:prstGeom>
          <a:noFill/>
        </p:spPr>
        <p:txBody>
          <a:bodyPr wrap="square" rtlCol="0">
            <a:spAutoFit/>
          </a:bodyPr>
          <a:lstStyle/>
          <a:p>
            <a:pPr algn="ctr"/>
            <a:r>
              <a:rPr lang="en-US" sz="2800" b="1" dirty="0">
                <a:latin typeface="Arial" pitchFamily="34" charset="0"/>
                <a:cs typeface="Arial" pitchFamily="34" charset="0"/>
              </a:rPr>
              <a:t>$$$</a:t>
            </a:r>
          </a:p>
        </p:txBody>
      </p:sp>
      <p:pic>
        <p:nvPicPr>
          <p:cNvPr id="3" name="Picture 2"/>
          <p:cNvPicPr>
            <a:picLocks noChangeAspect="1"/>
          </p:cNvPicPr>
          <p:nvPr/>
        </p:nvPicPr>
        <p:blipFill>
          <a:blip r:embed="rId5"/>
          <a:stretch>
            <a:fillRect/>
          </a:stretch>
        </p:blipFill>
        <p:spPr>
          <a:xfrm>
            <a:off x="6817563" y="1524000"/>
            <a:ext cx="2184831" cy="1669935"/>
          </a:xfrm>
          <a:prstGeom prst="rect">
            <a:avLst/>
          </a:prstGeom>
        </p:spPr>
      </p:pic>
      <p:sp>
        <p:nvSpPr>
          <p:cNvPr id="4" name="TextBox 3"/>
          <p:cNvSpPr txBox="1"/>
          <p:nvPr/>
        </p:nvSpPr>
        <p:spPr>
          <a:xfrm>
            <a:off x="1676400" y="6400800"/>
            <a:ext cx="6028958"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dirty="0"/>
              <a:t>Sometimes referred to as a “Cost Estimating Relationship” CER</a:t>
            </a:r>
          </a:p>
        </p:txBody>
      </p:sp>
    </p:spTree>
    <p:extLst>
      <p:ext uri="{BB962C8B-B14F-4D97-AF65-F5344CB8AC3E}">
        <p14:creationId xmlns:p14="http://schemas.microsoft.com/office/powerpoint/2010/main" val="4173338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3600" dirty="0"/>
              <a:t>Cost Estimates</a:t>
            </a:r>
          </a:p>
        </p:txBody>
      </p:sp>
      <p:sp>
        <p:nvSpPr>
          <p:cNvPr id="13315" name="Content Placeholder 2"/>
          <p:cNvSpPr>
            <a:spLocks noGrp="1"/>
          </p:cNvSpPr>
          <p:nvPr>
            <p:ph idx="1"/>
          </p:nvPr>
        </p:nvSpPr>
        <p:spPr>
          <a:xfrm>
            <a:off x="152400" y="1524000"/>
            <a:ext cx="7046913" cy="4343400"/>
          </a:xfrm>
        </p:spPr>
        <p:txBody>
          <a:bodyPr>
            <a:normAutofit/>
          </a:bodyPr>
          <a:lstStyle/>
          <a:p>
            <a:pPr>
              <a:lnSpc>
                <a:spcPct val="114000"/>
              </a:lnSpc>
            </a:pPr>
            <a:r>
              <a:rPr lang="en-US" sz="2800" b="1" dirty="0"/>
              <a:t>Analogy</a:t>
            </a:r>
            <a:r>
              <a:rPr lang="en-US" sz="2800" dirty="0"/>
              <a:t> </a:t>
            </a:r>
            <a:r>
              <a:rPr lang="en-US" sz="2800" b="1" dirty="0"/>
              <a:t>– based on budget info from a similar project and applied to the current project – a bit more accurate!?</a:t>
            </a:r>
          </a:p>
        </p:txBody>
      </p:sp>
      <p:sp>
        <p:nvSpPr>
          <p:cNvPr id="13316" name="Slide Number Placeholder 3"/>
          <p:cNvSpPr>
            <a:spLocks noGrp="1"/>
          </p:cNvSpPr>
          <p:nvPr>
            <p:ph type="sldNum" sz="quarter" idx="10"/>
          </p:nvPr>
        </p:nvSpPr>
        <p:spPr>
          <a:noFill/>
        </p:spPr>
        <p:txBody>
          <a:bodyPr/>
          <a:lstStyle/>
          <a:p>
            <a:fld id="{E8D30357-BB07-436F-B9EF-27CEE05CF273}" type="slidenum">
              <a:rPr lang="en-US" smtClean="0"/>
              <a:pPr/>
              <a:t>78</a:t>
            </a:fld>
            <a:endParaRPr lang="en-US" dirty="0"/>
          </a:p>
        </p:txBody>
      </p:sp>
      <p:pic>
        <p:nvPicPr>
          <p:cNvPr id="276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5660"/>
          <a:stretch/>
        </p:blipFill>
        <p:spPr bwMode="auto">
          <a:xfrm>
            <a:off x="384175" y="3547734"/>
            <a:ext cx="4286250" cy="212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15660"/>
          <a:stretch/>
        </p:blipFill>
        <p:spPr bwMode="auto">
          <a:xfrm>
            <a:off x="4670425" y="3547734"/>
            <a:ext cx="4286250" cy="2128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166936" y="5748010"/>
            <a:ext cx="676275" cy="523220"/>
          </a:xfrm>
          <a:prstGeom prst="rect">
            <a:avLst/>
          </a:prstGeom>
          <a:noFill/>
        </p:spPr>
        <p:txBody>
          <a:bodyPr wrap="square" rtlCol="0">
            <a:spAutoFit/>
          </a:bodyPr>
          <a:lstStyle/>
          <a:p>
            <a:pPr algn="ctr"/>
            <a:r>
              <a:rPr lang="en-US" sz="2800" b="1" dirty="0">
                <a:latin typeface="Arial" pitchFamily="34" charset="0"/>
                <a:cs typeface="Arial" pitchFamily="34" charset="0"/>
              </a:rPr>
              <a:t>$$</a:t>
            </a:r>
          </a:p>
        </p:txBody>
      </p:sp>
      <p:sp>
        <p:nvSpPr>
          <p:cNvPr id="11" name="TextBox 10"/>
          <p:cNvSpPr txBox="1"/>
          <p:nvPr/>
        </p:nvSpPr>
        <p:spPr>
          <a:xfrm>
            <a:off x="6298203" y="5748010"/>
            <a:ext cx="1323977" cy="523220"/>
          </a:xfrm>
          <a:prstGeom prst="rect">
            <a:avLst/>
          </a:prstGeom>
          <a:noFill/>
        </p:spPr>
        <p:txBody>
          <a:bodyPr wrap="square" rtlCol="0">
            <a:spAutoFit/>
          </a:bodyPr>
          <a:lstStyle/>
          <a:p>
            <a:pPr algn="ctr"/>
            <a:r>
              <a:rPr lang="en-US" sz="2800" b="1" dirty="0">
                <a:latin typeface="Arial" pitchFamily="34" charset="0"/>
                <a:cs typeface="Arial" pitchFamily="34" charset="0"/>
              </a:rPr>
              <a:t>$$+X</a:t>
            </a:r>
          </a:p>
        </p:txBody>
      </p:sp>
      <p:pic>
        <p:nvPicPr>
          <p:cNvPr id="3" name="Picture 2"/>
          <p:cNvPicPr>
            <a:picLocks noChangeAspect="1"/>
          </p:cNvPicPr>
          <p:nvPr/>
        </p:nvPicPr>
        <p:blipFill>
          <a:blip r:embed="rId5"/>
          <a:stretch>
            <a:fillRect/>
          </a:stretch>
        </p:blipFill>
        <p:spPr>
          <a:xfrm>
            <a:off x="6562940" y="1684517"/>
            <a:ext cx="2412785" cy="1844167"/>
          </a:xfrm>
          <a:prstGeom prst="rect">
            <a:avLst/>
          </a:prstGeom>
        </p:spPr>
      </p:pic>
      <p:sp>
        <p:nvSpPr>
          <p:cNvPr id="2" name="TextBox 1"/>
          <p:cNvSpPr txBox="1"/>
          <p:nvPr/>
        </p:nvSpPr>
        <p:spPr>
          <a:xfrm flipH="1">
            <a:off x="2304247" y="6324600"/>
            <a:ext cx="6687353" cy="369332"/>
          </a:xfrm>
          <a:prstGeom prst="rect">
            <a:avLst/>
          </a:prstGeom>
          <a:noFill/>
        </p:spPr>
        <p:txBody>
          <a:bodyPr wrap="square" rtlCol="0">
            <a:spAutoFit/>
          </a:bodyPr>
          <a:lstStyle/>
          <a:p>
            <a:r>
              <a:rPr lang="en-US" dirty="0"/>
              <a:t>Even though it looks like an equation, it’s an ANALOGY!</a:t>
            </a:r>
          </a:p>
        </p:txBody>
      </p:sp>
    </p:spTree>
    <p:extLst>
      <p:ext uri="{BB962C8B-B14F-4D97-AF65-F5344CB8AC3E}">
        <p14:creationId xmlns:p14="http://schemas.microsoft.com/office/powerpoint/2010/main" val="41824157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3600" dirty="0"/>
              <a:t>Cost Estimates</a:t>
            </a:r>
          </a:p>
        </p:txBody>
      </p:sp>
      <p:sp>
        <p:nvSpPr>
          <p:cNvPr id="13315" name="Content Placeholder 2"/>
          <p:cNvSpPr>
            <a:spLocks noGrp="1"/>
          </p:cNvSpPr>
          <p:nvPr>
            <p:ph idx="1"/>
          </p:nvPr>
        </p:nvSpPr>
        <p:spPr>
          <a:xfrm>
            <a:off x="361950" y="1447800"/>
            <a:ext cx="6969125" cy="4267200"/>
          </a:xfrm>
        </p:spPr>
        <p:txBody>
          <a:bodyPr>
            <a:normAutofit/>
          </a:bodyPr>
          <a:lstStyle/>
          <a:p>
            <a:r>
              <a:rPr lang="en-US" sz="2800" dirty="0"/>
              <a:t>Build-Up– a deliverables-oriented decomposition of the project scope – very detailed method – uses a work breakdown structure (WBS) or bill of materials (BOM)!</a:t>
            </a:r>
          </a:p>
        </p:txBody>
      </p:sp>
      <p:sp>
        <p:nvSpPr>
          <p:cNvPr id="13316" name="Slide Number Placeholder 3"/>
          <p:cNvSpPr>
            <a:spLocks noGrp="1"/>
          </p:cNvSpPr>
          <p:nvPr>
            <p:ph type="sldNum" sz="quarter" idx="10"/>
          </p:nvPr>
        </p:nvSpPr>
        <p:spPr>
          <a:noFill/>
        </p:spPr>
        <p:txBody>
          <a:bodyPr/>
          <a:lstStyle/>
          <a:p>
            <a:fld id="{E8D30357-BB07-436F-B9EF-27CEE05CF273}" type="slidenum">
              <a:rPr lang="en-US" smtClean="0"/>
              <a:pPr/>
              <a:t>79</a:t>
            </a:fld>
            <a:endParaRPr lang="en-US"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5660"/>
          <a:stretch/>
        </p:blipFill>
        <p:spPr bwMode="auto">
          <a:xfrm>
            <a:off x="685800" y="3962400"/>
            <a:ext cx="4286250" cy="212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257800" y="3048000"/>
            <a:ext cx="2971800" cy="3539430"/>
          </a:xfrm>
          <a:prstGeom prst="rect">
            <a:avLst/>
          </a:prstGeom>
          <a:noFill/>
        </p:spPr>
        <p:txBody>
          <a:bodyPr wrap="square" rtlCol="0">
            <a:spAutoFit/>
          </a:bodyPr>
          <a:lstStyle/>
          <a:p>
            <a:r>
              <a:rPr lang="en-US" sz="1600" b="1" dirty="0"/>
              <a:t>Lot		$75,000</a:t>
            </a:r>
          </a:p>
          <a:p>
            <a:r>
              <a:rPr lang="en-US" sz="1600" b="1" dirty="0"/>
              <a:t>Lot Prep		$15,000</a:t>
            </a:r>
          </a:p>
          <a:p>
            <a:r>
              <a:rPr lang="en-US" sz="1600" b="1" dirty="0"/>
              <a:t>Slab		$12,000</a:t>
            </a:r>
          </a:p>
          <a:p>
            <a:r>
              <a:rPr lang="en-US" sz="1600" b="1" dirty="0"/>
              <a:t>Framing		$17,000</a:t>
            </a:r>
          </a:p>
          <a:p>
            <a:r>
              <a:rPr lang="en-US" sz="1600" b="1" dirty="0"/>
              <a:t>Roofing		$18,000</a:t>
            </a:r>
          </a:p>
          <a:p>
            <a:r>
              <a:rPr lang="en-US" sz="1600" b="1" dirty="0"/>
              <a:t>Plumbing		$13,000</a:t>
            </a:r>
          </a:p>
          <a:p>
            <a:r>
              <a:rPr lang="en-US" sz="1600" b="1" dirty="0"/>
              <a:t>Electrical		$13,000</a:t>
            </a:r>
          </a:p>
          <a:p>
            <a:r>
              <a:rPr lang="en-US" sz="1600" b="1" dirty="0"/>
              <a:t>Finishing		$22,000</a:t>
            </a:r>
          </a:p>
          <a:p>
            <a:r>
              <a:rPr lang="en-US" sz="1600" b="1" dirty="0"/>
              <a:t>Cabinets		$22,000</a:t>
            </a:r>
          </a:p>
          <a:p>
            <a:r>
              <a:rPr lang="en-US" sz="1600" b="1" dirty="0"/>
              <a:t>Flooring		$12,000</a:t>
            </a:r>
          </a:p>
          <a:p>
            <a:r>
              <a:rPr lang="en-US" sz="1600" b="1" dirty="0"/>
              <a:t>Painting		$10,000</a:t>
            </a:r>
          </a:p>
          <a:p>
            <a:r>
              <a:rPr lang="en-US" sz="1600" b="1" dirty="0"/>
              <a:t>Landscape		$75,000</a:t>
            </a:r>
          </a:p>
          <a:p>
            <a:r>
              <a:rPr lang="en-US" sz="1600" b="1" dirty="0"/>
              <a:t>Permits		$  2,000</a:t>
            </a:r>
          </a:p>
          <a:p>
            <a:r>
              <a:rPr lang="en-US" sz="1600" b="1" dirty="0"/>
              <a:t>Etc.</a:t>
            </a:r>
          </a:p>
        </p:txBody>
      </p:sp>
      <p:pic>
        <p:nvPicPr>
          <p:cNvPr id="4" name="Picture 3"/>
          <p:cNvPicPr>
            <a:picLocks noChangeAspect="1"/>
          </p:cNvPicPr>
          <p:nvPr/>
        </p:nvPicPr>
        <p:blipFill>
          <a:blip r:embed="rId4"/>
          <a:stretch>
            <a:fillRect/>
          </a:stretch>
        </p:blipFill>
        <p:spPr>
          <a:xfrm>
            <a:off x="7101840" y="1280033"/>
            <a:ext cx="1914310" cy="1463167"/>
          </a:xfrm>
          <a:prstGeom prst="rect">
            <a:avLst/>
          </a:prstGeom>
        </p:spPr>
      </p:pic>
      <p:sp>
        <p:nvSpPr>
          <p:cNvPr id="3" name="TextBox 2"/>
          <p:cNvSpPr txBox="1"/>
          <p:nvPr/>
        </p:nvSpPr>
        <p:spPr>
          <a:xfrm>
            <a:off x="719452" y="3385679"/>
            <a:ext cx="4682139" cy="307777"/>
          </a:xfrm>
          <a:prstGeom prst="rect">
            <a:avLst/>
          </a:prstGeom>
          <a:noFill/>
        </p:spPr>
        <p:txBody>
          <a:bodyPr wrap="square" rtlCol="0">
            <a:spAutoFit/>
          </a:bodyPr>
          <a:lstStyle/>
          <a:p>
            <a:r>
              <a:rPr lang="en-US" sz="1400" dirty="0"/>
              <a:t>NOTE: Usually requires a completed DESIGN! (e.g.; CDR)</a:t>
            </a:r>
          </a:p>
        </p:txBody>
      </p:sp>
      <p:sp>
        <p:nvSpPr>
          <p:cNvPr id="5" name="TextBox 4"/>
          <p:cNvSpPr txBox="1"/>
          <p:nvPr/>
        </p:nvSpPr>
        <p:spPr>
          <a:xfrm>
            <a:off x="914400" y="6581001"/>
            <a:ext cx="6506205" cy="276999"/>
          </a:xfrm>
          <a:prstGeom prst="rect">
            <a:avLst/>
          </a:prstGeom>
          <a:noFill/>
        </p:spPr>
        <p:txBody>
          <a:bodyPr wrap="none" rtlCol="0">
            <a:spAutoFit/>
          </a:bodyPr>
          <a:lstStyle/>
          <a:p>
            <a:r>
              <a:rPr lang="en-US" sz="1200" dirty="0"/>
              <a:t>WBS: Work Breakdown Structure	BOM: Bill of Materials	CDR: Critical Design Review</a:t>
            </a:r>
          </a:p>
        </p:txBody>
      </p:sp>
    </p:spTree>
    <p:extLst>
      <p:ext uri="{BB962C8B-B14F-4D97-AF65-F5344CB8AC3E}">
        <p14:creationId xmlns:p14="http://schemas.microsoft.com/office/powerpoint/2010/main" val="1035777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trainingserver2.net/LHO/images/objectiv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648200"/>
            <a:ext cx="2857500" cy="1914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p:cNvSpPr>
            <a:spLocks noGrp="1"/>
          </p:cNvSpPr>
          <p:nvPr>
            <p:ph type="title"/>
          </p:nvPr>
        </p:nvSpPr>
        <p:spPr>
          <a:xfrm>
            <a:off x="1143000" y="76200"/>
            <a:ext cx="8001000" cy="1447800"/>
          </a:xfrm>
        </p:spPr>
        <p:txBody>
          <a:bodyPr/>
          <a:lstStyle/>
          <a:p>
            <a:pPr>
              <a:lnSpc>
                <a:spcPct val="90000"/>
              </a:lnSpc>
            </a:pPr>
            <a:r>
              <a:rPr lang="en-US" sz="3600" b="1" i="1" dirty="0">
                <a:cs typeface="Arial" pitchFamily="34" charset="0"/>
              </a:rPr>
              <a:t>Program Management </a:t>
            </a:r>
            <a:br>
              <a:rPr lang="en-US" sz="3600" b="1" i="1" dirty="0">
                <a:cs typeface="Arial" pitchFamily="34" charset="0"/>
              </a:rPr>
            </a:br>
            <a:r>
              <a:rPr lang="en-US" sz="3600" b="1" i="1" dirty="0">
                <a:cs typeface="Arial" pitchFamily="34" charset="0"/>
              </a:rPr>
              <a:t>Course Objectives</a:t>
            </a:r>
          </a:p>
        </p:txBody>
      </p:sp>
      <p:sp>
        <p:nvSpPr>
          <p:cNvPr id="3" name="Content Placeholder 2"/>
          <p:cNvSpPr>
            <a:spLocks noGrp="1"/>
          </p:cNvSpPr>
          <p:nvPr>
            <p:ph sz="quarter" idx="13"/>
          </p:nvPr>
        </p:nvSpPr>
        <p:spPr>
          <a:xfrm>
            <a:off x="848714" y="2231886"/>
            <a:ext cx="7315200" cy="3474720"/>
          </a:xfrm>
        </p:spPr>
        <p:txBody>
          <a:bodyPr/>
          <a:lstStyle/>
          <a:p>
            <a:pPr marL="457200" lvl="1" indent="-457200">
              <a:lnSpc>
                <a:spcPct val="90000"/>
              </a:lnSpc>
              <a:spcBef>
                <a:spcPts val="0"/>
              </a:spcBef>
              <a:spcAft>
                <a:spcPts val="600"/>
              </a:spcAft>
              <a:buFont typeface="Wingdings" pitchFamily="2" charset="2"/>
              <a:buChar char="«"/>
            </a:pPr>
            <a:r>
              <a:rPr lang="en-US" sz="3200" b="1" dirty="0">
                <a:effectLst>
                  <a:outerShdw blurRad="38100" dist="38100" dir="2700000" algn="tl">
                    <a:srgbClr val="000000">
                      <a:alpha val="43137"/>
                    </a:srgbClr>
                  </a:outerShdw>
                </a:effectLst>
              </a:rPr>
              <a:t>Define the Role of Program Management</a:t>
            </a:r>
          </a:p>
          <a:p>
            <a:pPr marL="457200" lvl="1" indent="-457200">
              <a:lnSpc>
                <a:spcPct val="90000"/>
              </a:lnSpc>
              <a:spcBef>
                <a:spcPts val="0"/>
              </a:spcBef>
              <a:spcAft>
                <a:spcPts val="600"/>
              </a:spcAft>
              <a:buFont typeface="Wingdings" pitchFamily="2" charset="2"/>
              <a:buChar char="«"/>
            </a:pPr>
            <a:r>
              <a:rPr lang="en-US" sz="3200" b="1" dirty="0">
                <a:effectLst>
                  <a:outerShdw blurRad="38100" dist="38100" dir="2700000" algn="tl">
                    <a:srgbClr val="000000">
                      <a:alpha val="43137"/>
                    </a:srgbClr>
                  </a:outerShdw>
                </a:effectLst>
              </a:rPr>
              <a:t>Comprehend the Program Manager’s Acquisition Challenges</a:t>
            </a:r>
          </a:p>
          <a:p>
            <a:pPr marL="457200" lvl="1" indent="-457200">
              <a:lnSpc>
                <a:spcPct val="90000"/>
              </a:lnSpc>
              <a:spcBef>
                <a:spcPts val="0"/>
              </a:spcBef>
              <a:spcAft>
                <a:spcPts val="600"/>
              </a:spcAft>
              <a:buFont typeface="Wingdings" pitchFamily="2" charset="2"/>
              <a:buChar char="«"/>
            </a:pPr>
            <a:r>
              <a:rPr lang="en-US" sz="3200" b="1" dirty="0">
                <a:effectLst>
                  <a:outerShdw blurRad="38100" dist="38100" dir="2700000" algn="tl">
                    <a:srgbClr val="000000">
                      <a:alpha val="43137"/>
                    </a:srgbClr>
                  </a:outerShdw>
                </a:effectLst>
              </a:rPr>
              <a:t>Explain the Characteristics of an SMC  Program</a:t>
            </a:r>
          </a:p>
          <a:p>
            <a:pPr lvl="1"/>
            <a:endParaRPr lang="en-US" dirty="0"/>
          </a:p>
        </p:txBody>
      </p:sp>
      <p:sp>
        <p:nvSpPr>
          <p:cNvPr id="7" name="Rectangle 6"/>
          <p:cNvSpPr/>
          <p:nvPr/>
        </p:nvSpPr>
        <p:spPr>
          <a:xfrm>
            <a:off x="837828" y="1524000"/>
            <a:ext cx="4504823" cy="707886"/>
          </a:xfrm>
          <a:prstGeom prst="rect">
            <a:avLst/>
          </a:prstGeom>
        </p:spPr>
        <p:txBody>
          <a:bodyPr wrap="none">
            <a:spAutoFit/>
          </a:bodyPr>
          <a:lstStyle/>
          <a:p>
            <a:pPr marL="0" indent="0">
              <a:spcAft>
                <a:spcPts val="1800"/>
              </a:spcAft>
              <a:buNone/>
            </a:pPr>
            <a:r>
              <a:rPr lang="en-US" sz="4000" b="1" dirty="0">
                <a:effectLst>
                  <a:outerShdw blurRad="38100" dist="38100" dir="2700000" algn="tl">
                    <a:srgbClr val="000000">
                      <a:alpha val="43137"/>
                    </a:srgbClr>
                  </a:outerShdw>
                </a:effectLst>
              </a:rPr>
              <a:t>Learning Objectives:</a:t>
            </a:r>
          </a:p>
        </p:txBody>
      </p:sp>
    </p:spTree>
    <p:extLst>
      <p:ext uri="{BB962C8B-B14F-4D97-AF65-F5344CB8AC3E}">
        <p14:creationId xmlns:p14="http://schemas.microsoft.com/office/powerpoint/2010/main" val="39288730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3600" dirty="0"/>
              <a:t>Cost Estimates</a:t>
            </a:r>
          </a:p>
        </p:txBody>
      </p:sp>
      <p:sp>
        <p:nvSpPr>
          <p:cNvPr id="13315" name="Content Placeholder 2"/>
          <p:cNvSpPr>
            <a:spLocks noGrp="1"/>
          </p:cNvSpPr>
          <p:nvPr>
            <p:ph idx="1"/>
          </p:nvPr>
        </p:nvSpPr>
        <p:spPr>
          <a:xfrm>
            <a:off x="304800" y="1600200"/>
            <a:ext cx="6969125" cy="4267200"/>
          </a:xfrm>
        </p:spPr>
        <p:txBody>
          <a:bodyPr/>
          <a:lstStyle/>
          <a:p>
            <a:r>
              <a:rPr lang="en-US" b="1" dirty="0"/>
              <a:t>Lifecycle Cost</a:t>
            </a:r>
          </a:p>
        </p:txBody>
      </p:sp>
      <p:sp>
        <p:nvSpPr>
          <p:cNvPr id="13316" name="Slide Number Placeholder 3"/>
          <p:cNvSpPr>
            <a:spLocks noGrp="1"/>
          </p:cNvSpPr>
          <p:nvPr>
            <p:ph type="sldNum" sz="quarter" idx="10"/>
          </p:nvPr>
        </p:nvSpPr>
        <p:spPr>
          <a:noFill/>
        </p:spPr>
        <p:txBody>
          <a:bodyPr/>
          <a:lstStyle/>
          <a:p>
            <a:fld id="{E8D30357-BB07-436F-B9EF-27CEE05CF273}" type="slidenum">
              <a:rPr lang="en-US" smtClean="0"/>
              <a:pPr/>
              <a:t>80</a:t>
            </a:fld>
            <a:endParaRPr lang="en-US"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5660"/>
          <a:stretch/>
        </p:blipFill>
        <p:spPr bwMode="auto">
          <a:xfrm>
            <a:off x="361950" y="2298870"/>
            <a:ext cx="4286250" cy="212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914400" y="2804937"/>
            <a:ext cx="7696200" cy="3322884"/>
            <a:chOff x="914400" y="2450985"/>
            <a:chExt cx="7696200" cy="3322884"/>
          </a:xfrm>
        </p:grpSpPr>
        <p:sp>
          <p:nvSpPr>
            <p:cNvPr id="10" name="TextBox 9"/>
            <p:cNvSpPr txBox="1"/>
            <p:nvPr/>
          </p:nvSpPr>
          <p:spPr>
            <a:xfrm>
              <a:off x="4933947" y="2450985"/>
              <a:ext cx="3676653" cy="2800767"/>
            </a:xfrm>
            <a:prstGeom prst="rect">
              <a:avLst/>
            </a:prstGeom>
            <a:noFill/>
          </p:spPr>
          <p:txBody>
            <a:bodyPr wrap="square" rtlCol="0">
              <a:spAutoFit/>
            </a:bodyPr>
            <a:lstStyle/>
            <a:p>
              <a:r>
                <a:rPr lang="en-US" sz="1600" b="1" dirty="0"/>
                <a:t>Mortgage		$ 60,000 per year</a:t>
              </a:r>
            </a:p>
            <a:p>
              <a:r>
                <a:rPr lang="en-US" sz="1600" b="1" dirty="0"/>
                <a:t>Property tax 	$  3,500 per year</a:t>
              </a:r>
            </a:p>
            <a:p>
              <a:r>
                <a:rPr lang="en-US" sz="1600" b="1" dirty="0"/>
                <a:t>Insurance		$  2,000 per year</a:t>
              </a:r>
            </a:p>
            <a:p>
              <a:r>
                <a:rPr lang="en-US" sz="1600" b="1" dirty="0"/>
                <a:t>Maintenance	$  1,000 per year</a:t>
              </a:r>
            </a:p>
            <a:p>
              <a:r>
                <a:rPr lang="en-US" sz="1600" b="1" dirty="0"/>
                <a:t>Electricity		$  3,600 per year</a:t>
              </a:r>
            </a:p>
            <a:p>
              <a:r>
                <a:rPr lang="en-US" sz="1600" b="1" dirty="0"/>
                <a:t>Gas		$    600 per year</a:t>
              </a:r>
            </a:p>
            <a:p>
              <a:r>
                <a:rPr lang="en-US" sz="1600" b="1" dirty="0"/>
                <a:t>Water		$   1,000 per year</a:t>
              </a:r>
            </a:p>
            <a:p>
              <a:r>
                <a:rPr lang="en-US" sz="1600" b="1" dirty="0"/>
                <a:t>Total		$ 71,700 per year</a:t>
              </a:r>
            </a:p>
            <a:p>
              <a:endParaRPr lang="en-US" sz="1600" dirty="0"/>
            </a:p>
            <a:p>
              <a:r>
                <a:rPr lang="en-US" sz="1600" b="1" dirty="0"/>
                <a:t>30 X $71,700 = $2,151,00 </a:t>
              </a:r>
            </a:p>
            <a:p>
              <a:endParaRPr lang="en-US" sz="1600" dirty="0"/>
            </a:p>
          </p:txBody>
        </p:sp>
        <p:cxnSp>
          <p:nvCxnSpPr>
            <p:cNvPr id="4" name="Straight Connector 3"/>
            <p:cNvCxnSpPr/>
            <p:nvPr/>
          </p:nvCxnSpPr>
          <p:spPr>
            <a:xfrm>
              <a:off x="4953000" y="4196645"/>
              <a:ext cx="3505200" cy="21403"/>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14400" y="4696651"/>
              <a:ext cx="3688676" cy="1077218"/>
            </a:xfrm>
            <a:prstGeom prst="rect">
              <a:avLst/>
            </a:prstGeom>
            <a:noFill/>
          </p:spPr>
          <p:txBody>
            <a:bodyPr wrap="square" rtlCol="0">
              <a:spAutoFit/>
            </a:bodyPr>
            <a:lstStyle/>
            <a:p>
              <a:endParaRPr lang="en-US" sz="1600" b="1" dirty="0"/>
            </a:p>
            <a:p>
              <a:r>
                <a:rPr lang="en-US" sz="1600" b="1" dirty="0"/>
                <a:t>Price		$351,000</a:t>
              </a:r>
            </a:p>
            <a:p>
              <a:r>
                <a:rPr lang="en-US" sz="1600" b="1" dirty="0"/>
                <a:t>Interest		$286,910</a:t>
              </a:r>
            </a:p>
            <a:p>
              <a:r>
                <a:rPr lang="en-US" sz="1600" b="1" dirty="0"/>
                <a:t>Total 		$637,910</a:t>
              </a:r>
            </a:p>
          </p:txBody>
        </p:sp>
      </p:grpSp>
      <p:pic>
        <p:nvPicPr>
          <p:cNvPr id="2" name="Picture 1"/>
          <p:cNvPicPr>
            <a:picLocks noChangeAspect="1"/>
          </p:cNvPicPr>
          <p:nvPr/>
        </p:nvPicPr>
        <p:blipFill>
          <a:blip r:embed="rId4"/>
          <a:stretch>
            <a:fillRect/>
          </a:stretch>
        </p:blipFill>
        <p:spPr>
          <a:xfrm>
            <a:off x="7086600" y="1337237"/>
            <a:ext cx="1920240" cy="1467700"/>
          </a:xfrm>
          <a:prstGeom prst="rect">
            <a:avLst/>
          </a:prstGeom>
        </p:spPr>
      </p:pic>
      <p:cxnSp>
        <p:nvCxnSpPr>
          <p:cNvPr id="11" name="Straight Connector 10"/>
          <p:cNvCxnSpPr/>
          <p:nvPr/>
        </p:nvCxnSpPr>
        <p:spPr>
          <a:xfrm>
            <a:off x="838200" y="5791200"/>
            <a:ext cx="3103968" cy="2140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5336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Exercise # 4</a:t>
            </a:r>
          </a:p>
        </p:txBody>
      </p:sp>
      <p:sp>
        <p:nvSpPr>
          <p:cNvPr id="5" name="Slide Number Placeholder 4"/>
          <p:cNvSpPr>
            <a:spLocks noGrp="1"/>
          </p:cNvSpPr>
          <p:nvPr>
            <p:ph type="sldNum" sz="quarter" idx="11"/>
          </p:nvPr>
        </p:nvSpPr>
        <p:spPr/>
        <p:txBody>
          <a:bodyPr/>
          <a:lstStyle/>
          <a:p>
            <a:fld id="{6DD145BB-F4BF-47FE-A7A5-E1B2194B8E74}" type="slidenum">
              <a:rPr lang="en-US" smtClean="0"/>
              <a:t>81</a:t>
            </a:fld>
            <a:endParaRPr lang="en-US"/>
          </a:p>
        </p:txBody>
      </p:sp>
      <p:sp>
        <p:nvSpPr>
          <p:cNvPr id="7" name="Subtitle 6"/>
          <p:cNvSpPr>
            <a:spLocks noGrp="1"/>
          </p:cNvSpPr>
          <p:nvPr>
            <p:ph sz="quarter" idx="13"/>
          </p:nvPr>
        </p:nvSpPr>
        <p:spPr/>
        <p:txBody>
          <a:bodyPr>
            <a:normAutofit/>
          </a:bodyPr>
          <a:lstStyle/>
          <a:p>
            <a:pPr marL="0" indent="0" algn="ctr">
              <a:buNone/>
            </a:pPr>
            <a:r>
              <a:rPr lang="en-US" sz="4800" b="1" i="1" dirty="0">
                <a:effectLst>
                  <a:outerShdw blurRad="38100" dist="38100" dir="2700000" algn="tl">
                    <a:srgbClr val="000000">
                      <a:alpha val="43137"/>
                    </a:srgbClr>
                  </a:outerShdw>
                  <a:reflection endPos="0" dir="5400000" sy="-100000" algn="bl" rotWithShape="0"/>
                </a:effectLst>
              </a:rPr>
              <a:t>Cost Estimates</a:t>
            </a:r>
          </a:p>
        </p:txBody>
      </p:sp>
      <p:sp>
        <p:nvSpPr>
          <p:cNvPr id="2" name="AutoShape 2" descr="https://realestatewa.org/wp-content/uploads/2015/03/buying-real-estate-in-seattle-buyers-triangle-example.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4" name="Picture 4" descr="https://realestatewa.org/wp-content/uploads/2015/03/buying-real-estate-in-seattle-buyers-triangle-ex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2766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3060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MODULE SIX</a:t>
            </a:r>
          </a:p>
        </p:txBody>
      </p:sp>
      <p:sp>
        <p:nvSpPr>
          <p:cNvPr id="3" name="Content Placeholder 2"/>
          <p:cNvSpPr>
            <a:spLocks noGrp="1"/>
          </p:cNvSpPr>
          <p:nvPr>
            <p:ph sz="quarter" idx="13"/>
          </p:nvPr>
        </p:nvSpPr>
        <p:spPr>
          <a:xfrm>
            <a:off x="914400" y="1981200"/>
            <a:ext cx="7315200" cy="3627120"/>
          </a:xfrm>
        </p:spPr>
        <p:txBody>
          <a:bodyPr>
            <a:normAutofit/>
          </a:bodyPr>
          <a:lstStyle/>
          <a:p>
            <a:pPr marL="0" indent="0" algn="ctr">
              <a:buNone/>
            </a:pPr>
            <a:r>
              <a:rPr lang="en-US" sz="4000" b="1" dirty="0">
                <a:effectLst>
                  <a:outerShdw blurRad="38100" dist="38100" dir="2700000" algn="tl">
                    <a:srgbClr val="000000">
                      <a:alpha val="43137"/>
                    </a:srgbClr>
                  </a:outerShdw>
                  <a:reflection endPos="0" dir="5400000" sy="-100000" algn="bl" rotWithShape="0"/>
                </a:effectLst>
              </a:rPr>
              <a:t>Financial Management</a:t>
            </a:r>
          </a:p>
          <a:p>
            <a:pPr marL="0" indent="0" algn="ctr">
              <a:buNone/>
            </a:pPr>
            <a:r>
              <a:rPr lang="en-US" sz="4000" b="1" dirty="0">
                <a:effectLst>
                  <a:outerShdw blurRad="38100" dist="38100" dir="2700000" algn="tl">
                    <a:srgbClr val="000000">
                      <a:alpha val="43137"/>
                    </a:srgbClr>
                  </a:outerShdw>
                  <a:reflection endPos="0" dir="5400000" sy="-100000" algn="bl" rotWithShape="0"/>
                </a:effectLst>
              </a:rPr>
              <a:t>(SMC/FM)</a:t>
            </a:r>
          </a:p>
        </p:txBody>
      </p:sp>
    </p:spTree>
    <p:extLst>
      <p:ext uri="{BB962C8B-B14F-4D97-AF65-F5344CB8AC3E}">
        <p14:creationId xmlns:p14="http://schemas.microsoft.com/office/powerpoint/2010/main" val="2959000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8385" y="304800"/>
            <a:ext cx="7806459" cy="838200"/>
          </a:xfrm>
        </p:spPr>
        <p:txBody>
          <a:bodyPr>
            <a:noAutofit/>
          </a:bodyPr>
          <a:lstStyle/>
          <a:p>
            <a:r>
              <a:rPr lang="en-US" sz="3600" dirty="0"/>
              <a:t>What is Financial Management?</a:t>
            </a:r>
          </a:p>
        </p:txBody>
      </p:sp>
      <p:grpSp>
        <p:nvGrpSpPr>
          <p:cNvPr id="4312" name="Group 4311"/>
          <p:cNvGrpSpPr/>
          <p:nvPr/>
        </p:nvGrpSpPr>
        <p:grpSpPr>
          <a:xfrm>
            <a:off x="2057400" y="1577839"/>
            <a:ext cx="5372121" cy="5051562"/>
            <a:chOff x="1508089" y="1212972"/>
            <a:chExt cx="5349911" cy="5305701"/>
          </a:xfrm>
        </p:grpSpPr>
        <p:grpSp>
          <p:nvGrpSpPr>
            <p:cNvPr id="4311" name="Group 4310"/>
            <p:cNvGrpSpPr/>
            <p:nvPr/>
          </p:nvGrpSpPr>
          <p:grpSpPr>
            <a:xfrm>
              <a:off x="1508089" y="1212972"/>
              <a:ext cx="5349911" cy="5305701"/>
              <a:chOff x="1660489" y="1212972"/>
              <a:chExt cx="5349911" cy="5305701"/>
            </a:xfrm>
          </p:grpSpPr>
          <p:pic>
            <p:nvPicPr>
              <p:cNvPr id="4099" name="Picture 3" descr="C:\Users\White Family\AppData\Local\Microsoft\Windows\Temporary Internet Files\Content.IE5\FVM0UNWI\MC90043163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746743"/>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White Family\AppData\Local\Microsoft\Windows\Temporary Internet Files\Content.IE5\BW45WAH8\MP90041182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1632" y="1212972"/>
                <a:ext cx="1061134" cy="903243"/>
              </a:xfrm>
              <a:prstGeom prst="rect">
                <a:avLst/>
              </a:prstGeom>
              <a:noFill/>
              <a:extLst>
                <a:ext uri="{909E8E84-426E-40DD-AFC4-6F175D3DCCD1}">
                  <a14:hiddenFill xmlns:a14="http://schemas.microsoft.com/office/drawing/2010/main">
                    <a:solidFill>
                      <a:srgbClr val="FFFFFF"/>
                    </a:solidFill>
                  </a14:hiddenFill>
                </a:ext>
              </a:extLst>
            </p:spPr>
          </p:pic>
          <p:sp>
            <p:nvSpPr>
              <p:cNvPr id="4110" name="Freeform 13"/>
              <p:cNvSpPr>
                <a:spLocks/>
              </p:cNvSpPr>
              <p:nvPr/>
            </p:nvSpPr>
            <p:spPr bwMode="auto">
              <a:xfrm>
                <a:off x="3838575" y="3228976"/>
                <a:ext cx="200025" cy="190500"/>
              </a:xfrm>
              <a:custGeom>
                <a:avLst/>
                <a:gdLst>
                  <a:gd name="T0" fmla="*/ 12 w 126"/>
                  <a:gd name="T1" fmla="*/ 89 h 120"/>
                  <a:gd name="T2" fmla="*/ 25 w 126"/>
                  <a:gd name="T3" fmla="*/ 84 h 120"/>
                  <a:gd name="T4" fmla="*/ 35 w 126"/>
                  <a:gd name="T5" fmla="*/ 78 h 120"/>
                  <a:gd name="T6" fmla="*/ 48 w 126"/>
                  <a:gd name="T7" fmla="*/ 72 h 120"/>
                  <a:gd name="T8" fmla="*/ 58 w 126"/>
                  <a:gd name="T9" fmla="*/ 64 h 120"/>
                  <a:gd name="T10" fmla="*/ 68 w 126"/>
                  <a:gd name="T11" fmla="*/ 51 h 120"/>
                  <a:gd name="T12" fmla="*/ 72 w 126"/>
                  <a:gd name="T13" fmla="*/ 39 h 120"/>
                  <a:gd name="T14" fmla="*/ 72 w 126"/>
                  <a:gd name="T15" fmla="*/ 33 h 120"/>
                  <a:gd name="T16" fmla="*/ 66 w 126"/>
                  <a:gd name="T17" fmla="*/ 35 h 120"/>
                  <a:gd name="T18" fmla="*/ 58 w 126"/>
                  <a:gd name="T19" fmla="*/ 39 h 120"/>
                  <a:gd name="T20" fmla="*/ 43 w 126"/>
                  <a:gd name="T21" fmla="*/ 45 h 120"/>
                  <a:gd name="T22" fmla="*/ 31 w 126"/>
                  <a:gd name="T23" fmla="*/ 49 h 120"/>
                  <a:gd name="T24" fmla="*/ 21 w 126"/>
                  <a:gd name="T25" fmla="*/ 45 h 120"/>
                  <a:gd name="T26" fmla="*/ 21 w 126"/>
                  <a:gd name="T27" fmla="*/ 35 h 120"/>
                  <a:gd name="T28" fmla="*/ 27 w 126"/>
                  <a:gd name="T29" fmla="*/ 29 h 120"/>
                  <a:gd name="T30" fmla="*/ 35 w 126"/>
                  <a:gd name="T31" fmla="*/ 23 h 120"/>
                  <a:gd name="T32" fmla="*/ 45 w 126"/>
                  <a:gd name="T33" fmla="*/ 16 h 120"/>
                  <a:gd name="T34" fmla="*/ 54 w 126"/>
                  <a:gd name="T35" fmla="*/ 10 h 120"/>
                  <a:gd name="T36" fmla="*/ 64 w 126"/>
                  <a:gd name="T37" fmla="*/ 6 h 120"/>
                  <a:gd name="T38" fmla="*/ 74 w 126"/>
                  <a:gd name="T39" fmla="*/ 2 h 120"/>
                  <a:gd name="T40" fmla="*/ 85 w 126"/>
                  <a:gd name="T41" fmla="*/ 0 h 120"/>
                  <a:gd name="T42" fmla="*/ 97 w 126"/>
                  <a:gd name="T43" fmla="*/ 0 h 120"/>
                  <a:gd name="T44" fmla="*/ 107 w 126"/>
                  <a:gd name="T45" fmla="*/ 2 h 120"/>
                  <a:gd name="T46" fmla="*/ 111 w 126"/>
                  <a:gd name="T47" fmla="*/ 4 h 120"/>
                  <a:gd name="T48" fmla="*/ 126 w 126"/>
                  <a:gd name="T49" fmla="*/ 60 h 120"/>
                  <a:gd name="T50" fmla="*/ 120 w 126"/>
                  <a:gd name="T51" fmla="*/ 68 h 120"/>
                  <a:gd name="T52" fmla="*/ 113 w 126"/>
                  <a:gd name="T53" fmla="*/ 74 h 120"/>
                  <a:gd name="T54" fmla="*/ 105 w 126"/>
                  <a:gd name="T55" fmla="*/ 87 h 120"/>
                  <a:gd name="T56" fmla="*/ 95 w 126"/>
                  <a:gd name="T57" fmla="*/ 97 h 120"/>
                  <a:gd name="T58" fmla="*/ 83 w 126"/>
                  <a:gd name="T59" fmla="*/ 107 h 120"/>
                  <a:gd name="T60" fmla="*/ 68 w 126"/>
                  <a:gd name="T61" fmla="*/ 113 h 120"/>
                  <a:gd name="T62" fmla="*/ 56 w 126"/>
                  <a:gd name="T63" fmla="*/ 120 h 120"/>
                  <a:gd name="T64" fmla="*/ 48 w 126"/>
                  <a:gd name="T65" fmla="*/ 120 h 120"/>
                  <a:gd name="T66" fmla="*/ 43 w 126"/>
                  <a:gd name="T67" fmla="*/ 115 h 120"/>
                  <a:gd name="T68" fmla="*/ 35 w 126"/>
                  <a:gd name="T69" fmla="*/ 115 h 120"/>
                  <a:gd name="T70" fmla="*/ 31 w 126"/>
                  <a:gd name="T71" fmla="*/ 113 h 120"/>
                  <a:gd name="T72" fmla="*/ 25 w 126"/>
                  <a:gd name="T73" fmla="*/ 111 h 120"/>
                  <a:gd name="T74" fmla="*/ 19 w 126"/>
                  <a:gd name="T75" fmla="*/ 107 h 120"/>
                  <a:gd name="T76" fmla="*/ 12 w 126"/>
                  <a:gd name="T77" fmla="*/ 107 h 120"/>
                  <a:gd name="T78" fmla="*/ 8 w 126"/>
                  <a:gd name="T79" fmla="*/ 109 h 120"/>
                  <a:gd name="T80" fmla="*/ 2 w 126"/>
                  <a:gd name="T81" fmla="*/ 105 h 120"/>
                  <a:gd name="T82" fmla="*/ 4 w 126"/>
                  <a:gd name="T83" fmla="*/ 97 h 120"/>
                  <a:gd name="T84" fmla="*/ 10 w 126"/>
                  <a:gd name="T85"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20">
                    <a:moveTo>
                      <a:pt x="10" y="91"/>
                    </a:moveTo>
                    <a:lnTo>
                      <a:pt x="12" y="89"/>
                    </a:lnTo>
                    <a:lnTo>
                      <a:pt x="19" y="87"/>
                    </a:lnTo>
                    <a:lnTo>
                      <a:pt x="25" y="84"/>
                    </a:lnTo>
                    <a:lnTo>
                      <a:pt x="29" y="82"/>
                    </a:lnTo>
                    <a:lnTo>
                      <a:pt x="35" y="78"/>
                    </a:lnTo>
                    <a:lnTo>
                      <a:pt x="41" y="76"/>
                    </a:lnTo>
                    <a:lnTo>
                      <a:pt x="48" y="72"/>
                    </a:lnTo>
                    <a:lnTo>
                      <a:pt x="54" y="68"/>
                    </a:lnTo>
                    <a:lnTo>
                      <a:pt x="58" y="64"/>
                    </a:lnTo>
                    <a:lnTo>
                      <a:pt x="64" y="58"/>
                    </a:lnTo>
                    <a:lnTo>
                      <a:pt x="68" y="51"/>
                    </a:lnTo>
                    <a:lnTo>
                      <a:pt x="70" y="45"/>
                    </a:lnTo>
                    <a:lnTo>
                      <a:pt x="72" y="39"/>
                    </a:lnTo>
                    <a:lnTo>
                      <a:pt x="74" y="33"/>
                    </a:lnTo>
                    <a:lnTo>
                      <a:pt x="72" y="33"/>
                    </a:lnTo>
                    <a:lnTo>
                      <a:pt x="70" y="33"/>
                    </a:lnTo>
                    <a:lnTo>
                      <a:pt x="66" y="35"/>
                    </a:lnTo>
                    <a:lnTo>
                      <a:pt x="62" y="37"/>
                    </a:lnTo>
                    <a:lnTo>
                      <a:pt x="58" y="39"/>
                    </a:lnTo>
                    <a:lnTo>
                      <a:pt x="50" y="43"/>
                    </a:lnTo>
                    <a:lnTo>
                      <a:pt x="43" y="45"/>
                    </a:lnTo>
                    <a:lnTo>
                      <a:pt x="35" y="49"/>
                    </a:lnTo>
                    <a:lnTo>
                      <a:pt x="31" y="49"/>
                    </a:lnTo>
                    <a:lnTo>
                      <a:pt x="25" y="49"/>
                    </a:lnTo>
                    <a:lnTo>
                      <a:pt x="21" y="45"/>
                    </a:lnTo>
                    <a:lnTo>
                      <a:pt x="19" y="39"/>
                    </a:lnTo>
                    <a:lnTo>
                      <a:pt x="21" y="35"/>
                    </a:lnTo>
                    <a:lnTo>
                      <a:pt x="25" y="33"/>
                    </a:lnTo>
                    <a:lnTo>
                      <a:pt x="27" y="29"/>
                    </a:lnTo>
                    <a:lnTo>
                      <a:pt x="31" y="27"/>
                    </a:lnTo>
                    <a:lnTo>
                      <a:pt x="35" y="23"/>
                    </a:lnTo>
                    <a:lnTo>
                      <a:pt x="39" y="21"/>
                    </a:lnTo>
                    <a:lnTo>
                      <a:pt x="45" y="16"/>
                    </a:lnTo>
                    <a:lnTo>
                      <a:pt x="50" y="14"/>
                    </a:lnTo>
                    <a:lnTo>
                      <a:pt x="54" y="10"/>
                    </a:lnTo>
                    <a:lnTo>
                      <a:pt x="60" y="8"/>
                    </a:lnTo>
                    <a:lnTo>
                      <a:pt x="64" y="6"/>
                    </a:lnTo>
                    <a:lnTo>
                      <a:pt x="68" y="4"/>
                    </a:lnTo>
                    <a:lnTo>
                      <a:pt x="74" y="2"/>
                    </a:lnTo>
                    <a:lnTo>
                      <a:pt x="78" y="2"/>
                    </a:lnTo>
                    <a:lnTo>
                      <a:pt x="85" y="0"/>
                    </a:lnTo>
                    <a:lnTo>
                      <a:pt x="91" y="0"/>
                    </a:lnTo>
                    <a:lnTo>
                      <a:pt x="97" y="0"/>
                    </a:lnTo>
                    <a:lnTo>
                      <a:pt x="103" y="0"/>
                    </a:lnTo>
                    <a:lnTo>
                      <a:pt x="107" y="2"/>
                    </a:lnTo>
                    <a:lnTo>
                      <a:pt x="109" y="2"/>
                    </a:lnTo>
                    <a:lnTo>
                      <a:pt x="111" y="4"/>
                    </a:lnTo>
                    <a:lnTo>
                      <a:pt x="113" y="4"/>
                    </a:lnTo>
                    <a:lnTo>
                      <a:pt x="126" y="60"/>
                    </a:lnTo>
                    <a:lnTo>
                      <a:pt x="124" y="62"/>
                    </a:lnTo>
                    <a:lnTo>
                      <a:pt x="120" y="68"/>
                    </a:lnTo>
                    <a:lnTo>
                      <a:pt x="116" y="70"/>
                    </a:lnTo>
                    <a:lnTo>
                      <a:pt x="113" y="74"/>
                    </a:lnTo>
                    <a:lnTo>
                      <a:pt x="109" y="80"/>
                    </a:lnTo>
                    <a:lnTo>
                      <a:pt x="105" y="87"/>
                    </a:lnTo>
                    <a:lnTo>
                      <a:pt x="99" y="91"/>
                    </a:lnTo>
                    <a:lnTo>
                      <a:pt x="95" y="97"/>
                    </a:lnTo>
                    <a:lnTo>
                      <a:pt x="89" y="101"/>
                    </a:lnTo>
                    <a:lnTo>
                      <a:pt x="83" y="107"/>
                    </a:lnTo>
                    <a:lnTo>
                      <a:pt x="74" y="109"/>
                    </a:lnTo>
                    <a:lnTo>
                      <a:pt x="68" y="113"/>
                    </a:lnTo>
                    <a:lnTo>
                      <a:pt x="62" y="117"/>
                    </a:lnTo>
                    <a:lnTo>
                      <a:pt x="56" y="120"/>
                    </a:lnTo>
                    <a:lnTo>
                      <a:pt x="52" y="120"/>
                    </a:lnTo>
                    <a:lnTo>
                      <a:pt x="48" y="120"/>
                    </a:lnTo>
                    <a:lnTo>
                      <a:pt x="45" y="120"/>
                    </a:lnTo>
                    <a:lnTo>
                      <a:pt x="43" y="115"/>
                    </a:lnTo>
                    <a:lnTo>
                      <a:pt x="39" y="117"/>
                    </a:lnTo>
                    <a:lnTo>
                      <a:pt x="35" y="115"/>
                    </a:lnTo>
                    <a:lnTo>
                      <a:pt x="33" y="113"/>
                    </a:lnTo>
                    <a:lnTo>
                      <a:pt x="31" y="113"/>
                    </a:lnTo>
                    <a:lnTo>
                      <a:pt x="29" y="111"/>
                    </a:lnTo>
                    <a:lnTo>
                      <a:pt x="25" y="111"/>
                    </a:lnTo>
                    <a:lnTo>
                      <a:pt x="21" y="109"/>
                    </a:lnTo>
                    <a:lnTo>
                      <a:pt x="19" y="107"/>
                    </a:lnTo>
                    <a:lnTo>
                      <a:pt x="17" y="107"/>
                    </a:lnTo>
                    <a:lnTo>
                      <a:pt x="12" y="107"/>
                    </a:lnTo>
                    <a:lnTo>
                      <a:pt x="8" y="107"/>
                    </a:lnTo>
                    <a:lnTo>
                      <a:pt x="8" y="109"/>
                    </a:lnTo>
                    <a:lnTo>
                      <a:pt x="6" y="107"/>
                    </a:lnTo>
                    <a:lnTo>
                      <a:pt x="2" y="105"/>
                    </a:lnTo>
                    <a:lnTo>
                      <a:pt x="0" y="101"/>
                    </a:lnTo>
                    <a:lnTo>
                      <a:pt x="4" y="97"/>
                    </a:lnTo>
                    <a:lnTo>
                      <a:pt x="10" y="91"/>
                    </a:lnTo>
                    <a:lnTo>
                      <a:pt x="10"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11" name="Freeform 14"/>
              <p:cNvSpPr>
                <a:spLocks/>
              </p:cNvSpPr>
              <p:nvPr/>
            </p:nvSpPr>
            <p:spPr bwMode="auto">
              <a:xfrm>
                <a:off x="3854450" y="3238501"/>
                <a:ext cx="168275" cy="169863"/>
              </a:xfrm>
              <a:custGeom>
                <a:avLst/>
                <a:gdLst>
                  <a:gd name="T0" fmla="*/ 95 w 106"/>
                  <a:gd name="T1" fmla="*/ 4 h 107"/>
                  <a:gd name="T2" fmla="*/ 79 w 106"/>
                  <a:gd name="T3" fmla="*/ 0 h 107"/>
                  <a:gd name="T4" fmla="*/ 64 w 106"/>
                  <a:gd name="T5" fmla="*/ 2 h 107"/>
                  <a:gd name="T6" fmla="*/ 52 w 106"/>
                  <a:gd name="T7" fmla="*/ 8 h 107"/>
                  <a:gd name="T8" fmla="*/ 31 w 106"/>
                  <a:gd name="T9" fmla="*/ 23 h 107"/>
                  <a:gd name="T10" fmla="*/ 17 w 106"/>
                  <a:gd name="T11" fmla="*/ 31 h 107"/>
                  <a:gd name="T12" fmla="*/ 15 w 106"/>
                  <a:gd name="T13" fmla="*/ 37 h 107"/>
                  <a:gd name="T14" fmla="*/ 25 w 106"/>
                  <a:gd name="T15" fmla="*/ 37 h 107"/>
                  <a:gd name="T16" fmla="*/ 40 w 106"/>
                  <a:gd name="T17" fmla="*/ 33 h 107"/>
                  <a:gd name="T18" fmla="*/ 54 w 106"/>
                  <a:gd name="T19" fmla="*/ 25 h 107"/>
                  <a:gd name="T20" fmla="*/ 68 w 106"/>
                  <a:gd name="T21" fmla="*/ 19 h 107"/>
                  <a:gd name="T22" fmla="*/ 66 w 106"/>
                  <a:gd name="T23" fmla="*/ 37 h 107"/>
                  <a:gd name="T24" fmla="*/ 56 w 106"/>
                  <a:gd name="T25" fmla="*/ 58 h 107"/>
                  <a:gd name="T26" fmla="*/ 44 w 106"/>
                  <a:gd name="T27" fmla="*/ 68 h 107"/>
                  <a:gd name="T28" fmla="*/ 29 w 106"/>
                  <a:gd name="T29" fmla="*/ 76 h 107"/>
                  <a:gd name="T30" fmla="*/ 17 w 106"/>
                  <a:gd name="T31" fmla="*/ 83 h 107"/>
                  <a:gd name="T32" fmla="*/ 7 w 106"/>
                  <a:gd name="T33" fmla="*/ 89 h 107"/>
                  <a:gd name="T34" fmla="*/ 0 w 106"/>
                  <a:gd name="T35" fmla="*/ 91 h 107"/>
                  <a:gd name="T36" fmla="*/ 9 w 106"/>
                  <a:gd name="T37" fmla="*/ 93 h 107"/>
                  <a:gd name="T38" fmla="*/ 21 w 106"/>
                  <a:gd name="T39" fmla="*/ 87 h 107"/>
                  <a:gd name="T40" fmla="*/ 33 w 106"/>
                  <a:gd name="T41" fmla="*/ 81 h 107"/>
                  <a:gd name="T42" fmla="*/ 50 w 106"/>
                  <a:gd name="T43" fmla="*/ 68 h 107"/>
                  <a:gd name="T44" fmla="*/ 60 w 106"/>
                  <a:gd name="T45" fmla="*/ 68 h 107"/>
                  <a:gd name="T46" fmla="*/ 50 w 106"/>
                  <a:gd name="T47" fmla="*/ 72 h 107"/>
                  <a:gd name="T48" fmla="*/ 31 w 106"/>
                  <a:gd name="T49" fmla="*/ 87 h 107"/>
                  <a:gd name="T50" fmla="*/ 17 w 106"/>
                  <a:gd name="T51" fmla="*/ 95 h 107"/>
                  <a:gd name="T52" fmla="*/ 23 w 106"/>
                  <a:gd name="T53" fmla="*/ 97 h 107"/>
                  <a:gd name="T54" fmla="*/ 38 w 106"/>
                  <a:gd name="T55" fmla="*/ 91 h 107"/>
                  <a:gd name="T56" fmla="*/ 52 w 106"/>
                  <a:gd name="T57" fmla="*/ 83 h 107"/>
                  <a:gd name="T58" fmla="*/ 66 w 106"/>
                  <a:gd name="T59" fmla="*/ 72 h 107"/>
                  <a:gd name="T60" fmla="*/ 64 w 106"/>
                  <a:gd name="T61" fmla="*/ 76 h 107"/>
                  <a:gd name="T62" fmla="*/ 50 w 106"/>
                  <a:gd name="T63" fmla="*/ 87 h 107"/>
                  <a:gd name="T64" fmla="*/ 33 w 106"/>
                  <a:gd name="T65" fmla="*/ 97 h 107"/>
                  <a:gd name="T66" fmla="*/ 27 w 106"/>
                  <a:gd name="T67" fmla="*/ 101 h 107"/>
                  <a:gd name="T68" fmla="*/ 38 w 106"/>
                  <a:gd name="T69" fmla="*/ 103 h 107"/>
                  <a:gd name="T70" fmla="*/ 48 w 106"/>
                  <a:gd name="T71" fmla="*/ 97 h 107"/>
                  <a:gd name="T72" fmla="*/ 62 w 106"/>
                  <a:gd name="T73" fmla="*/ 87 h 107"/>
                  <a:gd name="T74" fmla="*/ 75 w 106"/>
                  <a:gd name="T75" fmla="*/ 81 h 107"/>
                  <a:gd name="T76" fmla="*/ 73 w 106"/>
                  <a:gd name="T77" fmla="*/ 83 h 107"/>
                  <a:gd name="T78" fmla="*/ 58 w 106"/>
                  <a:gd name="T79" fmla="*/ 93 h 107"/>
                  <a:gd name="T80" fmla="*/ 40 w 106"/>
                  <a:gd name="T81" fmla="*/ 107 h 107"/>
                  <a:gd name="T82" fmla="*/ 50 w 106"/>
                  <a:gd name="T83" fmla="*/ 107 h 107"/>
                  <a:gd name="T84" fmla="*/ 70 w 106"/>
                  <a:gd name="T85" fmla="*/ 93 h 107"/>
                  <a:gd name="T86" fmla="*/ 89 w 106"/>
                  <a:gd name="T87" fmla="*/ 76 h 107"/>
                  <a:gd name="T88" fmla="*/ 99 w 106"/>
                  <a:gd name="T89" fmla="*/ 64 h 107"/>
                  <a:gd name="T90" fmla="*/ 106 w 106"/>
                  <a:gd name="T91" fmla="*/ 52 h 107"/>
                  <a:gd name="T92" fmla="*/ 103 w 106"/>
                  <a:gd name="T93" fmla="*/ 35 h 107"/>
                  <a:gd name="T94" fmla="*/ 101 w 106"/>
                  <a:gd name="T95" fmla="*/ 17 h 107"/>
                  <a:gd name="T96" fmla="*/ 99 w 106"/>
                  <a:gd name="T97"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7">
                    <a:moveTo>
                      <a:pt x="99" y="10"/>
                    </a:moveTo>
                    <a:lnTo>
                      <a:pt x="99" y="8"/>
                    </a:lnTo>
                    <a:lnTo>
                      <a:pt x="95" y="4"/>
                    </a:lnTo>
                    <a:lnTo>
                      <a:pt x="89" y="2"/>
                    </a:lnTo>
                    <a:lnTo>
                      <a:pt x="85" y="0"/>
                    </a:lnTo>
                    <a:lnTo>
                      <a:pt x="79" y="0"/>
                    </a:lnTo>
                    <a:lnTo>
                      <a:pt x="75" y="0"/>
                    </a:lnTo>
                    <a:lnTo>
                      <a:pt x="70" y="0"/>
                    </a:lnTo>
                    <a:lnTo>
                      <a:pt x="64" y="2"/>
                    </a:lnTo>
                    <a:lnTo>
                      <a:pt x="60" y="4"/>
                    </a:lnTo>
                    <a:lnTo>
                      <a:pt x="56" y="6"/>
                    </a:lnTo>
                    <a:lnTo>
                      <a:pt x="52" y="8"/>
                    </a:lnTo>
                    <a:lnTo>
                      <a:pt x="48" y="10"/>
                    </a:lnTo>
                    <a:lnTo>
                      <a:pt x="40" y="17"/>
                    </a:lnTo>
                    <a:lnTo>
                      <a:pt x="31" y="23"/>
                    </a:lnTo>
                    <a:lnTo>
                      <a:pt x="25" y="25"/>
                    </a:lnTo>
                    <a:lnTo>
                      <a:pt x="19" y="29"/>
                    </a:lnTo>
                    <a:lnTo>
                      <a:pt x="17" y="31"/>
                    </a:lnTo>
                    <a:lnTo>
                      <a:pt x="15" y="33"/>
                    </a:lnTo>
                    <a:lnTo>
                      <a:pt x="15" y="33"/>
                    </a:lnTo>
                    <a:lnTo>
                      <a:pt x="15" y="37"/>
                    </a:lnTo>
                    <a:lnTo>
                      <a:pt x="17" y="39"/>
                    </a:lnTo>
                    <a:lnTo>
                      <a:pt x="23" y="39"/>
                    </a:lnTo>
                    <a:lnTo>
                      <a:pt x="25" y="37"/>
                    </a:lnTo>
                    <a:lnTo>
                      <a:pt x="29" y="37"/>
                    </a:lnTo>
                    <a:lnTo>
                      <a:pt x="33" y="33"/>
                    </a:lnTo>
                    <a:lnTo>
                      <a:pt x="40" y="33"/>
                    </a:lnTo>
                    <a:lnTo>
                      <a:pt x="44" y="29"/>
                    </a:lnTo>
                    <a:lnTo>
                      <a:pt x="52" y="27"/>
                    </a:lnTo>
                    <a:lnTo>
                      <a:pt x="54" y="25"/>
                    </a:lnTo>
                    <a:lnTo>
                      <a:pt x="58" y="23"/>
                    </a:lnTo>
                    <a:lnTo>
                      <a:pt x="64" y="21"/>
                    </a:lnTo>
                    <a:lnTo>
                      <a:pt x="68" y="19"/>
                    </a:lnTo>
                    <a:lnTo>
                      <a:pt x="68" y="23"/>
                    </a:lnTo>
                    <a:lnTo>
                      <a:pt x="68" y="29"/>
                    </a:lnTo>
                    <a:lnTo>
                      <a:pt x="66" y="37"/>
                    </a:lnTo>
                    <a:lnTo>
                      <a:pt x="64" y="43"/>
                    </a:lnTo>
                    <a:lnTo>
                      <a:pt x="60" y="52"/>
                    </a:lnTo>
                    <a:lnTo>
                      <a:pt x="56" y="58"/>
                    </a:lnTo>
                    <a:lnTo>
                      <a:pt x="52" y="62"/>
                    </a:lnTo>
                    <a:lnTo>
                      <a:pt x="48" y="64"/>
                    </a:lnTo>
                    <a:lnTo>
                      <a:pt x="44" y="68"/>
                    </a:lnTo>
                    <a:lnTo>
                      <a:pt x="40" y="72"/>
                    </a:lnTo>
                    <a:lnTo>
                      <a:pt x="35" y="74"/>
                    </a:lnTo>
                    <a:lnTo>
                      <a:pt x="29" y="76"/>
                    </a:lnTo>
                    <a:lnTo>
                      <a:pt x="25" y="78"/>
                    </a:lnTo>
                    <a:lnTo>
                      <a:pt x="23" y="81"/>
                    </a:lnTo>
                    <a:lnTo>
                      <a:pt x="17" y="83"/>
                    </a:lnTo>
                    <a:lnTo>
                      <a:pt x="13" y="87"/>
                    </a:lnTo>
                    <a:lnTo>
                      <a:pt x="7" y="87"/>
                    </a:lnTo>
                    <a:lnTo>
                      <a:pt x="7" y="89"/>
                    </a:lnTo>
                    <a:lnTo>
                      <a:pt x="5" y="89"/>
                    </a:lnTo>
                    <a:lnTo>
                      <a:pt x="2" y="89"/>
                    </a:lnTo>
                    <a:lnTo>
                      <a:pt x="0" y="91"/>
                    </a:lnTo>
                    <a:lnTo>
                      <a:pt x="2" y="93"/>
                    </a:lnTo>
                    <a:lnTo>
                      <a:pt x="2" y="93"/>
                    </a:lnTo>
                    <a:lnTo>
                      <a:pt x="9" y="93"/>
                    </a:lnTo>
                    <a:lnTo>
                      <a:pt x="13" y="91"/>
                    </a:lnTo>
                    <a:lnTo>
                      <a:pt x="15" y="89"/>
                    </a:lnTo>
                    <a:lnTo>
                      <a:pt x="21" y="87"/>
                    </a:lnTo>
                    <a:lnTo>
                      <a:pt x="25" y="85"/>
                    </a:lnTo>
                    <a:lnTo>
                      <a:pt x="29" y="83"/>
                    </a:lnTo>
                    <a:lnTo>
                      <a:pt x="33" y="81"/>
                    </a:lnTo>
                    <a:lnTo>
                      <a:pt x="38" y="76"/>
                    </a:lnTo>
                    <a:lnTo>
                      <a:pt x="44" y="74"/>
                    </a:lnTo>
                    <a:lnTo>
                      <a:pt x="50" y="68"/>
                    </a:lnTo>
                    <a:lnTo>
                      <a:pt x="56" y="64"/>
                    </a:lnTo>
                    <a:lnTo>
                      <a:pt x="58" y="66"/>
                    </a:lnTo>
                    <a:lnTo>
                      <a:pt x="60" y="68"/>
                    </a:lnTo>
                    <a:lnTo>
                      <a:pt x="58" y="68"/>
                    </a:lnTo>
                    <a:lnTo>
                      <a:pt x="56" y="70"/>
                    </a:lnTo>
                    <a:lnTo>
                      <a:pt x="50" y="72"/>
                    </a:lnTo>
                    <a:lnTo>
                      <a:pt x="46" y="78"/>
                    </a:lnTo>
                    <a:lnTo>
                      <a:pt x="38" y="83"/>
                    </a:lnTo>
                    <a:lnTo>
                      <a:pt x="31" y="87"/>
                    </a:lnTo>
                    <a:lnTo>
                      <a:pt x="25" y="91"/>
                    </a:lnTo>
                    <a:lnTo>
                      <a:pt x="19" y="93"/>
                    </a:lnTo>
                    <a:lnTo>
                      <a:pt x="17" y="95"/>
                    </a:lnTo>
                    <a:lnTo>
                      <a:pt x="17" y="97"/>
                    </a:lnTo>
                    <a:lnTo>
                      <a:pt x="19" y="97"/>
                    </a:lnTo>
                    <a:lnTo>
                      <a:pt x="23" y="97"/>
                    </a:lnTo>
                    <a:lnTo>
                      <a:pt x="25" y="97"/>
                    </a:lnTo>
                    <a:lnTo>
                      <a:pt x="33" y="95"/>
                    </a:lnTo>
                    <a:lnTo>
                      <a:pt x="38" y="91"/>
                    </a:lnTo>
                    <a:lnTo>
                      <a:pt x="42" y="89"/>
                    </a:lnTo>
                    <a:lnTo>
                      <a:pt x="48" y="87"/>
                    </a:lnTo>
                    <a:lnTo>
                      <a:pt x="52" y="83"/>
                    </a:lnTo>
                    <a:lnTo>
                      <a:pt x="60" y="76"/>
                    </a:lnTo>
                    <a:lnTo>
                      <a:pt x="64" y="72"/>
                    </a:lnTo>
                    <a:lnTo>
                      <a:pt x="66" y="72"/>
                    </a:lnTo>
                    <a:lnTo>
                      <a:pt x="68" y="74"/>
                    </a:lnTo>
                    <a:lnTo>
                      <a:pt x="66" y="74"/>
                    </a:lnTo>
                    <a:lnTo>
                      <a:pt x="64" y="76"/>
                    </a:lnTo>
                    <a:lnTo>
                      <a:pt x="60" y="78"/>
                    </a:lnTo>
                    <a:lnTo>
                      <a:pt x="56" y="83"/>
                    </a:lnTo>
                    <a:lnTo>
                      <a:pt x="50" y="87"/>
                    </a:lnTo>
                    <a:lnTo>
                      <a:pt x="46" y="91"/>
                    </a:lnTo>
                    <a:lnTo>
                      <a:pt x="40" y="95"/>
                    </a:lnTo>
                    <a:lnTo>
                      <a:pt x="33" y="97"/>
                    </a:lnTo>
                    <a:lnTo>
                      <a:pt x="29" y="99"/>
                    </a:lnTo>
                    <a:lnTo>
                      <a:pt x="27" y="101"/>
                    </a:lnTo>
                    <a:lnTo>
                      <a:pt x="27" y="101"/>
                    </a:lnTo>
                    <a:lnTo>
                      <a:pt x="29" y="103"/>
                    </a:lnTo>
                    <a:lnTo>
                      <a:pt x="33" y="103"/>
                    </a:lnTo>
                    <a:lnTo>
                      <a:pt x="38" y="103"/>
                    </a:lnTo>
                    <a:lnTo>
                      <a:pt x="40" y="101"/>
                    </a:lnTo>
                    <a:lnTo>
                      <a:pt x="44" y="99"/>
                    </a:lnTo>
                    <a:lnTo>
                      <a:pt x="48" y="97"/>
                    </a:lnTo>
                    <a:lnTo>
                      <a:pt x="54" y="93"/>
                    </a:lnTo>
                    <a:lnTo>
                      <a:pt x="58" y="91"/>
                    </a:lnTo>
                    <a:lnTo>
                      <a:pt x="62" y="87"/>
                    </a:lnTo>
                    <a:lnTo>
                      <a:pt x="68" y="83"/>
                    </a:lnTo>
                    <a:lnTo>
                      <a:pt x="73" y="78"/>
                    </a:lnTo>
                    <a:lnTo>
                      <a:pt x="75" y="81"/>
                    </a:lnTo>
                    <a:lnTo>
                      <a:pt x="77" y="83"/>
                    </a:lnTo>
                    <a:lnTo>
                      <a:pt x="75" y="81"/>
                    </a:lnTo>
                    <a:lnTo>
                      <a:pt x="73" y="83"/>
                    </a:lnTo>
                    <a:lnTo>
                      <a:pt x="68" y="87"/>
                    </a:lnTo>
                    <a:lnTo>
                      <a:pt x="64" y="91"/>
                    </a:lnTo>
                    <a:lnTo>
                      <a:pt x="58" y="93"/>
                    </a:lnTo>
                    <a:lnTo>
                      <a:pt x="52" y="97"/>
                    </a:lnTo>
                    <a:lnTo>
                      <a:pt x="46" y="101"/>
                    </a:lnTo>
                    <a:lnTo>
                      <a:pt x="40" y="107"/>
                    </a:lnTo>
                    <a:lnTo>
                      <a:pt x="42" y="107"/>
                    </a:lnTo>
                    <a:lnTo>
                      <a:pt x="46" y="107"/>
                    </a:lnTo>
                    <a:lnTo>
                      <a:pt x="50" y="107"/>
                    </a:lnTo>
                    <a:lnTo>
                      <a:pt x="58" y="103"/>
                    </a:lnTo>
                    <a:lnTo>
                      <a:pt x="64" y="97"/>
                    </a:lnTo>
                    <a:lnTo>
                      <a:pt x="70" y="93"/>
                    </a:lnTo>
                    <a:lnTo>
                      <a:pt x="79" y="87"/>
                    </a:lnTo>
                    <a:lnTo>
                      <a:pt x="85" y="81"/>
                    </a:lnTo>
                    <a:lnTo>
                      <a:pt x="89" y="76"/>
                    </a:lnTo>
                    <a:lnTo>
                      <a:pt x="93" y="70"/>
                    </a:lnTo>
                    <a:lnTo>
                      <a:pt x="97" y="66"/>
                    </a:lnTo>
                    <a:lnTo>
                      <a:pt x="99" y="64"/>
                    </a:lnTo>
                    <a:lnTo>
                      <a:pt x="103" y="58"/>
                    </a:lnTo>
                    <a:lnTo>
                      <a:pt x="106" y="56"/>
                    </a:lnTo>
                    <a:lnTo>
                      <a:pt x="106" y="52"/>
                    </a:lnTo>
                    <a:lnTo>
                      <a:pt x="106" y="43"/>
                    </a:lnTo>
                    <a:lnTo>
                      <a:pt x="103" y="39"/>
                    </a:lnTo>
                    <a:lnTo>
                      <a:pt x="103" y="35"/>
                    </a:lnTo>
                    <a:lnTo>
                      <a:pt x="103" y="29"/>
                    </a:lnTo>
                    <a:lnTo>
                      <a:pt x="103" y="27"/>
                    </a:lnTo>
                    <a:lnTo>
                      <a:pt x="101" y="17"/>
                    </a:lnTo>
                    <a:lnTo>
                      <a:pt x="99" y="10"/>
                    </a:lnTo>
                    <a:lnTo>
                      <a:pt x="99" y="8"/>
                    </a:lnTo>
                    <a:lnTo>
                      <a:pt x="99" y="10"/>
                    </a:lnTo>
                    <a:lnTo>
                      <a:pt x="99" y="10"/>
                    </a:lnTo>
                    <a:close/>
                  </a:path>
                </a:pathLst>
              </a:custGeom>
              <a:solidFill>
                <a:srgbClr val="FF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13" name="Freeform 16"/>
              <p:cNvSpPr>
                <a:spLocks/>
              </p:cNvSpPr>
              <p:nvPr/>
            </p:nvSpPr>
            <p:spPr bwMode="auto">
              <a:xfrm>
                <a:off x="5403850" y="2862263"/>
                <a:ext cx="231775" cy="187325"/>
              </a:xfrm>
              <a:custGeom>
                <a:avLst/>
                <a:gdLst>
                  <a:gd name="T0" fmla="*/ 129 w 146"/>
                  <a:gd name="T1" fmla="*/ 64 h 118"/>
                  <a:gd name="T2" fmla="*/ 119 w 146"/>
                  <a:gd name="T3" fmla="*/ 66 h 118"/>
                  <a:gd name="T4" fmla="*/ 107 w 146"/>
                  <a:gd name="T5" fmla="*/ 68 h 118"/>
                  <a:gd name="T6" fmla="*/ 94 w 146"/>
                  <a:gd name="T7" fmla="*/ 70 h 118"/>
                  <a:gd name="T8" fmla="*/ 80 w 146"/>
                  <a:gd name="T9" fmla="*/ 68 h 118"/>
                  <a:gd name="T10" fmla="*/ 68 w 146"/>
                  <a:gd name="T11" fmla="*/ 64 h 118"/>
                  <a:gd name="T12" fmla="*/ 53 w 146"/>
                  <a:gd name="T13" fmla="*/ 56 h 118"/>
                  <a:gd name="T14" fmla="*/ 47 w 146"/>
                  <a:gd name="T15" fmla="*/ 45 h 118"/>
                  <a:gd name="T16" fmla="*/ 53 w 146"/>
                  <a:gd name="T17" fmla="*/ 35 h 118"/>
                  <a:gd name="T18" fmla="*/ 63 w 146"/>
                  <a:gd name="T19" fmla="*/ 25 h 118"/>
                  <a:gd name="T20" fmla="*/ 74 w 146"/>
                  <a:gd name="T21" fmla="*/ 17 h 118"/>
                  <a:gd name="T22" fmla="*/ 82 w 146"/>
                  <a:gd name="T23" fmla="*/ 10 h 118"/>
                  <a:gd name="T24" fmla="*/ 82 w 146"/>
                  <a:gd name="T25" fmla="*/ 4 h 118"/>
                  <a:gd name="T26" fmla="*/ 76 w 146"/>
                  <a:gd name="T27" fmla="*/ 0 h 118"/>
                  <a:gd name="T28" fmla="*/ 65 w 146"/>
                  <a:gd name="T29" fmla="*/ 4 h 118"/>
                  <a:gd name="T30" fmla="*/ 51 w 146"/>
                  <a:gd name="T31" fmla="*/ 8 h 118"/>
                  <a:gd name="T32" fmla="*/ 43 w 146"/>
                  <a:gd name="T33" fmla="*/ 15 h 118"/>
                  <a:gd name="T34" fmla="*/ 32 w 146"/>
                  <a:gd name="T35" fmla="*/ 19 h 118"/>
                  <a:gd name="T36" fmla="*/ 24 w 146"/>
                  <a:gd name="T37" fmla="*/ 25 h 118"/>
                  <a:gd name="T38" fmla="*/ 12 w 146"/>
                  <a:gd name="T39" fmla="*/ 33 h 118"/>
                  <a:gd name="T40" fmla="*/ 4 w 146"/>
                  <a:gd name="T41" fmla="*/ 41 h 118"/>
                  <a:gd name="T42" fmla="*/ 0 w 146"/>
                  <a:gd name="T43" fmla="*/ 52 h 118"/>
                  <a:gd name="T44" fmla="*/ 0 w 146"/>
                  <a:gd name="T45" fmla="*/ 56 h 118"/>
                  <a:gd name="T46" fmla="*/ 22 w 146"/>
                  <a:gd name="T47" fmla="*/ 107 h 118"/>
                  <a:gd name="T48" fmla="*/ 30 w 146"/>
                  <a:gd name="T49" fmla="*/ 109 h 118"/>
                  <a:gd name="T50" fmla="*/ 41 w 146"/>
                  <a:gd name="T51" fmla="*/ 111 h 118"/>
                  <a:gd name="T52" fmla="*/ 53 w 146"/>
                  <a:gd name="T53" fmla="*/ 116 h 118"/>
                  <a:gd name="T54" fmla="*/ 68 w 146"/>
                  <a:gd name="T55" fmla="*/ 118 h 118"/>
                  <a:gd name="T56" fmla="*/ 84 w 146"/>
                  <a:gd name="T57" fmla="*/ 118 h 118"/>
                  <a:gd name="T58" fmla="*/ 101 w 146"/>
                  <a:gd name="T59" fmla="*/ 118 h 118"/>
                  <a:gd name="T60" fmla="*/ 115 w 146"/>
                  <a:gd name="T61" fmla="*/ 113 h 118"/>
                  <a:gd name="T62" fmla="*/ 121 w 146"/>
                  <a:gd name="T63" fmla="*/ 109 h 118"/>
                  <a:gd name="T64" fmla="*/ 121 w 146"/>
                  <a:gd name="T65" fmla="*/ 103 h 118"/>
                  <a:gd name="T66" fmla="*/ 127 w 146"/>
                  <a:gd name="T67" fmla="*/ 97 h 118"/>
                  <a:gd name="T68" fmla="*/ 129 w 146"/>
                  <a:gd name="T69" fmla="*/ 93 h 118"/>
                  <a:gd name="T70" fmla="*/ 131 w 146"/>
                  <a:gd name="T71" fmla="*/ 89 h 118"/>
                  <a:gd name="T72" fmla="*/ 136 w 146"/>
                  <a:gd name="T73" fmla="*/ 80 h 118"/>
                  <a:gd name="T74" fmla="*/ 142 w 146"/>
                  <a:gd name="T75" fmla="*/ 78 h 118"/>
                  <a:gd name="T76" fmla="*/ 146 w 146"/>
                  <a:gd name="T77" fmla="*/ 76 h 118"/>
                  <a:gd name="T78" fmla="*/ 146 w 146"/>
                  <a:gd name="T79" fmla="*/ 70 h 118"/>
                  <a:gd name="T80" fmla="*/ 142 w 146"/>
                  <a:gd name="T81" fmla="*/ 64 h 118"/>
                  <a:gd name="T82" fmla="*/ 134 w 146"/>
                  <a:gd name="T83" fmla="*/ 6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18">
                    <a:moveTo>
                      <a:pt x="134" y="64"/>
                    </a:moveTo>
                    <a:lnTo>
                      <a:pt x="129" y="64"/>
                    </a:lnTo>
                    <a:lnTo>
                      <a:pt x="123" y="64"/>
                    </a:lnTo>
                    <a:lnTo>
                      <a:pt x="119" y="66"/>
                    </a:lnTo>
                    <a:lnTo>
                      <a:pt x="115" y="68"/>
                    </a:lnTo>
                    <a:lnTo>
                      <a:pt x="107" y="68"/>
                    </a:lnTo>
                    <a:lnTo>
                      <a:pt x="103" y="70"/>
                    </a:lnTo>
                    <a:lnTo>
                      <a:pt x="94" y="70"/>
                    </a:lnTo>
                    <a:lnTo>
                      <a:pt x="88" y="70"/>
                    </a:lnTo>
                    <a:lnTo>
                      <a:pt x="80" y="68"/>
                    </a:lnTo>
                    <a:lnTo>
                      <a:pt x="74" y="68"/>
                    </a:lnTo>
                    <a:lnTo>
                      <a:pt x="68" y="64"/>
                    </a:lnTo>
                    <a:lnTo>
                      <a:pt x="61" y="60"/>
                    </a:lnTo>
                    <a:lnTo>
                      <a:pt x="53" y="56"/>
                    </a:lnTo>
                    <a:lnTo>
                      <a:pt x="49" y="50"/>
                    </a:lnTo>
                    <a:lnTo>
                      <a:pt x="47" y="45"/>
                    </a:lnTo>
                    <a:lnTo>
                      <a:pt x="51" y="41"/>
                    </a:lnTo>
                    <a:lnTo>
                      <a:pt x="53" y="35"/>
                    </a:lnTo>
                    <a:lnTo>
                      <a:pt x="59" y="29"/>
                    </a:lnTo>
                    <a:lnTo>
                      <a:pt x="63" y="25"/>
                    </a:lnTo>
                    <a:lnTo>
                      <a:pt x="70" y="21"/>
                    </a:lnTo>
                    <a:lnTo>
                      <a:pt x="74" y="17"/>
                    </a:lnTo>
                    <a:lnTo>
                      <a:pt x="82" y="15"/>
                    </a:lnTo>
                    <a:lnTo>
                      <a:pt x="82" y="10"/>
                    </a:lnTo>
                    <a:lnTo>
                      <a:pt x="84" y="6"/>
                    </a:lnTo>
                    <a:lnTo>
                      <a:pt x="82" y="4"/>
                    </a:lnTo>
                    <a:lnTo>
                      <a:pt x="80" y="0"/>
                    </a:lnTo>
                    <a:lnTo>
                      <a:pt x="76" y="0"/>
                    </a:lnTo>
                    <a:lnTo>
                      <a:pt x="72" y="2"/>
                    </a:lnTo>
                    <a:lnTo>
                      <a:pt x="65" y="4"/>
                    </a:lnTo>
                    <a:lnTo>
                      <a:pt x="57" y="6"/>
                    </a:lnTo>
                    <a:lnTo>
                      <a:pt x="51" y="8"/>
                    </a:lnTo>
                    <a:lnTo>
                      <a:pt x="47" y="10"/>
                    </a:lnTo>
                    <a:lnTo>
                      <a:pt x="43" y="15"/>
                    </a:lnTo>
                    <a:lnTo>
                      <a:pt x="37" y="17"/>
                    </a:lnTo>
                    <a:lnTo>
                      <a:pt x="32" y="19"/>
                    </a:lnTo>
                    <a:lnTo>
                      <a:pt x="28" y="21"/>
                    </a:lnTo>
                    <a:lnTo>
                      <a:pt x="24" y="25"/>
                    </a:lnTo>
                    <a:lnTo>
                      <a:pt x="20" y="27"/>
                    </a:lnTo>
                    <a:lnTo>
                      <a:pt x="12" y="33"/>
                    </a:lnTo>
                    <a:lnTo>
                      <a:pt x="8" y="37"/>
                    </a:lnTo>
                    <a:lnTo>
                      <a:pt x="4" y="41"/>
                    </a:lnTo>
                    <a:lnTo>
                      <a:pt x="2" y="47"/>
                    </a:lnTo>
                    <a:lnTo>
                      <a:pt x="0" y="52"/>
                    </a:lnTo>
                    <a:lnTo>
                      <a:pt x="0" y="56"/>
                    </a:lnTo>
                    <a:lnTo>
                      <a:pt x="0" y="56"/>
                    </a:lnTo>
                    <a:lnTo>
                      <a:pt x="0" y="58"/>
                    </a:lnTo>
                    <a:lnTo>
                      <a:pt x="22" y="107"/>
                    </a:lnTo>
                    <a:lnTo>
                      <a:pt x="24" y="107"/>
                    </a:lnTo>
                    <a:lnTo>
                      <a:pt x="30" y="109"/>
                    </a:lnTo>
                    <a:lnTo>
                      <a:pt x="35" y="109"/>
                    </a:lnTo>
                    <a:lnTo>
                      <a:pt x="41" y="111"/>
                    </a:lnTo>
                    <a:lnTo>
                      <a:pt x="47" y="113"/>
                    </a:lnTo>
                    <a:lnTo>
                      <a:pt x="53" y="116"/>
                    </a:lnTo>
                    <a:lnTo>
                      <a:pt x="61" y="118"/>
                    </a:lnTo>
                    <a:lnTo>
                      <a:pt x="68" y="118"/>
                    </a:lnTo>
                    <a:lnTo>
                      <a:pt x="76" y="118"/>
                    </a:lnTo>
                    <a:lnTo>
                      <a:pt x="84" y="118"/>
                    </a:lnTo>
                    <a:lnTo>
                      <a:pt x="92" y="118"/>
                    </a:lnTo>
                    <a:lnTo>
                      <a:pt x="101" y="118"/>
                    </a:lnTo>
                    <a:lnTo>
                      <a:pt x="107" y="116"/>
                    </a:lnTo>
                    <a:lnTo>
                      <a:pt x="115" y="113"/>
                    </a:lnTo>
                    <a:lnTo>
                      <a:pt x="117" y="113"/>
                    </a:lnTo>
                    <a:lnTo>
                      <a:pt x="121" y="109"/>
                    </a:lnTo>
                    <a:lnTo>
                      <a:pt x="121" y="105"/>
                    </a:lnTo>
                    <a:lnTo>
                      <a:pt x="121" y="103"/>
                    </a:lnTo>
                    <a:lnTo>
                      <a:pt x="125" y="99"/>
                    </a:lnTo>
                    <a:lnTo>
                      <a:pt x="127" y="97"/>
                    </a:lnTo>
                    <a:lnTo>
                      <a:pt x="127" y="95"/>
                    </a:lnTo>
                    <a:lnTo>
                      <a:pt x="129" y="93"/>
                    </a:lnTo>
                    <a:lnTo>
                      <a:pt x="129" y="91"/>
                    </a:lnTo>
                    <a:lnTo>
                      <a:pt x="131" y="89"/>
                    </a:lnTo>
                    <a:lnTo>
                      <a:pt x="136" y="85"/>
                    </a:lnTo>
                    <a:lnTo>
                      <a:pt x="136" y="80"/>
                    </a:lnTo>
                    <a:lnTo>
                      <a:pt x="138" y="78"/>
                    </a:lnTo>
                    <a:lnTo>
                      <a:pt x="142" y="78"/>
                    </a:lnTo>
                    <a:lnTo>
                      <a:pt x="144" y="76"/>
                    </a:lnTo>
                    <a:lnTo>
                      <a:pt x="146" y="76"/>
                    </a:lnTo>
                    <a:lnTo>
                      <a:pt x="146" y="74"/>
                    </a:lnTo>
                    <a:lnTo>
                      <a:pt x="146" y="70"/>
                    </a:lnTo>
                    <a:lnTo>
                      <a:pt x="146" y="66"/>
                    </a:lnTo>
                    <a:lnTo>
                      <a:pt x="142" y="64"/>
                    </a:lnTo>
                    <a:lnTo>
                      <a:pt x="134" y="64"/>
                    </a:lnTo>
                    <a:lnTo>
                      <a:pt x="134"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14" name="Freeform 17"/>
              <p:cNvSpPr>
                <a:spLocks/>
              </p:cNvSpPr>
              <p:nvPr/>
            </p:nvSpPr>
            <p:spPr bwMode="auto">
              <a:xfrm>
                <a:off x="5413375" y="2871788"/>
                <a:ext cx="206375" cy="166688"/>
              </a:xfrm>
              <a:custGeom>
                <a:avLst/>
                <a:gdLst>
                  <a:gd name="T0" fmla="*/ 2 w 130"/>
                  <a:gd name="T1" fmla="*/ 46 h 105"/>
                  <a:gd name="T2" fmla="*/ 12 w 130"/>
                  <a:gd name="T3" fmla="*/ 33 h 105"/>
                  <a:gd name="T4" fmla="*/ 26 w 130"/>
                  <a:gd name="T5" fmla="*/ 25 h 105"/>
                  <a:gd name="T6" fmla="*/ 41 w 130"/>
                  <a:gd name="T7" fmla="*/ 15 h 105"/>
                  <a:gd name="T8" fmla="*/ 57 w 130"/>
                  <a:gd name="T9" fmla="*/ 6 h 105"/>
                  <a:gd name="T10" fmla="*/ 66 w 130"/>
                  <a:gd name="T11" fmla="*/ 0 h 105"/>
                  <a:gd name="T12" fmla="*/ 70 w 130"/>
                  <a:gd name="T13" fmla="*/ 4 h 105"/>
                  <a:gd name="T14" fmla="*/ 59 w 130"/>
                  <a:gd name="T15" fmla="*/ 15 h 105"/>
                  <a:gd name="T16" fmla="*/ 43 w 130"/>
                  <a:gd name="T17" fmla="*/ 27 h 105"/>
                  <a:gd name="T18" fmla="*/ 31 w 130"/>
                  <a:gd name="T19" fmla="*/ 39 h 105"/>
                  <a:gd name="T20" fmla="*/ 37 w 130"/>
                  <a:gd name="T21" fmla="*/ 50 h 105"/>
                  <a:gd name="T22" fmla="*/ 51 w 130"/>
                  <a:gd name="T23" fmla="*/ 62 h 105"/>
                  <a:gd name="T24" fmla="*/ 66 w 130"/>
                  <a:gd name="T25" fmla="*/ 68 h 105"/>
                  <a:gd name="T26" fmla="*/ 80 w 130"/>
                  <a:gd name="T27" fmla="*/ 70 h 105"/>
                  <a:gd name="T28" fmla="*/ 97 w 130"/>
                  <a:gd name="T29" fmla="*/ 68 h 105"/>
                  <a:gd name="T30" fmla="*/ 111 w 130"/>
                  <a:gd name="T31" fmla="*/ 66 h 105"/>
                  <a:gd name="T32" fmla="*/ 123 w 130"/>
                  <a:gd name="T33" fmla="*/ 64 h 105"/>
                  <a:gd name="T34" fmla="*/ 130 w 130"/>
                  <a:gd name="T35" fmla="*/ 62 h 105"/>
                  <a:gd name="T36" fmla="*/ 123 w 130"/>
                  <a:gd name="T37" fmla="*/ 68 h 105"/>
                  <a:gd name="T38" fmla="*/ 111 w 130"/>
                  <a:gd name="T39" fmla="*/ 72 h 105"/>
                  <a:gd name="T40" fmla="*/ 95 w 130"/>
                  <a:gd name="T41" fmla="*/ 74 h 105"/>
                  <a:gd name="T42" fmla="*/ 82 w 130"/>
                  <a:gd name="T43" fmla="*/ 74 h 105"/>
                  <a:gd name="T44" fmla="*/ 72 w 130"/>
                  <a:gd name="T45" fmla="*/ 74 h 105"/>
                  <a:gd name="T46" fmla="*/ 68 w 130"/>
                  <a:gd name="T47" fmla="*/ 79 h 105"/>
                  <a:gd name="T48" fmla="*/ 74 w 130"/>
                  <a:gd name="T49" fmla="*/ 79 h 105"/>
                  <a:gd name="T50" fmla="*/ 92 w 130"/>
                  <a:gd name="T51" fmla="*/ 79 h 105"/>
                  <a:gd name="T52" fmla="*/ 115 w 130"/>
                  <a:gd name="T53" fmla="*/ 74 h 105"/>
                  <a:gd name="T54" fmla="*/ 119 w 130"/>
                  <a:gd name="T55" fmla="*/ 79 h 105"/>
                  <a:gd name="T56" fmla="*/ 109 w 130"/>
                  <a:gd name="T57" fmla="*/ 83 h 105"/>
                  <a:gd name="T58" fmla="*/ 88 w 130"/>
                  <a:gd name="T59" fmla="*/ 87 h 105"/>
                  <a:gd name="T60" fmla="*/ 74 w 130"/>
                  <a:gd name="T61" fmla="*/ 87 h 105"/>
                  <a:gd name="T62" fmla="*/ 66 w 130"/>
                  <a:gd name="T63" fmla="*/ 87 h 105"/>
                  <a:gd name="T64" fmla="*/ 70 w 130"/>
                  <a:gd name="T65" fmla="*/ 89 h 105"/>
                  <a:gd name="T66" fmla="*/ 86 w 130"/>
                  <a:gd name="T67" fmla="*/ 89 h 105"/>
                  <a:gd name="T68" fmla="*/ 109 w 130"/>
                  <a:gd name="T69" fmla="*/ 89 h 105"/>
                  <a:gd name="T70" fmla="*/ 115 w 130"/>
                  <a:gd name="T71" fmla="*/ 87 h 105"/>
                  <a:gd name="T72" fmla="*/ 109 w 130"/>
                  <a:gd name="T73" fmla="*/ 95 h 105"/>
                  <a:gd name="T74" fmla="*/ 95 w 130"/>
                  <a:gd name="T75" fmla="*/ 95 h 105"/>
                  <a:gd name="T76" fmla="*/ 76 w 130"/>
                  <a:gd name="T77" fmla="*/ 97 h 105"/>
                  <a:gd name="T78" fmla="*/ 64 w 130"/>
                  <a:gd name="T79" fmla="*/ 97 h 105"/>
                  <a:gd name="T80" fmla="*/ 70 w 130"/>
                  <a:gd name="T81" fmla="*/ 99 h 105"/>
                  <a:gd name="T82" fmla="*/ 90 w 130"/>
                  <a:gd name="T83" fmla="*/ 99 h 105"/>
                  <a:gd name="T84" fmla="*/ 107 w 130"/>
                  <a:gd name="T85" fmla="*/ 99 h 105"/>
                  <a:gd name="T86" fmla="*/ 92 w 130"/>
                  <a:gd name="T87" fmla="*/ 105 h 105"/>
                  <a:gd name="T88" fmla="*/ 78 w 130"/>
                  <a:gd name="T89" fmla="*/ 105 h 105"/>
                  <a:gd name="T90" fmla="*/ 64 w 130"/>
                  <a:gd name="T91" fmla="*/ 105 h 105"/>
                  <a:gd name="T92" fmla="*/ 49 w 130"/>
                  <a:gd name="T93" fmla="*/ 103 h 105"/>
                  <a:gd name="T94" fmla="*/ 35 w 130"/>
                  <a:gd name="T95" fmla="*/ 99 h 105"/>
                  <a:gd name="T96" fmla="*/ 20 w 130"/>
                  <a:gd name="T97" fmla="*/ 93 h 105"/>
                  <a:gd name="T98" fmla="*/ 8 w 130"/>
                  <a:gd name="T99" fmla="*/ 70 h 105"/>
                  <a:gd name="T100" fmla="*/ 0 w 130"/>
                  <a:gd name="T101"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 h="105">
                    <a:moveTo>
                      <a:pt x="2" y="56"/>
                    </a:moveTo>
                    <a:lnTo>
                      <a:pt x="0" y="52"/>
                    </a:lnTo>
                    <a:lnTo>
                      <a:pt x="2" y="46"/>
                    </a:lnTo>
                    <a:lnTo>
                      <a:pt x="4" y="39"/>
                    </a:lnTo>
                    <a:lnTo>
                      <a:pt x="10" y="35"/>
                    </a:lnTo>
                    <a:lnTo>
                      <a:pt x="12" y="33"/>
                    </a:lnTo>
                    <a:lnTo>
                      <a:pt x="16" y="29"/>
                    </a:lnTo>
                    <a:lnTo>
                      <a:pt x="20" y="27"/>
                    </a:lnTo>
                    <a:lnTo>
                      <a:pt x="26" y="25"/>
                    </a:lnTo>
                    <a:lnTo>
                      <a:pt x="31" y="21"/>
                    </a:lnTo>
                    <a:lnTo>
                      <a:pt x="35" y="19"/>
                    </a:lnTo>
                    <a:lnTo>
                      <a:pt x="41" y="15"/>
                    </a:lnTo>
                    <a:lnTo>
                      <a:pt x="45" y="13"/>
                    </a:lnTo>
                    <a:lnTo>
                      <a:pt x="51" y="9"/>
                    </a:lnTo>
                    <a:lnTo>
                      <a:pt x="57" y="6"/>
                    </a:lnTo>
                    <a:lnTo>
                      <a:pt x="62" y="4"/>
                    </a:lnTo>
                    <a:lnTo>
                      <a:pt x="64" y="2"/>
                    </a:lnTo>
                    <a:lnTo>
                      <a:pt x="66" y="0"/>
                    </a:lnTo>
                    <a:lnTo>
                      <a:pt x="66" y="0"/>
                    </a:lnTo>
                    <a:lnTo>
                      <a:pt x="68" y="0"/>
                    </a:lnTo>
                    <a:lnTo>
                      <a:pt x="70" y="4"/>
                    </a:lnTo>
                    <a:lnTo>
                      <a:pt x="70" y="9"/>
                    </a:lnTo>
                    <a:lnTo>
                      <a:pt x="66" y="13"/>
                    </a:lnTo>
                    <a:lnTo>
                      <a:pt x="59" y="15"/>
                    </a:lnTo>
                    <a:lnTo>
                      <a:pt x="55" y="19"/>
                    </a:lnTo>
                    <a:lnTo>
                      <a:pt x="47" y="23"/>
                    </a:lnTo>
                    <a:lnTo>
                      <a:pt x="43" y="27"/>
                    </a:lnTo>
                    <a:lnTo>
                      <a:pt x="37" y="31"/>
                    </a:lnTo>
                    <a:lnTo>
                      <a:pt x="35" y="35"/>
                    </a:lnTo>
                    <a:lnTo>
                      <a:pt x="31" y="39"/>
                    </a:lnTo>
                    <a:lnTo>
                      <a:pt x="33" y="41"/>
                    </a:lnTo>
                    <a:lnTo>
                      <a:pt x="33" y="46"/>
                    </a:lnTo>
                    <a:lnTo>
                      <a:pt x="37" y="50"/>
                    </a:lnTo>
                    <a:lnTo>
                      <a:pt x="41" y="54"/>
                    </a:lnTo>
                    <a:lnTo>
                      <a:pt x="47" y="60"/>
                    </a:lnTo>
                    <a:lnTo>
                      <a:pt x="51" y="62"/>
                    </a:lnTo>
                    <a:lnTo>
                      <a:pt x="55" y="64"/>
                    </a:lnTo>
                    <a:lnTo>
                      <a:pt x="59" y="66"/>
                    </a:lnTo>
                    <a:lnTo>
                      <a:pt x="66" y="68"/>
                    </a:lnTo>
                    <a:lnTo>
                      <a:pt x="70" y="68"/>
                    </a:lnTo>
                    <a:lnTo>
                      <a:pt x="74" y="70"/>
                    </a:lnTo>
                    <a:lnTo>
                      <a:pt x="80" y="70"/>
                    </a:lnTo>
                    <a:lnTo>
                      <a:pt x="86" y="70"/>
                    </a:lnTo>
                    <a:lnTo>
                      <a:pt x="90" y="68"/>
                    </a:lnTo>
                    <a:lnTo>
                      <a:pt x="97" y="68"/>
                    </a:lnTo>
                    <a:lnTo>
                      <a:pt x="101" y="68"/>
                    </a:lnTo>
                    <a:lnTo>
                      <a:pt x="105" y="68"/>
                    </a:lnTo>
                    <a:lnTo>
                      <a:pt x="111" y="66"/>
                    </a:lnTo>
                    <a:lnTo>
                      <a:pt x="117" y="64"/>
                    </a:lnTo>
                    <a:lnTo>
                      <a:pt x="123" y="64"/>
                    </a:lnTo>
                    <a:lnTo>
                      <a:pt x="123" y="64"/>
                    </a:lnTo>
                    <a:lnTo>
                      <a:pt x="125" y="62"/>
                    </a:lnTo>
                    <a:lnTo>
                      <a:pt x="128" y="62"/>
                    </a:lnTo>
                    <a:lnTo>
                      <a:pt x="130" y="62"/>
                    </a:lnTo>
                    <a:lnTo>
                      <a:pt x="130" y="64"/>
                    </a:lnTo>
                    <a:lnTo>
                      <a:pt x="128" y="66"/>
                    </a:lnTo>
                    <a:lnTo>
                      <a:pt x="123" y="68"/>
                    </a:lnTo>
                    <a:lnTo>
                      <a:pt x="119" y="68"/>
                    </a:lnTo>
                    <a:lnTo>
                      <a:pt x="115" y="70"/>
                    </a:lnTo>
                    <a:lnTo>
                      <a:pt x="111" y="72"/>
                    </a:lnTo>
                    <a:lnTo>
                      <a:pt x="107" y="72"/>
                    </a:lnTo>
                    <a:lnTo>
                      <a:pt x="101" y="72"/>
                    </a:lnTo>
                    <a:lnTo>
                      <a:pt x="95" y="74"/>
                    </a:lnTo>
                    <a:lnTo>
                      <a:pt x="90" y="74"/>
                    </a:lnTo>
                    <a:lnTo>
                      <a:pt x="86" y="74"/>
                    </a:lnTo>
                    <a:lnTo>
                      <a:pt x="82" y="74"/>
                    </a:lnTo>
                    <a:lnTo>
                      <a:pt x="78" y="74"/>
                    </a:lnTo>
                    <a:lnTo>
                      <a:pt x="74" y="74"/>
                    </a:lnTo>
                    <a:lnTo>
                      <a:pt x="72" y="74"/>
                    </a:lnTo>
                    <a:lnTo>
                      <a:pt x="70" y="74"/>
                    </a:lnTo>
                    <a:lnTo>
                      <a:pt x="70" y="77"/>
                    </a:lnTo>
                    <a:lnTo>
                      <a:pt x="68" y="79"/>
                    </a:lnTo>
                    <a:lnTo>
                      <a:pt x="68" y="81"/>
                    </a:lnTo>
                    <a:lnTo>
                      <a:pt x="70" y="79"/>
                    </a:lnTo>
                    <a:lnTo>
                      <a:pt x="74" y="79"/>
                    </a:lnTo>
                    <a:lnTo>
                      <a:pt x="78" y="79"/>
                    </a:lnTo>
                    <a:lnTo>
                      <a:pt x="86" y="79"/>
                    </a:lnTo>
                    <a:lnTo>
                      <a:pt x="92" y="79"/>
                    </a:lnTo>
                    <a:lnTo>
                      <a:pt x="101" y="77"/>
                    </a:lnTo>
                    <a:lnTo>
                      <a:pt x="109" y="77"/>
                    </a:lnTo>
                    <a:lnTo>
                      <a:pt x="115" y="74"/>
                    </a:lnTo>
                    <a:lnTo>
                      <a:pt x="119" y="74"/>
                    </a:lnTo>
                    <a:lnTo>
                      <a:pt x="119" y="77"/>
                    </a:lnTo>
                    <a:lnTo>
                      <a:pt x="119" y="79"/>
                    </a:lnTo>
                    <a:lnTo>
                      <a:pt x="115" y="81"/>
                    </a:lnTo>
                    <a:lnTo>
                      <a:pt x="113" y="83"/>
                    </a:lnTo>
                    <a:lnTo>
                      <a:pt x="109" y="83"/>
                    </a:lnTo>
                    <a:lnTo>
                      <a:pt x="101" y="85"/>
                    </a:lnTo>
                    <a:lnTo>
                      <a:pt x="95" y="87"/>
                    </a:lnTo>
                    <a:lnTo>
                      <a:pt x="88" y="87"/>
                    </a:lnTo>
                    <a:lnTo>
                      <a:pt x="84" y="87"/>
                    </a:lnTo>
                    <a:lnTo>
                      <a:pt x="78" y="87"/>
                    </a:lnTo>
                    <a:lnTo>
                      <a:pt x="74" y="87"/>
                    </a:lnTo>
                    <a:lnTo>
                      <a:pt x="70" y="87"/>
                    </a:lnTo>
                    <a:lnTo>
                      <a:pt x="66" y="87"/>
                    </a:lnTo>
                    <a:lnTo>
                      <a:pt x="66" y="87"/>
                    </a:lnTo>
                    <a:lnTo>
                      <a:pt x="66" y="89"/>
                    </a:lnTo>
                    <a:lnTo>
                      <a:pt x="66" y="89"/>
                    </a:lnTo>
                    <a:lnTo>
                      <a:pt x="70" y="89"/>
                    </a:lnTo>
                    <a:lnTo>
                      <a:pt x="74" y="89"/>
                    </a:lnTo>
                    <a:lnTo>
                      <a:pt x="80" y="89"/>
                    </a:lnTo>
                    <a:lnTo>
                      <a:pt x="86" y="89"/>
                    </a:lnTo>
                    <a:lnTo>
                      <a:pt x="95" y="89"/>
                    </a:lnTo>
                    <a:lnTo>
                      <a:pt x="101" y="89"/>
                    </a:lnTo>
                    <a:lnTo>
                      <a:pt x="109" y="89"/>
                    </a:lnTo>
                    <a:lnTo>
                      <a:pt x="111" y="87"/>
                    </a:lnTo>
                    <a:lnTo>
                      <a:pt x="113" y="87"/>
                    </a:lnTo>
                    <a:lnTo>
                      <a:pt x="115" y="87"/>
                    </a:lnTo>
                    <a:lnTo>
                      <a:pt x="115" y="89"/>
                    </a:lnTo>
                    <a:lnTo>
                      <a:pt x="113" y="93"/>
                    </a:lnTo>
                    <a:lnTo>
                      <a:pt x="109" y="95"/>
                    </a:lnTo>
                    <a:lnTo>
                      <a:pt x="103" y="95"/>
                    </a:lnTo>
                    <a:lnTo>
                      <a:pt x="99" y="95"/>
                    </a:lnTo>
                    <a:lnTo>
                      <a:pt x="95" y="95"/>
                    </a:lnTo>
                    <a:lnTo>
                      <a:pt x="88" y="97"/>
                    </a:lnTo>
                    <a:lnTo>
                      <a:pt x="82" y="97"/>
                    </a:lnTo>
                    <a:lnTo>
                      <a:pt x="76" y="97"/>
                    </a:lnTo>
                    <a:lnTo>
                      <a:pt x="70" y="97"/>
                    </a:lnTo>
                    <a:lnTo>
                      <a:pt x="64" y="97"/>
                    </a:lnTo>
                    <a:lnTo>
                      <a:pt x="64" y="97"/>
                    </a:lnTo>
                    <a:lnTo>
                      <a:pt x="64" y="99"/>
                    </a:lnTo>
                    <a:lnTo>
                      <a:pt x="66" y="99"/>
                    </a:lnTo>
                    <a:lnTo>
                      <a:pt x="70" y="99"/>
                    </a:lnTo>
                    <a:lnTo>
                      <a:pt x="76" y="99"/>
                    </a:lnTo>
                    <a:lnTo>
                      <a:pt x="84" y="99"/>
                    </a:lnTo>
                    <a:lnTo>
                      <a:pt x="90" y="99"/>
                    </a:lnTo>
                    <a:lnTo>
                      <a:pt x="99" y="97"/>
                    </a:lnTo>
                    <a:lnTo>
                      <a:pt x="109" y="97"/>
                    </a:lnTo>
                    <a:lnTo>
                      <a:pt x="107" y="99"/>
                    </a:lnTo>
                    <a:lnTo>
                      <a:pt x="105" y="103"/>
                    </a:lnTo>
                    <a:lnTo>
                      <a:pt x="99" y="103"/>
                    </a:lnTo>
                    <a:lnTo>
                      <a:pt x="92" y="105"/>
                    </a:lnTo>
                    <a:lnTo>
                      <a:pt x="86" y="105"/>
                    </a:lnTo>
                    <a:lnTo>
                      <a:pt x="82" y="105"/>
                    </a:lnTo>
                    <a:lnTo>
                      <a:pt x="78" y="105"/>
                    </a:lnTo>
                    <a:lnTo>
                      <a:pt x="74" y="105"/>
                    </a:lnTo>
                    <a:lnTo>
                      <a:pt x="70" y="105"/>
                    </a:lnTo>
                    <a:lnTo>
                      <a:pt x="64" y="105"/>
                    </a:lnTo>
                    <a:lnTo>
                      <a:pt x="59" y="103"/>
                    </a:lnTo>
                    <a:lnTo>
                      <a:pt x="55" y="103"/>
                    </a:lnTo>
                    <a:lnTo>
                      <a:pt x="49" y="103"/>
                    </a:lnTo>
                    <a:lnTo>
                      <a:pt x="43" y="101"/>
                    </a:lnTo>
                    <a:lnTo>
                      <a:pt x="39" y="101"/>
                    </a:lnTo>
                    <a:lnTo>
                      <a:pt x="35" y="99"/>
                    </a:lnTo>
                    <a:lnTo>
                      <a:pt x="26" y="97"/>
                    </a:lnTo>
                    <a:lnTo>
                      <a:pt x="24" y="97"/>
                    </a:lnTo>
                    <a:lnTo>
                      <a:pt x="20" y="93"/>
                    </a:lnTo>
                    <a:lnTo>
                      <a:pt x="16" y="87"/>
                    </a:lnTo>
                    <a:lnTo>
                      <a:pt x="12" y="79"/>
                    </a:lnTo>
                    <a:lnTo>
                      <a:pt x="8" y="70"/>
                    </a:lnTo>
                    <a:lnTo>
                      <a:pt x="4" y="62"/>
                    </a:lnTo>
                    <a:lnTo>
                      <a:pt x="2" y="58"/>
                    </a:lnTo>
                    <a:lnTo>
                      <a:pt x="0" y="54"/>
                    </a:lnTo>
                    <a:lnTo>
                      <a:pt x="2" y="56"/>
                    </a:lnTo>
                    <a:lnTo>
                      <a:pt x="2" y="56"/>
                    </a:lnTo>
                    <a:close/>
                  </a:path>
                </a:pathLst>
              </a:custGeom>
              <a:solidFill>
                <a:srgbClr val="FF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15" name="Freeform 18"/>
              <p:cNvSpPr>
                <a:spLocks/>
              </p:cNvSpPr>
              <p:nvPr/>
            </p:nvSpPr>
            <p:spPr bwMode="auto">
              <a:xfrm>
                <a:off x="4048125" y="2747963"/>
                <a:ext cx="1328738" cy="912813"/>
              </a:xfrm>
              <a:custGeom>
                <a:avLst/>
                <a:gdLst>
                  <a:gd name="T0" fmla="*/ 301 w 837"/>
                  <a:gd name="T1" fmla="*/ 575 h 575"/>
                  <a:gd name="T2" fmla="*/ 575 w 837"/>
                  <a:gd name="T3" fmla="*/ 573 h 575"/>
                  <a:gd name="T4" fmla="*/ 579 w 837"/>
                  <a:gd name="T5" fmla="*/ 561 h 575"/>
                  <a:gd name="T6" fmla="*/ 553 w 837"/>
                  <a:gd name="T7" fmla="*/ 247 h 575"/>
                  <a:gd name="T8" fmla="*/ 561 w 837"/>
                  <a:gd name="T9" fmla="*/ 210 h 575"/>
                  <a:gd name="T10" fmla="*/ 666 w 837"/>
                  <a:gd name="T11" fmla="*/ 241 h 575"/>
                  <a:gd name="T12" fmla="*/ 752 w 837"/>
                  <a:gd name="T13" fmla="*/ 241 h 575"/>
                  <a:gd name="T14" fmla="*/ 837 w 837"/>
                  <a:gd name="T15" fmla="*/ 198 h 575"/>
                  <a:gd name="T16" fmla="*/ 835 w 837"/>
                  <a:gd name="T17" fmla="*/ 132 h 575"/>
                  <a:gd name="T18" fmla="*/ 746 w 837"/>
                  <a:gd name="T19" fmla="*/ 159 h 575"/>
                  <a:gd name="T20" fmla="*/ 670 w 837"/>
                  <a:gd name="T21" fmla="*/ 148 h 575"/>
                  <a:gd name="T22" fmla="*/ 515 w 837"/>
                  <a:gd name="T23" fmla="*/ 21 h 575"/>
                  <a:gd name="T24" fmla="*/ 328 w 837"/>
                  <a:gd name="T25" fmla="*/ 0 h 575"/>
                  <a:gd name="T26" fmla="*/ 260 w 837"/>
                  <a:gd name="T27" fmla="*/ 62 h 575"/>
                  <a:gd name="T28" fmla="*/ 177 w 837"/>
                  <a:gd name="T29" fmla="*/ 192 h 575"/>
                  <a:gd name="T30" fmla="*/ 64 w 837"/>
                  <a:gd name="T31" fmla="*/ 278 h 575"/>
                  <a:gd name="T32" fmla="*/ 0 w 837"/>
                  <a:gd name="T33" fmla="*/ 297 h 575"/>
                  <a:gd name="T34" fmla="*/ 31 w 837"/>
                  <a:gd name="T35" fmla="*/ 361 h 575"/>
                  <a:gd name="T36" fmla="*/ 148 w 837"/>
                  <a:gd name="T37" fmla="*/ 317 h 575"/>
                  <a:gd name="T38" fmla="*/ 299 w 837"/>
                  <a:gd name="T39" fmla="*/ 181 h 575"/>
                  <a:gd name="T40" fmla="*/ 342 w 837"/>
                  <a:gd name="T41" fmla="*/ 293 h 575"/>
                  <a:gd name="T42" fmla="*/ 350 w 837"/>
                  <a:gd name="T43" fmla="*/ 404 h 575"/>
                  <a:gd name="T44" fmla="*/ 315 w 837"/>
                  <a:gd name="T45" fmla="*/ 484 h 575"/>
                  <a:gd name="T46" fmla="*/ 301 w 837"/>
                  <a:gd name="T47" fmla="*/ 575 h 575"/>
                  <a:gd name="T48" fmla="*/ 301 w 837"/>
                  <a:gd name="T49" fmla="*/ 57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7" h="575">
                    <a:moveTo>
                      <a:pt x="301" y="575"/>
                    </a:moveTo>
                    <a:lnTo>
                      <a:pt x="575" y="573"/>
                    </a:lnTo>
                    <a:lnTo>
                      <a:pt x="579" y="561"/>
                    </a:lnTo>
                    <a:lnTo>
                      <a:pt x="553" y="247"/>
                    </a:lnTo>
                    <a:lnTo>
                      <a:pt x="561" y="210"/>
                    </a:lnTo>
                    <a:lnTo>
                      <a:pt x="666" y="241"/>
                    </a:lnTo>
                    <a:lnTo>
                      <a:pt x="752" y="241"/>
                    </a:lnTo>
                    <a:lnTo>
                      <a:pt x="837" y="198"/>
                    </a:lnTo>
                    <a:lnTo>
                      <a:pt x="835" y="132"/>
                    </a:lnTo>
                    <a:lnTo>
                      <a:pt x="746" y="159"/>
                    </a:lnTo>
                    <a:lnTo>
                      <a:pt x="670" y="148"/>
                    </a:lnTo>
                    <a:lnTo>
                      <a:pt x="515" y="21"/>
                    </a:lnTo>
                    <a:lnTo>
                      <a:pt x="328" y="0"/>
                    </a:lnTo>
                    <a:lnTo>
                      <a:pt x="260" y="62"/>
                    </a:lnTo>
                    <a:lnTo>
                      <a:pt x="177" y="192"/>
                    </a:lnTo>
                    <a:lnTo>
                      <a:pt x="64" y="278"/>
                    </a:lnTo>
                    <a:lnTo>
                      <a:pt x="0" y="297"/>
                    </a:lnTo>
                    <a:lnTo>
                      <a:pt x="31" y="361"/>
                    </a:lnTo>
                    <a:lnTo>
                      <a:pt x="148" y="317"/>
                    </a:lnTo>
                    <a:lnTo>
                      <a:pt x="299" y="181"/>
                    </a:lnTo>
                    <a:lnTo>
                      <a:pt x="342" y="293"/>
                    </a:lnTo>
                    <a:lnTo>
                      <a:pt x="350" y="404"/>
                    </a:lnTo>
                    <a:lnTo>
                      <a:pt x="315" y="484"/>
                    </a:lnTo>
                    <a:lnTo>
                      <a:pt x="301" y="575"/>
                    </a:lnTo>
                    <a:lnTo>
                      <a:pt x="301" y="575"/>
                    </a:lnTo>
                    <a:close/>
                  </a:path>
                </a:pathLst>
              </a:custGeom>
              <a:solidFill>
                <a:srgbClr val="4FA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16" name="Freeform 19"/>
              <p:cNvSpPr>
                <a:spLocks/>
              </p:cNvSpPr>
              <p:nvPr/>
            </p:nvSpPr>
            <p:spPr bwMode="auto">
              <a:xfrm>
                <a:off x="4670425" y="2747963"/>
                <a:ext cx="142875" cy="255588"/>
              </a:xfrm>
              <a:custGeom>
                <a:avLst/>
                <a:gdLst>
                  <a:gd name="T0" fmla="*/ 0 w 90"/>
                  <a:gd name="T1" fmla="*/ 0 h 161"/>
                  <a:gd name="T2" fmla="*/ 78 w 90"/>
                  <a:gd name="T3" fmla="*/ 161 h 161"/>
                  <a:gd name="T4" fmla="*/ 90 w 90"/>
                  <a:gd name="T5" fmla="*/ 0 h 161"/>
                  <a:gd name="T6" fmla="*/ 0 w 90"/>
                  <a:gd name="T7" fmla="*/ 0 h 161"/>
                  <a:gd name="T8" fmla="*/ 0 w 90"/>
                  <a:gd name="T9" fmla="*/ 0 h 161"/>
                </a:gdLst>
                <a:ahLst/>
                <a:cxnLst>
                  <a:cxn ang="0">
                    <a:pos x="T0" y="T1"/>
                  </a:cxn>
                  <a:cxn ang="0">
                    <a:pos x="T2" y="T3"/>
                  </a:cxn>
                  <a:cxn ang="0">
                    <a:pos x="T4" y="T5"/>
                  </a:cxn>
                  <a:cxn ang="0">
                    <a:pos x="T6" y="T7"/>
                  </a:cxn>
                  <a:cxn ang="0">
                    <a:pos x="T8" y="T9"/>
                  </a:cxn>
                </a:cxnLst>
                <a:rect l="0" t="0" r="r" b="b"/>
                <a:pathLst>
                  <a:path w="90" h="161">
                    <a:moveTo>
                      <a:pt x="0" y="0"/>
                    </a:moveTo>
                    <a:lnTo>
                      <a:pt x="78" y="161"/>
                    </a:lnTo>
                    <a:lnTo>
                      <a:pt x="9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17" name="Freeform 20"/>
              <p:cNvSpPr>
                <a:spLocks/>
              </p:cNvSpPr>
              <p:nvPr/>
            </p:nvSpPr>
            <p:spPr bwMode="auto">
              <a:xfrm>
                <a:off x="4005263" y="3228976"/>
                <a:ext cx="79375" cy="92075"/>
              </a:xfrm>
              <a:custGeom>
                <a:avLst/>
                <a:gdLst>
                  <a:gd name="T0" fmla="*/ 33 w 50"/>
                  <a:gd name="T1" fmla="*/ 0 h 58"/>
                  <a:gd name="T2" fmla="*/ 0 w 50"/>
                  <a:gd name="T3" fmla="*/ 10 h 58"/>
                  <a:gd name="T4" fmla="*/ 17 w 50"/>
                  <a:gd name="T5" fmla="*/ 58 h 58"/>
                  <a:gd name="T6" fmla="*/ 50 w 50"/>
                  <a:gd name="T7" fmla="*/ 54 h 58"/>
                  <a:gd name="T8" fmla="*/ 33 w 50"/>
                  <a:gd name="T9" fmla="*/ 0 h 58"/>
                  <a:gd name="T10" fmla="*/ 33 w 50"/>
                  <a:gd name="T11" fmla="*/ 0 h 58"/>
                </a:gdLst>
                <a:ahLst/>
                <a:cxnLst>
                  <a:cxn ang="0">
                    <a:pos x="T0" y="T1"/>
                  </a:cxn>
                  <a:cxn ang="0">
                    <a:pos x="T2" y="T3"/>
                  </a:cxn>
                  <a:cxn ang="0">
                    <a:pos x="T4" y="T5"/>
                  </a:cxn>
                  <a:cxn ang="0">
                    <a:pos x="T6" y="T7"/>
                  </a:cxn>
                  <a:cxn ang="0">
                    <a:pos x="T8" y="T9"/>
                  </a:cxn>
                  <a:cxn ang="0">
                    <a:pos x="T10" y="T11"/>
                  </a:cxn>
                </a:cxnLst>
                <a:rect l="0" t="0" r="r" b="b"/>
                <a:pathLst>
                  <a:path w="50" h="58">
                    <a:moveTo>
                      <a:pt x="33" y="0"/>
                    </a:moveTo>
                    <a:lnTo>
                      <a:pt x="0" y="10"/>
                    </a:lnTo>
                    <a:lnTo>
                      <a:pt x="17" y="58"/>
                    </a:lnTo>
                    <a:lnTo>
                      <a:pt x="50" y="54"/>
                    </a:lnTo>
                    <a:lnTo>
                      <a:pt x="33" y="0"/>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20" name="Freeform 23"/>
              <p:cNvSpPr>
                <a:spLocks/>
              </p:cNvSpPr>
              <p:nvPr/>
            </p:nvSpPr>
            <p:spPr bwMode="auto">
              <a:xfrm>
                <a:off x="5373688" y="2941638"/>
                <a:ext cx="71438" cy="111125"/>
              </a:xfrm>
              <a:custGeom>
                <a:avLst/>
                <a:gdLst>
                  <a:gd name="T0" fmla="*/ 0 w 45"/>
                  <a:gd name="T1" fmla="*/ 18 h 70"/>
                  <a:gd name="T2" fmla="*/ 31 w 45"/>
                  <a:gd name="T3" fmla="*/ 0 h 70"/>
                  <a:gd name="T4" fmla="*/ 45 w 45"/>
                  <a:gd name="T5" fmla="*/ 49 h 70"/>
                  <a:gd name="T6" fmla="*/ 6 w 45"/>
                  <a:gd name="T7" fmla="*/ 70 h 70"/>
                  <a:gd name="T8" fmla="*/ 0 w 45"/>
                  <a:gd name="T9" fmla="*/ 18 h 70"/>
                  <a:gd name="T10" fmla="*/ 0 w 45"/>
                  <a:gd name="T11" fmla="*/ 18 h 70"/>
                </a:gdLst>
                <a:ahLst/>
                <a:cxnLst>
                  <a:cxn ang="0">
                    <a:pos x="T0" y="T1"/>
                  </a:cxn>
                  <a:cxn ang="0">
                    <a:pos x="T2" y="T3"/>
                  </a:cxn>
                  <a:cxn ang="0">
                    <a:pos x="T4" y="T5"/>
                  </a:cxn>
                  <a:cxn ang="0">
                    <a:pos x="T6" y="T7"/>
                  </a:cxn>
                  <a:cxn ang="0">
                    <a:pos x="T8" y="T9"/>
                  </a:cxn>
                  <a:cxn ang="0">
                    <a:pos x="T10" y="T11"/>
                  </a:cxn>
                </a:cxnLst>
                <a:rect l="0" t="0" r="r" b="b"/>
                <a:pathLst>
                  <a:path w="45" h="70">
                    <a:moveTo>
                      <a:pt x="0" y="18"/>
                    </a:moveTo>
                    <a:lnTo>
                      <a:pt x="31" y="0"/>
                    </a:lnTo>
                    <a:lnTo>
                      <a:pt x="45" y="49"/>
                    </a:lnTo>
                    <a:lnTo>
                      <a:pt x="6" y="70"/>
                    </a:lnTo>
                    <a:lnTo>
                      <a:pt x="0" y="18"/>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21" name="Freeform 24"/>
              <p:cNvSpPr>
                <a:spLocks/>
              </p:cNvSpPr>
              <p:nvPr/>
            </p:nvSpPr>
            <p:spPr bwMode="auto">
              <a:xfrm>
                <a:off x="4568825" y="2717801"/>
                <a:ext cx="307975" cy="465138"/>
              </a:xfrm>
              <a:custGeom>
                <a:avLst/>
                <a:gdLst>
                  <a:gd name="T0" fmla="*/ 0 w 194"/>
                  <a:gd name="T1" fmla="*/ 19 h 293"/>
                  <a:gd name="T2" fmla="*/ 37 w 194"/>
                  <a:gd name="T3" fmla="*/ 44 h 293"/>
                  <a:gd name="T4" fmla="*/ 55 w 194"/>
                  <a:gd name="T5" fmla="*/ 87 h 293"/>
                  <a:gd name="T6" fmla="*/ 55 w 194"/>
                  <a:gd name="T7" fmla="*/ 114 h 293"/>
                  <a:gd name="T8" fmla="*/ 91 w 194"/>
                  <a:gd name="T9" fmla="*/ 120 h 293"/>
                  <a:gd name="T10" fmla="*/ 72 w 194"/>
                  <a:gd name="T11" fmla="*/ 155 h 293"/>
                  <a:gd name="T12" fmla="*/ 132 w 194"/>
                  <a:gd name="T13" fmla="*/ 233 h 293"/>
                  <a:gd name="T14" fmla="*/ 154 w 194"/>
                  <a:gd name="T15" fmla="*/ 293 h 293"/>
                  <a:gd name="T16" fmla="*/ 163 w 194"/>
                  <a:gd name="T17" fmla="*/ 227 h 293"/>
                  <a:gd name="T18" fmla="*/ 194 w 194"/>
                  <a:gd name="T19" fmla="*/ 120 h 293"/>
                  <a:gd name="T20" fmla="*/ 167 w 194"/>
                  <a:gd name="T21" fmla="*/ 99 h 293"/>
                  <a:gd name="T22" fmla="*/ 189 w 194"/>
                  <a:gd name="T23" fmla="*/ 50 h 293"/>
                  <a:gd name="T24" fmla="*/ 146 w 194"/>
                  <a:gd name="T25" fmla="*/ 2 h 293"/>
                  <a:gd name="T26" fmla="*/ 138 w 194"/>
                  <a:gd name="T27" fmla="*/ 180 h 293"/>
                  <a:gd name="T28" fmla="*/ 93 w 194"/>
                  <a:gd name="T29" fmla="*/ 52 h 293"/>
                  <a:gd name="T30" fmla="*/ 43 w 194"/>
                  <a:gd name="T31" fmla="*/ 0 h 293"/>
                  <a:gd name="T32" fmla="*/ 0 w 194"/>
                  <a:gd name="T33" fmla="*/ 19 h 293"/>
                  <a:gd name="T34" fmla="*/ 0 w 194"/>
                  <a:gd name="T35" fmla="*/ 1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293">
                    <a:moveTo>
                      <a:pt x="0" y="19"/>
                    </a:moveTo>
                    <a:lnTo>
                      <a:pt x="37" y="44"/>
                    </a:lnTo>
                    <a:lnTo>
                      <a:pt x="55" y="87"/>
                    </a:lnTo>
                    <a:lnTo>
                      <a:pt x="55" y="114"/>
                    </a:lnTo>
                    <a:lnTo>
                      <a:pt x="91" y="120"/>
                    </a:lnTo>
                    <a:lnTo>
                      <a:pt x="72" y="155"/>
                    </a:lnTo>
                    <a:lnTo>
                      <a:pt x="132" y="233"/>
                    </a:lnTo>
                    <a:lnTo>
                      <a:pt x="154" y="293"/>
                    </a:lnTo>
                    <a:lnTo>
                      <a:pt x="163" y="227"/>
                    </a:lnTo>
                    <a:lnTo>
                      <a:pt x="194" y="120"/>
                    </a:lnTo>
                    <a:lnTo>
                      <a:pt x="167" y="99"/>
                    </a:lnTo>
                    <a:lnTo>
                      <a:pt x="189" y="50"/>
                    </a:lnTo>
                    <a:lnTo>
                      <a:pt x="146" y="2"/>
                    </a:lnTo>
                    <a:lnTo>
                      <a:pt x="138" y="180"/>
                    </a:lnTo>
                    <a:lnTo>
                      <a:pt x="93" y="52"/>
                    </a:lnTo>
                    <a:lnTo>
                      <a:pt x="43" y="0"/>
                    </a:lnTo>
                    <a:lnTo>
                      <a:pt x="0" y="19"/>
                    </a:lnTo>
                    <a:lnTo>
                      <a:pt x="0" y="19"/>
                    </a:lnTo>
                    <a:close/>
                  </a:path>
                </a:pathLst>
              </a:custGeom>
              <a:solidFill>
                <a:srgbClr val="70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22" name="Freeform 25"/>
              <p:cNvSpPr>
                <a:spLocks/>
              </p:cNvSpPr>
              <p:nvPr/>
            </p:nvSpPr>
            <p:spPr bwMode="auto">
              <a:xfrm>
                <a:off x="4519613" y="3602038"/>
                <a:ext cx="434975" cy="671513"/>
              </a:xfrm>
              <a:custGeom>
                <a:avLst/>
                <a:gdLst>
                  <a:gd name="T0" fmla="*/ 12 w 274"/>
                  <a:gd name="T1" fmla="*/ 39 h 423"/>
                  <a:gd name="T2" fmla="*/ 0 w 274"/>
                  <a:gd name="T3" fmla="*/ 420 h 423"/>
                  <a:gd name="T4" fmla="*/ 99 w 274"/>
                  <a:gd name="T5" fmla="*/ 406 h 423"/>
                  <a:gd name="T6" fmla="*/ 130 w 274"/>
                  <a:gd name="T7" fmla="*/ 423 h 423"/>
                  <a:gd name="T8" fmla="*/ 251 w 274"/>
                  <a:gd name="T9" fmla="*/ 387 h 423"/>
                  <a:gd name="T10" fmla="*/ 272 w 274"/>
                  <a:gd name="T11" fmla="*/ 198 h 423"/>
                  <a:gd name="T12" fmla="*/ 274 w 274"/>
                  <a:gd name="T13" fmla="*/ 27 h 423"/>
                  <a:gd name="T14" fmla="*/ 194 w 274"/>
                  <a:gd name="T15" fmla="*/ 31 h 423"/>
                  <a:gd name="T16" fmla="*/ 179 w 274"/>
                  <a:gd name="T17" fmla="*/ 0 h 423"/>
                  <a:gd name="T18" fmla="*/ 163 w 274"/>
                  <a:gd name="T19" fmla="*/ 33 h 423"/>
                  <a:gd name="T20" fmla="*/ 12 w 274"/>
                  <a:gd name="T21" fmla="*/ 39 h 423"/>
                  <a:gd name="T22" fmla="*/ 12 w 274"/>
                  <a:gd name="T23" fmla="*/ 39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423">
                    <a:moveTo>
                      <a:pt x="12" y="39"/>
                    </a:moveTo>
                    <a:lnTo>
                      <a:pt x="0" y="420"/>
                    </a:lnTo>
                    <a:lnTo>
                      <a:pt x="99" y="406"/>
                    </a:lnTo>
                    <a:lnTo>
                      <a:pt x="130" y="423"/>
                    </a:lnTo>
                    <a:lnTo>
                      <a:pt x="251" y="387"/>
                    </a:lnTo>
                    <a:lnTo>
                      <a:pt x="272" y="198"/>
                    </a:lnTo>
                    <a:lnTo>
                      <a:pt x="274" y="27"/>
                    </a:lnTo>
                    <a:lnTo>
                      <a:pt x="194" y="31"/>
                    </a:lnTo>
                    <a:lnTo>
                      <a:pt x="179" y="0"/>
                    </a:lnTo>
                    <a:lnTo>
                      <a:pt x="163" y="33"/>
                    </a:lnTo>
                    <a:lnTo>
                      <a:pt x="12" y="39"/>
                    </a:lnTo>
                    <a:lnTo>
                      <a:pt x="12" y="39"/>
                    </a:lnTo>
                    <a:close/>
                  </a:path>
                </a:pathLst>
              </a:custGeom>
              <a:solidFill>
                <a:srgbClr val="70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23" name="Freeform 26"/>
              <p:cNvSpPr>
                <a:spLocks/>
              </p:cNvSpPr>
              <p:nvPr/>
            </p:nvSpPr>
            <p:spPr bwMode="auto">
              <a:xfrm>
                <a:off x="4722813" y="4210051"/>
                <a:ext cx="179388" cy="854075"/>
              </a:xfrm>
              <a:custGeom>
                <a:avLst/>
                <a:gdLst>
                  <a:gd name="T0" fmla="*/ 16 w 113"/>
                  <a:gd name="T1" fmla="*/ 31 h 538"/>
                  <a:gd name="T2" fmla="*/ 0 w 113"/>
                  <a:gd name="T3" fmla="*/ 538 h 538"/>
                  <a:gd name="T4" fmla="*/ 31 w 113"/>
                  <a:gd name="T5" fmla="*/ 530 h 538"/>
                  <a:gd name="T6" fmla="*/ 113 w 113"/>
                  <a:gd name="T7" fmla="*/ 0 h 538"/>
                  <a:gd name="T8" fmla="*/ 16 w 113"/>
                  <a:gd name="T9" fmla="*/ 31 h 538"/>
                  <a:gd name="T10" fmla="*/ 16 w 113"/>
                  <a:gd name="T11" fmla="*/ 31 h 538"/>
                </a:gdLst>
                <a:ahLst/>
                <a:cxnLst>
                  <a:cxn ang="0">
                    <a:pos x="T0" y="T1"/>
                  </a:cxn>
                  <a:cxn ang="0">
                    <a:pos x="T2" y="T3"/>
                  </a:cxn>
                  <a:cxn ang="0">
                    <a:pos x="T4" y="T5"/>
                  </a:cxn>
                  <a:cxn ang="0">
                    <a:pos x="T6" y="T7"/>
                  </a:cxn>
                  <a:cxn ang="0">
                    <a:pos x="T8" y="T9"/>
                  </a:cxn>
                  <a:cxn ang="0">
                    <a:pos x="T10" y="T11"/>
                  </a:cxn>
                </a:cxnLst>
                <a:rect l="0" t="0" r="r" b="b"/>
                <a:pathLst>
                  <a:path w="113" h="538">
                    <a:moveTo>
                      <a:pt x="16" y="31"/>
                    </a:moveTo>
                    <a:lnTo>
                      <a:pt x="0" y="538"/>
                    </a:lnTo>
                    <a:lnTo>
                      <a:pt x="31" y="530"/>
                    </a:lnTo>
                    <a:lnTo>
                      <a:pt x="113" y="0"/>
                    </a:lnTo>
                    <a:lnTo>
                      <a:pt x="16" y="31"/>
                    </a:lnTo>
                    <a:lnTo>
                      <a:pt x="16" y="31"/>
                    </a:lnTo>
                    <a:close/>
                  </a:path>
                </a:pathLst>
              </a:custGeom>
              <a:solidFill>
                <a:srgbClr val="F0E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24" name="Freeform 27"/>
              <p:cNvSpPr>
                <a:spLocks/>
              </p:cNvSpPr>
              <p:nvPr/>
            </p:nvSpPr>
            <p:spPr bwMode="auto">
              <a:xfrm>
                <a:off x="4310063" y="4240213"/>
                <a:ext cx="382588" cy="873125"/>
              </a:xfrm>
              <a:custGeom>
                <a:avLst/>
                <a:gdLst>
                  <a:gd name="T0" fmla="*/ 128 w 241"/>
                  <a:gd name="T1" fmla="*/ 18 h 550"/>
                  <a:gd name="T2" fmla="*/ 0 w 241"/>
                  <a:gd name="T3" fmla="*/ 550 h 550"/>
                  <a:gd name="T4" fmla="*/ 49 w 241"/>
                  <a:gd name="T5" fmla="*/ 530 h 550"/>
                  <a:gd name="T6" fmla="*/ 241 w 241"/>
                  <a:gd name="T7" fmla="*/ 0 h 550"/>
                  <a:gd name="T8" fmla="*/ 128 w 241"/>
                  <a:gd name="T9" fmla="*/ 18 h 550"/>
                  <a:gd name="T10" fmla="*/ 128 w 241"/>
                  <a:gd name="T11" fmla="*/ 18 h 550"/>
                </a:gdLst>
                <a:ahLst/>
                <a:cxnLst>
                  <a:cxn ang="0">
                    <a:pos x="T0" y="T1"/>
                  </a:cxn>
                  <a:cxn ang="0">
                    <a:pos x="T2" y="T3"/>
                  </a:cxn>
                  <a:cxn ang="0">
                    <a:pos x="T4" y="T5"/>
                  </a:cxn>
                  <a:cxn ang="0">
                    <a:pos x="T6" y="T7"/>
                  </a:cxn>
                  <a:cxn ang="0">
                    <a:pos x="T8" y="T9"/>
                  </a:cxn>
                  <a:cxn ang="0">
                    <a:pos x="T10" y="T11"/>
                  </a:cxn>
                </a:cxnLst>
                <a:rect l="0" t="0" r="r" b="b"/>
                <a:pathLst>
                  <a:path w="241" h="550">
                    <a:moveTo>
                      <a:pt x="128" y="18"/>
                    </a:moveTo>
                    <a:lnTo>
                      <a:pt x="0" y="550"/>
                    </a:lnTo>
                    <a:lnTo>
                      <a:pt x="49" y="530"/>
                    </a:lnTo>
                    <a:lnTo>
                      <a:pt x="241" y="0"/>
                    </a:lnTo>
                    <a:lnTo>
                      <a:pt x="128" y="18"/>
                    </a:lnTo>
                    <a:lnTo>
                      <a:pt x="128" y="18"/>
                    </a:lnTo>
                    <a:close/>
                  </a:path>
                </a:pathLst>
              </a:custGeom>
              <a:solidFill>
                <a:srgbClr val="F0E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28" name="Freeform 31"/>
              <p:cNvSpPr>
                <a:spLocks/>
              </p:cNvSpPr>
              <p:nvPr/>
            </p:nvSpPr>
            <p:spPr bwMode="auto">
              <a:xfrm>
                <a:off x="4640263" y="2393951"/>
                <a:ext cx="307975" cy="373063"/>
              </a:xfrm>
              <a:custGeom>
                <a:avLst/>
                <a:gdLst>
                  <a:gd name="T0" fmla="*/ 99 w 194"/>
                  <a:gd name="T1" fmla="*/ 219 h 235"/>
                  <a:gd name="T2" fmla="*/ 87 w 194"/>
                  <a:gd name="T3" fmla="*/ 235 h 235"/>
                  <a:gd name="T4" fmla="*/ 58 w 194"/>
                  <a:gd name="T5" fmla="*/ 235 h 235"/>
                  <a:gd name="T6" fmla="*/ 0 w 194"/>
                  <a:gd name="T7" fmla="*/ 211 h 235"/>
                  <a:gd name="T8" fmla="*/ 25 w 194"/>
                  <a:gd name="T9" fmla="*/ 186 h 235"/>
                  <a:gd name="T10" fmla="*/ 66 w 194"/>
                  <a:gd name="T11" fmla="*/ 89 h 235"/>
                  <a:gd name="T12" fmla="*/ 140 w 194"/>
                  <a:gd name="T13" fmla="*/ 0 h 235"/>
                  <a:gd name="T14" fmla="*/ 188 w 194"/>
                  <a:gd name="T15" fmla="*/ 0 h 235"/>
                  <a:gd name="T16" fmla="*/ 194 w 194"/>
                  <a:gd name="T17" fmla="*/ 15 h 235"/>
                  <a:gd name="T18" fmla="*/ 180 w 194"/>
                  <a:gd name="T19" fmla="*/ 62 h 235"/>
                  <a:gd name="T20" fmla="*/ 175 w 194"/>
                  <a:gd name="T21" fmla="*/ 89 h 235"/>
                  <a:gd name="T22" fmla="*/ 173 w 194"/>
                  <a:gd name="T23" fmla="*/ 101 h 235"/>
                  <a:gd name="T24" fmla="*/ 165 w 194"/>
                  <a:gd name="T25" fmla="*/ 105 h 235"/>
                  <a:gd name="T26" fmla="*/ 157 w 194"/>
                  <a:gd name="T27" fmla="*/ 105 h 235"/>
                  <a:gd name="T28" fmla="*/ 157 w 194"/>
                  <a:gd name="T29" fmla="*/ 114 h 235"/>
                  <a:gd name="T30" fmla="*/ 151 w 194"/>
                  <a:gd name="T31" fmla="*/ 120 h 235"/>
                  <a:gd name="T32" fmla="*/ 151 w 194"/>
                  <a:gd name="T33" fmla="*/ 124 h 235"/>
                  <a:gd name="T34" fmla="*/ 147 w 194"/>
                  <a:gd name="T35" fmla="*/ 128 h 235"/>
                  <a:gd name="T36" fmla="*/ 142 w 194"/>
                  <a:gd name="T37" fmla="*/ 134 h 235"/>
                  <a:gd name="T38" fmla="*/ 144 w 194"/>
                  <a:gd name="T39" fmla="*/ 143 h 235"/>
                  <a:gd name="T40" fmla="*/ 142 w 194"/>
                  <a:gd name="T41" fmla="*/ 149 h 235"/>
                  <a:gd name="T42" fmla="*/ 130 w 194"/>
                  <a:gd name="T43" fmla="*/ 155 h 235"/>
                  <a:gd name="T44" fmla="*/ 114 w 194"/>
                  <a:gd name="T45" fmla="*/ 153 h 235"/>
                  <a:gd name="T46" fmla="*/ 103 w 194"/>
                  <a:gd name="T47" fmla="*/ 173 h 235"/>
                  <a:gd name="T48" fmla="*/ 99 w 194"/>
                  <a:gd name="T49" fmla="*/ 219 h 235"/>
                  <a:gd name="T50" fmla="*/ 99 w 194"/>
                  <a:gd name="T5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35">
                    <a:moveTo>
                      <a:pt x="99" y="219"/>
                    </a:moveTo>
                    <a:lnTo>
                      <a:pt x="87" y="235"/>
                    </a:lnTo>
                    <a:lnTo>
                      <a:pt x="58" y="235"/>
                    </a:lnTo>
                    <a:lnTo>
                      <a:pt x="0" y="211"/>
                    </a:lnTo>
                    <a:lnTo>
                      <a:pt x="25" y="186"/>
                    </a:lnTo>
                    <a:lnTo>
                      <a:pt x="66" y="89"/>
                    </a:lnTo>
                    <a:lnTo>
                      <a:pt x="140" y="0"/>
                    </a:lnTo>
                    <a:lnTo>
                      <a:pt x="188" y="0"/>
                    </a:lnTo>
                    <a:lnTo>
                      <a:pt x="194" y="15"/>
                    </a:lnTo>
                    <a:lnTo>
                      <a:pt x="180" y="62"/>
                    </a:lnTo>
                    <a:lnTo>
                      <a:pt x="175" y="89"/>
                    </a:lnTo>
                    <a:lnTo>
                      <a:pt x="173" y="101"/>
                    </a:lnTo>
                    <a:lnTo>
                      <a:pt x="165" y="105"/>
                    </a:lnTo>
                    <a:lnTo>
                      <a:pt x="157" y="105"/>
                    </a:lnTo>
                    <a:lnTo>
                      <a:pt x="157" y="114"/>
                    </a:lnTo>
                    <a:lnTo>
                      <a:pt x="151" y="120"/>
                    </a:lnTo>
                    <a:lnTo>
                      <a:pt x="151" y="124"/>
                    </a:lnTo>
                    <a:lnTo>
                      <a:pt x="147" y="128"/>
                    </a:lnTo>
                    <a:lnTo>
                      <a:pt x="142" y="134"/>
                    </a:lnTo>
                    <a:lnTo>
                      <a:pt x="144" y="143"/>
                    </a:lnTo>
                    <a:lnTo>
                      <a:pt x="142" y="149"/>
                    </a:lnTo>
                    <a:lnTo>
                      <a:pt x="130" y="155"/>
                    </a:lnTo>
                    <a:lnTo>
                      <a:pt x="114" y="153"/>
                    </a:lnTo>
                    <a:lnTo>
                      <a:pt x="103" y="173"/>
                    </a:lnTo>
                    <a:lnTo>
                      <a:pt x="99" y="219"/>
                    </a:lnTo>
                    <a:lnTo>
                      <a:pt x="99" y="219"/>
                    </a:lnTo>
                    <a:close/>
                  </a:path>
                </a:pathLst>
              </a:custGeom>
              <a:solidFill>
                <a:srgbClr val="FF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29" name="Freeform 32"/>
              <p:cNvSpPr>
                <a:spLocks/>
              </p:cNvSpPr>
              <p:nvPr/>
            </p:nvSpPr>
            <p:spPr bwMode="auto">
              <a:xfrm>
                <a:off x="4787900" y="2414588"/>
                <a:ext cx="166688" cy="317500"/>
              </a:xfrm>
              <a:custGeom>
                <a:avLst/>
                <a:gdLst>
                  <a:gd name="T0" fmla="*/ 4 w 105"/>
                  <a:gd name="T1" fmla="*/ 191 h 200"/>
                  <a:gd name="T2" fmla="*/ 4 w 105"/>
                  <a:gd name="T3" fmla="*/ 175 h 200"/>
                  <a:gd name="T4" fmla="*/ 10 w 105"/>
                  <a:gd name="T5" fmla="*/ 154 h 200"/>
                  <a:gd name="T6" fmla="*/ 12 w 105"/>
                  <a:gd name="T7" fmla="*/ 136 h 200"/>
                  <a:gd name="T8" fmla="*/ 0 w 105"/>
                  <a:gd name="T9" fmla="*/ 125 h 200"/>
                  <a:gd name="T10" fmla="*/ 10 w 105"/>
                  <a:gd name="T11" fmla="*/ 125 h 200"/>
                  <a:gd name="T12" fmla="*/ 27 w 105"/>
                  <a:gd name="T13" fmla="*/ 136 h 200"/>
                  <a:gd name="T14" fmla="*/ 39 w 105"/>
                  <a:gd name="T15" fmla="*/ 140 h 200"/>
                  <a:gd name="T16" fmla="*/ 47 w 105"/>
                  <a:gd name="T17" fmla="*/ 132 h 200"/>
                  <a:gd name="T18" fmla="*/ 47 w 105"/>
                  <a:gd name="T19" fmla="*/ 117 h 200"/>
                  <a:gd name="T20" fmla="*/ 51 w 105"/>
                  <a:gd name="T21" fmla="*/ 111 h 200"/>
                  <a:gd name="T22" fmla="*/ 54 w 105"/>
                  <a:gd name="T23" fmla="*/ 105 h 200"/>
                  <a:gd name="T24" fmla="*/ 58 w 105"/>
                  <a:gd name="T25" fmla="*/ 103 h 200"/>
                  <a:gd name="T26" fmla="*/ 60 w 105"/>
                  <a:gd name="T27" fmla="*/ 94 h 200"/>
                  <a:gd name="T28" fmla="*/ 72 w 105"/>
                  <a:gd name="T29" fmla="*/ 90 h 200"/>
                  <a:gd name="T30" fmla="*/ 80 w 105"/>
                  <a:gd name="T31" fmla="*/ 80 h 200"/>
                  <a:gd name="T32" fmla="*/ 80 w 105"/>
                  <a:gd name="T33" fmla="*/ 66 h 200"/>
                  <a:gd name="T34" fmla="*/ 82 w 105"/>
                  <a:gd name="T35" fmla="*/ 51 h 200"/>
                  <a:gd name="T36" fmla="*/ 87 w 105"/>
                  <a:gd name="T37" fmla="*/ 37 h 200"/>
                  <a:gd name="T38" fmla="*/ 91 w 105"/>
                  <a:gd name="T39" fmla="*/ 22 h 200"/>
                  <a:gd name="T40" fmla="*/ 95 w 105"/>
                  <a:gd name="T41" fmla="*/ 10 h 200"/>
                  <a:gd name="T42" fmla="*/ 103 w 105"/>
                  <a:gd name="T43" fmla="*/ 0 h 200"/>
                  <a:gd name="T44" fmla="*/ 103 w 105"/>
                  <a:gd name="T45" fmla="*/ 8 h 200"/>
                  <a:gd name="T46" fmla="*/ 97 w 105"/>
                  <a:gd name="T47" fmla="*/ 22 h 200"/>
                  <a:gd name="T48" fmla="*/ 93 w 105"/>
                  <a:gd name="T49" fmla="*/ 37 h 200"/>
                  <a:gd name="T50" fmla="*/ 89 w 105"/>
                  <a:gd name="T51" fmla="*/ 53 h 200"/>
                  <a:gd name="T52" fmla="*/ 89 w 105"/>
                  <a:gd name="T53" fmla="*/ 66 h 200"/>
                  <a:gd name="T54" fmla="*/ 87 w 105"/>
                  <a:gd name="T55" fmla="*/ 76 h 200"/>
                  <a:gd name="T56" fmla="*/ 84 w 105"/>
                  <a:gd name="T57" fmla="*/ 88 h 200"/>
                  <a:gd name="T58" fmla="*/ 70 w 105"/>
                  <a:gd name="T59" fmla="*/ 92 h 200"/>
                  <a:gd name="T60" fmla="*/ 66 w 105"/>
                  <a:gd name="T61" fmla="*/ 99 h 200"/>
                  <a:gd name="T62" fmla="*/ 62 w 105"/>
                  <a:gd name="T63" fmla="*/ 105 h 200"/>
                  <a:gd name="T64" fmla="*/ 62 w 105"/>
                  <a:gd name="T65" fmla="*/ 109 h 200"/>
                  <a:gd name="T66" fmla="*/ 54 w 105"/>
                  <a:gd name="T67" fmla="*/ 119 h 200"/>
                  <a:gd name="T68" fmla="*/ 54 w 105"/>
                  <a:gd name="T69" fmla="*/ 127 h 200"/>
                  <a:gd name="T70" fmla="*/ 51 w 105"/>
                  <a:gd name="T71" fmla="*/ 140 h 200"/>
                  <a:gd name="T72" fmla="*/ 41 w 105"/>
                  <a:gd name="T73" fmla="*/ 146 h 200"/>
                  <a:gd name="T74" fmla="*/ 25 w 105"/>
                  <a:gd name="T75" fmla="*/ 142 h 200"/>
                  <a:gd name="T76" fmla="*/ 18 w 105"/>
                  <a:gd name="T77" fmla="*/ 150 h 200"/>
                  <a:gd name="T78" fmla="*/ 14 w 105"/>
                  <a:gd name="T79" fmla="*/ 160 h 200"/>
                  <a:gd name="T80" fmla="*/ 16 w 105"/>
                  <a:gd name="T81" fmla="*/ 179 h 200"/>
                  <a:gd name="T82" fmla="*/ 18 w 105"/>
                  <a:gd name="T83" fmla="*/ 191 h 200"/>
                  <a:gd name="T84" fmla="*/ 10 w 105"/>
                  <a:gd name="T85" fmla="*/ 200 h 200"/>
                  <a:gd name="T86" fmla="*/ 4 w 105"/>
                  <a:gd name="T8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5" h="200">
                    <a:moveTo>
                      <a:pt x="4" y="200"/>
                    </a:moveTo>
                    <a:lnTo>
                      <a:pt x="4" y="196"/>
                    </a:lnTo>
                    <a:lnTo>
                      <a:pt x="4" y="191"/>
                    </a:lnTo>
                    <a:lnTo>
                      <a:pt x="4" y="187"/>
                    </a:lnTo>
                    <a:lnTo>
                      <a:pt x="4" y="183"/>
                    </a:lnTo>
                    <a:lnTo>
                      <a:pt x="4" y="175"/>
                    </a:lnTo>
                    <a:lnTo>
                      <a:pt x="6" y="169"/>
                    </a:lnTo>
                    <a:lnTo>
                      <a:pt x="6" y="160"/>
                    </a:lnTo>
                    <a:lnTo>
                      <a:pt x="10" y="154"/>
                    </a:lnTo>
                    <a:lnTo>
                      <a:pt x="12" y="146"/>
                    </a:lnTo>
                    <a:lnTo>
                      <a:pt x="18" y="140"/>
                    </a:lnTo>
                    <a:lnTo>
                      <a:pt x="12" y="136"/>
                    </a:lnTo>
                    <a:lnTo>
                      <a:pt x="6" y="132"/>
                    </a:lnTo>
                    <a:lnTo>
                      <a:pt x="0" y="127"/>
                    </a:lnTo>
                    <a:lnTo>
                      <a:pt x="0" y="125"/>
                    </a:lnTo>
                    <a:lnTo>
                      <a:pt x="6" y="119"/>
                    </a:lnTo>
                    <a:lnTo>
                      <a:pt x="8" y="121"/>
                    </a:lnTo>
                    <a:lnTo>
                      <a:pt x="10" y="125"/>
                    </a:lnTo>
                    <a:lnTo>
                      <a:pt x="16" y="130"/>
                    </a:lnTo>
                    <a:lnTo>
                      <a:pt x="21" y="132"/>
                    </a:lnTo>
                    <a:lnTo>
                      <a:pt x="27" y="136"/>
                    </a:lnTo>
                    <a:lnTo>
                      <a:pt x="31" y="138"/>
                    </a:lnTo>
                    <a:lnTo>
                      <a:pt x="37" y="140"/>
                    </a:lnTo>
                    <a:lnTo>
                      <a:pt x="39" y="140"/>
                    </a:lnTo>
                    <a:lnTo>
                      <a:pt x="45" y="138"/>
                    </a:lnTo>
                    <a:lnTo>
                      <a:pt x="45" y="134"/>
                    </a:lnTo>
                    <a:lnTo>
                      <a:pt x="47" y="132"/>
                    </a:lnTo>
                    <a:lnTo>
                      <a:pt x="47" y="125"/>
                    </a:lnTo>
                    <a:lnTo>
                      <a:pt x="47" y="119"/>
                    </a:lnTo>
                    <a:lnTo>
                      <a:pt x="47" y="117"/>
                    </a:lnTo>
                    <a:lnTo>
                      <a:pt x="47" y="115"/>
                    </a:lnTo>
                    <a:lnTo>
                      <a:pt x="49" y="113"/>
                    </a:lnTo>
                    <a:lnTo>
                      <a:pt x="51" y="111"/>
                    </a:lnTo>
                    <a:lnTo>
                      <a:pt x="54" y="109"/>
                    </a:lnTo>
                    <a:lnTo>
                      <a:pt x="56" y="107"/>
                    </a:lnTo>
                    <a:lnTo>
                      <a:pt x="54" y="105"/>
                    </a:lnTo>
                    <a:lnTo>
                      <a:pt x="54" y="103"/>
                    </a:lnTo>
                    <a:lnTo>
                      <a:pt x="54" y="101"/>
                    </a:lnTo>
                    <a:lnTo>
                      <a:pt x="58" y="103"/>
                    </a:lnTo>
                    <a:lnTo>
                      <a:pt x="60" y="101"/>
                    </a:lnTo>
                    <a:lnTo>
                      <a:pt x="60" y="97"/>
                    </a:lnTo>
                    <a:lnTo>
                      <a:pt x="60" y="94"/>
                    </a:lnTo>
                    <a:lnTo>
                      <a:pt x="60" y="92"/>
                    </a:lnTo>
                    <a:lnTo>
                      <a:pt x="64" y="90"/>
                    </a:lnTo>
                    <a:lnTo>
                      <a:pt x="72" y="90"/>
                    </a:lnTo>
                    <a:lnTo>
                      <a:pt x="76" y="88"/>
                    </a:lnTo>
                    <a:lnTo>
                      <a:pt x="80" y="84"/>
                    </a:lnTo>
                    <a:lnTo>
                      <a:pt x="80" y="80"/>
                    </a:lnTo>
                    <a:lnTo>
                      <a:pt x="82" y="76"/>
                    </a:lnTo>
                    <a:lnTo>
                      <a:pt x="80" y="70"/>
                    </a:lnTo>
                    <a:lnTo>
                      <a:pt x="80" y="66"/>
                    </a:lnTo>
                    <a:lnTo>
                      <a:pt x="82" y="62"/>
                    </a:lnTo>
                    <a:lnTo>
                      <a:pt x="82" y="55"/>
                    </a:lnTo>
                    <a:lnTo>
                      <a:pt x="82" y="51"/>
                    </a:lnTo>
                    <a:lnTo>
                      <a:pt x="84" y="47"/>
                    </a:lnTo>
                    <a:lnTo>
                      <a:pt x="84" y="41"/>
                    </a:lnTo>
                    <a:lnTo>
                      <a:pt x="87" y="37"/>
                    </a:lnTo>
                    <a:lnTo>
                      <a:pt x="87" y="33"/>
                    </a:lnTo>
                    <a:lnTo>
                      <a:pt x="89" y="29"/>
                    </a:lnTo>
                    <a:lnTo>
                      <a:pt x="91" y="22"/>
                    </a:lnTo>
                    <a:lnTo>
                      <a:pt x="93" y="18"/>
                    </a:lnTo>
                    <a:lnTo>
                      <a:pt x="93" y="14"/>
                    </a:lnTo>
                    <a:lnTo>
                      <a:pt x="95" y="10"/>
                    </a:lnTo>
                    <a:lnTo>
                      <a:pt x="97" y="6"/>
                    </a:lnTo>
                    <a:lnTo>
                      <a:pt x="99" y="2"/>
                    </a:lnTo>
                    <a:lnTo>
                      <a:pt x="103" y="0"/>
                    </a:lnTo>
                    <a:lnTo>
                      <a:pt x="105" y="2"/>
                    </a:lnTo>
                    <a:lnTo>
                      <a:pt x="103" y="2"/>
                    </a:lnTo>
                    <a:lnTo>
                      <a:pt x="103" y="8"/>
                    </a:lnTo>
                    <a:lnTo>
                      <a:pt x="101" y="12"/>
                    </a:lnTo>
                    <a:lnTo>
                      <a:pt x="99" y="16"/>
                    </a:lnTo>
                    <a:lnTo>
                      <a:pt x="97" y="22"/>
                    </a:lnTo>
                    <a:lnTo>
                      <a:pt x="97" y="26"/>
                    </a:lnTo>
                    <a:lnTo>
                      <a:pt x="95" y="33"/>
                    </a:lnTo>
                    <a:lnTo>
                      <a:pt x="93" y="37"/>
                    </a:lnTo>
                    <a:lnTo>
                      <a:pt x="91" y="43"/>
                    </a:lnTo>
                    <a:lnTo>
                      <a:pt x="91" y="47"/>
                    </a:lnTo>
                    <a:lnTo>
                      <a:pt x="89" y="53"/>
                    </a:lnTo>
                    <a:lnTo>
                      <a:pt x="89" y="57"/>
                    </a:lnTo>
                    <a:lnTo>
                      <a:pt x="89" y="62"/>
                    </a:lnTo>
                    <a:lnTo>
                      <a:pt x="89" y="66"/>
                    </a:lnTo>
                    <a:lnTo>
                      <a:pt x="89" y="68"/>
                    </a:lnTo>
                    <a:lnTo>
                      <a:pt x="89" y="72"/>
                    </a:lnTo>
                    <a:lnTo>
                      <a:pt x="87" y="76"/>
                    </a:lnTo>
                    <a:lnTo>
                      <a:pt x="87" y="82"/>
                    </a:lnTo>
                    <a:lnTo>
                      <a:pt x="84" y="84"/>
                    </a:lnTo>
                    <a:lnTo>
                      <a:pt x="84" y="88"/>
                    </a:lnTo>
                    <a:lnTo>
                      <a:pt x="80" y="92"/>
                    </a:lnTo>
                    <a:lnTo>
                      <a:pt x="76" y="94"/>
                    </a:lnTo>
                    <a:lnTo>
                      <a:pt x="70" y="92"/>
                    </a:lnTo>
                    <a:lnTo>
                      <a:pt x="68" y="94"/>
                    </a:lnTo>
                    <a:lnTo>
                      <a:pt x="66" y="97"/>
                    </a:lnTo>
                    <a:lnTo>
                      <a:pt x="66" y="99"/>
                    </a:lnTo>
                    <a:lnTo>
                      <a:pt x="66" y="101"/>
                    </a:lnTo>
                    <a:lnTo>
                      <a:pt x="64" y="105"/>
                    </a:lnTo>
                    <a:lnTo>
                      <a:pt x="62" y="105"/>
                    </a:lnTo>
                    <a:lnTo>
                      <a:pt x="60" y="107"/>
                    </a:lnTo>
                    <a:lnTo>
                      <a:pt x="60" y="107"/>
                    </a:lnTo>
                    <a:lnTo>
                      <a:pt x="62" y="109"/>
                    </a:lnTo>
                    <a:lnTo>
                      <a:pt x="60" y="113"/>
                    </a:lnTo>
                    <a:lnTo>
                      <a:pt x="58" y="115"/>
                    </a:lnTo>
                    <a:lnTo>
                      <a:pt x="54" y="119"/>
                    </a:lnTo>
                    <a:lnTo>
                      <a:pt x="54" y="123"/>
                    </a:lnTo>
                    <a:lnTo>
                      <a:pt x="54" y="125"/>
                    </a:lnTo>
                    <a:lnTo>
                      <a:pt x="54" y="127"/>
                    </a:lnTo>
                    <a:lnTo>
                      <a:pt x="54" y="130"/>
                    </a:lnTo>
                    <a:lnTo>
                      <a:pt x="54" y="136"/>
                    </a:lnTo>
                    <a:lnTo>
                      <a:pt x="51" y="140"/>
                    </a:lnTo>
                    <a:lnTo>
                      <a:pt x="49" y="144"/>
                    </a:lnTo>
                    <a:lnTo>
                      <a:pt x="45" y="146"/>
                    </a:lnTo>
                    <a:lnTo>
                      <a:pt x="41" y="146"/>
                    </a:lnTo>
                    <a:lnTo>
                      <a:pt x="35" y="146"/>
                    </a:lnTo>
                    <a:lnTo>
                      <a:pt x="27" y="142"/>
                    </a:lnTo>
                    <a:lnTo>
                      <a:pt x="25" y="142"/>
                    </a:lnTo>
                    <a:lnTo>
                      <a:pt x="25" y="144"/>
                    </a:lnTo>
                    <a:lnTo>
                      <a:pt x="23" y="146"/>
                    </a:lnTo>
                    <a:lnTo>
                      <a:pt x="18" y="150"/>
                    </a:lnTo>
                    <a:lnTo>
                      <a:pt x="18" y="154"/>
                    </a:lnTo>
                    <a:lnTo>
                      <a:pt x="16" y="156"/>
                    </a:lnTo>
                    <a:lnTo>
                      <a:pt x="14" y="160"/>
                    </a:lnTo>
                    <a:lnTo>
                      <a:pt x="14" y="167"/>
                    </a:lnTo>
                    <a:lnTo>
                      <a:pt x="14" y="173"/>
                    </a:lnTo>
                    <a:lnTo>
                      <a:pt x="16" y="179"/>
                    </a:lnTo>
                    <a:lnTo>
                      <a:pt x="16" y="183"/>
                    </a:lnTo>
                    <a:lnTo>
                      <a:pt x="16" y="185"/>
                    </a:lnTo>
                    <a:lnTo>
                      <a:pt x="18" y="191"/>
                    </a:lnTo>
                    <a:lnTo>
                      <a:pt x="18" y="196"/>
                    </a:lnTo>
                    <a:lnTo>
                      <a:pt x="16" y="198"/>
                    </a:lnTo>
                    <a:lnTo>
                      <a:pt x="10" y="200"/>
                    </a:lnTo>
                    <a:lnTo>
                      <a:pt x="6" y="200"/>
                    </a:lnTo>
                    <a:lnTo>
                      <a:pt x="4" y="200"/>
                    </a:lnTo>
                    <a:lnTo>
                      <a:pt x="4"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30" name="Freeform 33"/>
              <p:cNvSpPr>
                <a:spLocks/>
              </p:cNvSpPr>
              <p:nvPr/>
            </p:nvSpPr>
            <p:spPr bwMode="auto">
              <a:xfrm>
                <a:off x="4862513" y="2446338"/>
                <a:ext cx="55563" cy="23813"/>
              </a:xfrm>
              <a:custGeom>
                <a:avLst/>
                <a:gdLst>
                  <a:gd name="T0" fmla="*/ 35 w 35"/>
                  <a:gd name="T1" fmla="*/ 9 h 15"/>
                  <a:gd name="T2" fmla="*/ 31 w 35"/>
                  <a:gd name="T3" fmla="*/ 6 h 15"/>
                  <a:gd name="T4" fmla="*/ 27 w 35"/>
                  <a:gd name="T5" fmla="*/ 4 h 15"/>
                  <a:gd name="T6" fmla="*/ 21 w 35"/>
                  <a:gd name="T7" fmla="*/ 2 h 15"/>
                  <a:gd name="T8" fmla="*/ 17 w 35"/>
                  <a:gd name="T9" fmla="*/ 0 h 15"/>
                  <a:gd name="T10" fmla="*/ 9 w 35"/>
                  <a:gd name="T11" fmla="*/ 0 h 15"/>
                  <a:gd name="T12" fmla="*/ 2 w 35"/>
                  <a:gd name="T13" fmla="*/ 0 h 15"/>
                  <a:gd name="T14" fmla="*/ 0 w 35"/>
                  <a:gd name="T15" fmla="*/ 2 h 15"/>
                  <a:gd name="T16" fmla="*/ 0 w 35"/>
                  <a:gd name="T17" fmla="*/ 2 h 15"/>
                  <a:gd name="T18" fmla="*/ 4 w 35"/>
                  <a:gd name="T19" fmla="*/ 2 h 15"/>
                  <a:gd name="T20" fmla="*/ 9 w 35"/>
                  <a:gd name="T21" fmla="*/ 2 h 15"/>
                  <a:gd name="T22" fmla="*/ 13 w 35"/>
                  <a:gd name="T23" fmla="*/ 6 h 15"/>
                  <a:gd name="T24" fmla="*/ 19 w 35"/>
                  <a:gd name="T25" fmla="*/ 6 h 15"/>
                  <a:gd name="T26" fmla="*/ 25 w 35"/>
                  <a:gd name="T27" fmla="*/ 11 h 15"/>
                  <a:gd name="T28" fmla="*/ 27 w 35"/>
                  <a:gd name="T29" fmla="*/ 13 h 15"/>
                  <a:gd name="T30" fmla="*/ 33 w 35"/>
                  <a:gd name="T31" fmla="*/ 15 h 15"/>
                  <a:gd name="T32" fmla="*/ 35 w 35"/>
                  <a:gd name="T33" fmla="*/ 9 h 15"/>
                  <a:gd name="T34" fmla="*/ 35 w 35"/>
                  <a:gd name="T3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5">
                    <a:moveTo>
                      <a:pt x="35" y="9"/>
                    </a:moveTo>
                    <a:lnTo>
                      <a:pt x="31" y="6"/>
                    </a:lnTo>
                    <a:lnTo>
                      <a:pt x="27" y="4"/>
                    </a:lnTo>
                    <a:lnTo>
                      <a:pt x="21" y="2"/>
                    </a:lnTo>
                    <a:lnTo>
                      <a:pt x="17" y="0"/>
                    </a:lnTo>
                    <a:lnTo>
                      <a:pt x="9" y="0"/>
                    </a:lnTo>
                    <a:lnTo>
                      <a:pt x="2" y="0"/>
                    </a:lnTo>
                    <a:lnTo>
                      <a:pt x="0" y="2"/>
                    </a:lnTo>
                    <a:lnTo>
                      <a:pt x="0" y="2"/>
                    </a:lnTo>
                    <a:lnTo>
                      <a:pt x="4" y="2"/>
                    </a:lnTo>
                    <a:lnTo>
                      <a:pt x="9" y="2"/>
                    </a:lnTo>
                    <a:lnTo>
                      <a:pt x="13" y="6"/>
                    </a:lnTo>
                    <a:lnTo>
                      <a:pt x="19" y="6"/>
                    </a:lnTo>
                    <a:lnTo>
                      <a:pt x="25" y="11"/>
                    </a:lnTo>
                    <a:lnTo>
                      <a:pt x="27" y="13"/>
                    </a:lnTo>
                    <a:lnTo>
                      <a:pt x="33" y="15"/>
                    </a:lnTo>
                    <a:lnTo>
                      <a:pt x="35" y="9"/>
                    </a:lnTo>
                    <a:lnTo>
                      <a:pt x="3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31" name="Freeform 34"/>
              <p:cNvSpPr>
                <a:spLocks/>
              </p:cNvSpPr>
              <p:nvPr/>
            </p:nvSpPr>
            <p:spPr bwMode="auto">
              <a:xfrm>
                <a:off x="4849813" y="2476501"/>
                <a:ext cx="55563" cy="36513"/>
              </a:xfrm>
              <a:custGeom>
                <a:avLst/>
                <a:gdLst>
                  <a:gd name="T0" fmla="*/ 0 w 35"/>
                  <a:gd name="T1" fmla="*/ 0 h 23"/>
                  <a:gd name="T2" fmla="*/ 0 w 35"/>
                  <a:gd name="T3" fmla="*/ 0 h 23"/>
                  <a:gd name="T4" fmla="*/ 6 w 35"/>
                  <a:gd name="T5" fmla="*/ 0 h 23"/>
                  <a:gd name="T6" fmla="*/ 10 w 35"/>
                  <a:gd name="T7" fmla="*/ 0 h 23"/>
                  <a:gd name="T8" fmla="*/ 19 w 35"/>
                  <a:gd name="T9" fmla="*/ 2 h 23"/>
                  <a:gd name="T10" fmla="*/ 25 w 35"/>
                  <a:gd name="T11" fmla="*/ 2 h 23"/>
                  <a:gd name="T12" fmla="*/ 31 w 35"/>
                  <a:gd name="T13" fmla="*/ 4 h 23"/>
                  <a:gd name="T14" fmla="*/ 35 w 35"/>
                  <a:gd name="T15" fmla="*/ 8 h 23"/>
                  <a:gd name="T16" fmla="*/ 35 w 35"/>
                  <a:gd name="T17" fmla="*/ 14 h 23"/>
                  <a:gd name="T18" fmla="*/ 33 w 35"/>
                  <a:gd name="T19" fmla="*/ 18 h 23"/>
                  <a:gd name="T20" fmla="*/ 29 w 35"/>
                  <a:gd name="T21" fmla="*/ 20 h 23"/>
                  <a:gd name="T22" fmla="*/ 27 w 35"/>
                  <a:gd name="T23" fmla="*/ 20 h 23"/>
                  <a:gd name="T24" fmla="*/ 25 w 35"/>
                  <a:gd name="T25" fmla="*/ 23 h 23"/>
                  <a:gd name="T26" fmla="*/ 19 w 35"/>
                  <a:gd name="T27" fmla="*/ 18 h 23"/>
                  <a:gd name="T28" fmla="*/ 19 w 35"/>
                  <a:gd name="T29" fmla="*/ 14 h 23"/>
                  <a:gd name="T30" fmla="*/ 19 w 35"/>
                  <a:gd name="T31" fmla="*/ 12 h 23"/>
                  <a:gd name="T32" fmla="*/ 21 w 35"/>
                  <a:gd name="T33" fmla="*/ 10 h 23"/>
                  <a:gd name="T34" fmla="*/ 19 w 35"/>
                  <a:gd name="T35" fmla="*/ 6 h 23"/>
                  <a:gd name="T36" fmla="*/ 10 w 35"/>
                  <a:gd name="T37" fmla="*/ 4 h 23"/>
                  <a:gd name="T38" fmla="*/ 6 w 35"/>
                  <a:gd name="T39" fmla="*/ 2 h 23"/>
                  <a:gd name="T40" fmla="*/ 2 w 35"/>
                  <a:gd name="T41" fmla="*/ 0 h 23"/>
                  <a:gd name="T42" fmla="*/ 0 w 35"/>
                  <a:gd name="T43" fmla="*/ 0 h 23"/>
                  <a:gd name="T44" fmla="*/ 0 w 3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23">
                    <a:moveTo>
                      <a:pt x="0" y="0"/>
                    </a:moveTo>
                    <a:lnTo>
                      <a:pt x="0" y="0"/>
                    </a:lnTo>
                    <a:lnTo>
                      <a:pt x="6" y="0"/>
                    </a:lnTo>
                    <a:lnTo>
                      <a:pt x="10" y="0"/>
                    </a:lnTo>
                    <a:lnTo>
                      <a:pt x="19" y="2"/>
                    </a:lnTo>
                    <a:lnTo>
                      <a:pt x="25" y="2"/>
                    </a:lnTo>
                    <a:lnTo>
                      <a:pt x="31" y="4"/>
                    </a:lnTo>
                    <a:lnTo>
                      <a:pt x="35" y="8"/>
                    </a:lnTo>
                    <a:lnTo>
                      <a:pt x="35" y="14"/>
                    </a:lnTo>
                    <a:lnTo>
                      <a:pt x="33" y="18"/>
                    </a:lnTo>
                    <a:lnTo>
                      <a:pt x="29" y="20"/>
                    </a:lnTo>
                    <a:lnTo>
                      <a:pt x="27" y="20"/>
                    </a:lnTo>
                    <a:lnTo>
                      <a:pt x="25" y="23"/>
                    </a:lnTo>
                    <a:lnTo>
                      <a:pt x="19" y="18"/>
                    </a:lnTo>
                    <a:lnTo>
                      <a:pt x="19" y="14"/>
                    </a:lnTo>
                    <a:lnTo>
                      <a:pt x="19" y="12"/>
                    </a:lnTo>
                    <a:lnTo>
                      <a:pt x="21" y="10"/>
                    </a:lnTo>
                    <a:lnTo>
                      <a:pt x="19" y="6"/>
                    </a:lnTo>
                    <a:lnTo>
                      <a:pt x="10" y="4"/>
                    </a:lnTo>
                    <a:lnTo>
                      <a:pt x="6" y="2"/>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66" name="Freeform 69"/>
              <p:cNvSpPr>
                <a:spLocks/>
              </p:cNvSpPr>
              <p:nvPr/>
            </p:nvSpPr>
            <p:spPr bwMode="auto">
              <a:xfrm rot="1440000">
                <a:off x="2633689" y="2300312"/>
                <a:ext cx="120650" cy="236538"/>
              </a:xfrm>
              <a:custGeom>
                <a:avLst/>
                <a:gdLst>
                  <a:gd name="T0" fmla="*/ 18 w 76"/>
                  <a:gd name="T1" fmla="*/ 145 h 149"/>
                  <a:gd name="T2" fmla="*/ 18 w 76"/>
                  <a:gd name="T3" fmla="*/ 143 h 149"/>
                  <a:gd name="T4" fmla="*/ 18 w 76"/>
                  <a:gd name="T5" fmla="*/ 141 h 149"/>
                  <a:gd name="T6" fmla="*/ 18 w 76"/>
                  <a:gd name="T7" fmla="*/ 139 h 149"/>
                  <a:gd name="T8" fmla="*/ 20 w 76"/>
                  <a:gd name="T9" fmla="*/ 134 h 149"/>
                  <a:gd name="T10" fmla="*/ 20 w 76"/>
                  <a:gd name="T11" fmla="*/ 128 h 149"/>
                  <a:gd name="T12" fmla="*/ 20 w 76"/>
                  <a:gd name="T13" fmla="*/ 124 h 149"/>
                  <a:gd name="T14" fmla="*/ 22 w 76"/>
                  <a:gd name="T15" fmla="*/ 118 h 149"/>
                  <a:gd name="T16" fmla="*/ 24 w 76"/>
                  <a:gd name="T17" fmla="*/ 110 h 149"/>
                  <a:gd name="T18" fmla="*/ 24 w 76"/>
                  <a:gd name="T19" fmla="*/ 103 h 149"/>
                  <a:gd name="T20" fmla="*/ 26 w 76"/>
                  <a:gd name="T21" fmla="*/ 95 h 149"/>
                  <a:gd name="T22" fmla="*/ 26 w 76"/>
                  <a:gd name="T23" fmla="*/ 89 h 149"/>
                  <a:gd name="T24" fmla="*/ 28 w 76"/>
                  <a:gd name="T25" fmla="*/ 83 h 149"/>
                  <a:gd name="T26" fmla="*/ 30 w 76"/>
                  <a:gd name="T27" fmla="*/ 75 h 149"/>
                  <a:gd name="T28" fmla="*/ 30 w 76"/>
                  <a:gd name="T29" fmla="*/ 70 h 149"/>
                  <a:gd name="T30" fmla="*/ 33 w 76"/>
                  <a:gd name="T31" fmla="*/ 64 h 149"/>
                  <a:gd name="T32" fmla="*/ 35 w 76"/>
                  <a:gd name="T33" fmla="*/ 60 h 149"/>
                  <a:gd name="T34" fmla="*/ 0 w 76"/>
                  <a:gd name="T35" fmla="*/ 58 h 149"/>
                  <a:gd name="T36" fmla="*/ 55 w 76"/>
                  <a:gd name="T37" fmla="*/ 0 h 149"/>
                  <a:gd name="T38" fmla="*/ 76 w 76"/>
                  <a:gd name="T39" fmla="*/ 79 h 149"/>
                  <a:gd name="T40" fmla="*/ 51 w 76"/>
                  <a:gd name="T41" fmla="*/ 66 h 149"/>
                  <a:gd name="T42" fmla="*/ 41 w 76"/>
                  <a:gd name="T43" fmla="*/ 149 h 149"/>
                  <a:gd name="T44" fmla="*/ 18 w 76"/>
                  <a:gd name="T45" fmla="*/ 145 h 149"/>
                  <a:gd name="T46" fmla="*/ 18 w 76"/>
                  <a:gd name="T47" fmla="*/ 14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49">
                    <a:moveTo>
                      <a:pt x="18" y="145"/>
                    </a:moveTo>
                    <a:lnTo>
                      <a:pt x="18" y="143"/>
                    </a:lnTo>
                    <a:lnTo>
                      <a:pt x="18" y="141"/>
                    </a:lnTo>
                    <a:lnTo>
                      <a:pt x="18" y="139"/>
                    </a:lnTo>
                    <a:lnTo>
                      <a:pt x="20" y="134"/>
                    </a:lnTo>
                    <a:lnTo>
                      <a:pt x="20" y="128"/>
                    </a:lnTo>
                    <a:lnTo>
                      <a:pt x="20" y="124"/>
                    </a:lnTo>
                    <a:lnTo>
                      <a:pt x="22" y="118"/>
                    </a:lnTo>
                    <a:lnTo>
                      <a:pt x="24" y="110"/>
                    </a:lnTo>
                    <a:lnTo>
                      <a:pt x="24" y="103"/>
                    </a:lnTo>
                    <a:lnTo>
                      <a:pt x="26" y="95"/>
                    </a:lnTo>
                    <a:lnTo>
                      <a:pt x="26" y="89"/>
                    </a:lnTo>
                    <a:lnTo>
                      <a:pt x="28" y="83"/>
                    </a:lnTo>
                    <a:lnTo>
                      <a:pt x="30" y="75"/>
                    </a:lnTo>
                    <a:lnTo>
                      <a:pt x="30" y="70"/>
                    </a:lnTo>
                    <a:lnTo>
                      <a:pt x="33" y="64"/>
                    </a:lnTo>
                    <a:lnTo>
                      <a:pt x="35" y="60"/>
                    </a:lnTo>
                    <a:lnTo>
                      <a:pt x="0" y="58"/>
                    </a:lnTo>
                    <a:lnTo>
                      <a:pt x="55" y="0"/>
                    </a:lnTo>
                    <a:lnTo>
                      <a:pt x="76" y="79"/>
                    </a:lnTo>
                    <a:lnTo>
                      <a:pt x="51" y="66"/>
                    </a:lnTo>
                    <a:lnTo>
                      <a:pt x="41" y="149"/>
                    </a:lnTo>
                    <a:lnTo>
                      <a:pt x="18" y="145"/>
                    </a:lnTo>
                    <a:lnTo>
                      <a:pt x="18" y="145"/>
                    </a:lnTo>
                    <a:close/>
                  </a:path>
                </a:pathLst>
              </a:custGeom>
              <a:solidFill>
                <a:srgbClr val="FF1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67" name="Freeform 70"/>
              <p:cNvSpPr>
                <a:spLocks/>
              </p:cNvSpPr>
              <p:nvPr/>
            </p:nvSpPr>
            <p:spPr bwMode="auto">
              <a:xfrm>
                <a:off x="4362450" y="1676400"/>
                <a:ext cx="252413" cy="141288"/>
              </a:xfrm>
              <a:custGeom>
                <a:avLst/>
                <a:gdLst>
                  <a:gd name="T0" fmla="*/ 0 w 159"/>
                  <a:gd name="T1" fmla="*/ 62 h 89"/>
                  <a:gd name="T2" fmla="*/ 89 w 159"/>
                  <a:gd name="T3" fmla="*/ 31 h 89"/>
                  <a:gd name="T4" fmla="*/ 84 w 159"/>
                  <a:gd name="T5" fmla="*/ 0 h 89"/>
                  <a:gd name="T6" fmla="*/ 159 w 159"/>
                  <a:gd name="T7" fmla="*/ 16 h 89"/>
                  <a:gd name="T8" fmla="*/ 103 w 159"/>
                  <a:gd name="T9" fmla="*/ 66 h 89"/>
                  <a:gd name="T10" fmla="*/ 99 w 159"/>
                  <a:gd name="T11" fmla="*/ 49 h 89"/>
                  <a:gd name="T12" fmla="*/ 10 w 159"/>
                  <a:gd name="T13" fmla="*/ 89 h 89"/>
                  <a:gd name="T14" fmla="*/ 0 w 159"/>
                  <a:gd name="T15" fmla="*/ 62 h 89"/>
                  <a:gd name="T16" fmla="*/ 0 w 159"/>
                  <a:gd name="T17"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89">
                    <a:moveTo>
                      <a:pt x="0" y="62"/>
                    </a:moveTo>
                    <a:lnTo>
                      <a:pt x="89" y="31"/>
                    </a:lnTo>
                    <a:lnTo>
                      <a:pt x="84" y="0"/>
                    </a:lnTo>
                    <a:lnTo>
                      <a:pt x="159" y="16"/>
                    </a:lnTo>
                    <a:lnTo>
                      <a:pt x="103" y="66"/>
                    </a:lnTo>
                    <a:lnTo>
                      <a:pt x="99" y="49"/>
                    </a:lnTo>
                    <a:lnTo>
                      <a:pt x="10" y="89"/>
                    </a:lnTo>
                    <a:lnTo>
                      <a:pt x="0" y="62"/>
                    </a:lnTo>
                    <a:lnTo>
                      <a:pt x="0" y="62"/>
                    </a:lnTo>
                    <a:close/>
                  </a:path>
                </a:pathLst>
              </a:custGeom>
              <a:solidFill>
                <a:srgbClr val="FF1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68" name="Freeform 71"/>
              <p:cNvSpPr>
                <a:spLocks/>
              </p:cNvSpPr>
              <p:nvPr/>
            </p:nvSpPr>
            <p:spPr bwMode="auto">
              <a:xfrm>
                <a:off x="6203950" y="2260600"/>
                <a:ext cx="196850" cy="330200"/>
              </a:xfrm>
              <a:custGeom>
                <a:avLst/>
                <a:gdLst>
                  <a:gd name="T0" fmla="*/ 0 w 124"/>
                  <a:gd name="T1" fmla="*/ 10 h 208"/>
                  <a:gd name="T2" fmla="*/ 2 w 124"/>
                  <a:gd name="T3" fmla="*/ 14 h 208"/>
                  <a:gd name="T4" fmla="*/ 4 w 124"/>
                  <a:gd name="T5" fmla="*/ 16 h 208"/>
                  <a:gd name="T6" fmla="*/ 11 w 124"/>
                  <a:gd name="T7" fmla="*/ 23 h 208"/>
                  <a:gd name="T8" fmla="*/ 15 w 124"/>
                  <a:gd name="T9" fmla="*/ 29 h 208"/>
                  <a:gd name="T10" fmla="*/ 21 w 124"/>
                  <a:gd name="T11" fmla="*/ 35 h 208"/>
                  <a:gd name="T12" fmla="*/ 23 w 124"/>
                  <a:gd name="T13" fmla="*/ 39 h 208"/>
                  <a:gd name="T14" fmla="*/ 27 w 124"/>
                  <a:gd name="T15" fmla="*/ 43 h 208"/>
                  <a:gd name="T16" fmla="*/ 29 w 124"/>
                  <a:gd name="T17" fmla="*/ 47 h 208"/>
                  <a:gd name="T18" fmla="*/ 33 w 124"/>
                  <a:gd name="T19" fmla="*/ 54 h 208"/>
                  <a:gd name="T20" fmla="*/ 35 w 124"/>
                  <a:gd name="T21" fmla="*/ 58 h 208"/>
                  <a:gd name="T22" fmla="*/ 39 w 124"/>
                  <a:gd name="T23" fmla="*/ 62 h 208"/>
                  <a:gd name="T24" fmla="*/ 44 w 124"/>
                  <a:gd name="T25" fmla="*/ 66 h 208"/>
                  <a:gd name="T26" fmla="*/ 48 w 124"/>
                  <a:gd name="T27" fmla="*/ 70 h 208"/>
                  <a:gd name="T28" fmla="*/ 50 w 124"/>
                  <a:gd name="T29" fmla="*/ 74 h 208"/>
                  <a:gd name="T30" fmla="*/ 52 w 124"/>
                  <a:gd name="T31" fmla="*/ 78 h 208"/>
                  <a:gd name="T32" fmla="*/ 54 w 124"/>
                  <a:gd name="T33" fmla="*/ 85 h 208"/>
                  <a:gd name="T34" fmla="*/ 58 w 124"/>
                  <a:gd name="T35" fmla="*/ 89 h 208"/>
                  <a:gd name="T36" fmla="*/ 62 w 124"/>
                  <a:gd name="T37" fmla="*/ 97 h 208"/>
                  <a:gd name="T38" fmla="*/ 66 w 124"/>
                  <a:gd name="T39" fmla="*/ 105 h 208"/>
                  <a:gd name="T40" fmla="*/ 68 w 124"/>
                  <a:gd name="T41" fmla="*/ 111 h 208"/>
                  <a:gd name="T42" fmla="*/ 70 w 124"/>
                  <a:gd name="T43" fmla="*/ 120 h 208"/>
                  <a:gd name="T44" fmla="*/ 46 w 124"/>
                  <a:gd name="T45" fmla="*/ 126 h 208"/>
                  <a:gd name="T46" fmla="*/ 120 w 124"/>
                  <a:gd name="T47" fmla="*/ 208 h 208"/>
                  <a:gd name="T48" fmla="*/ 124 w 124"/>
                  <a:gd name="T49" fmla="*/ 103 h 208"/>
                  <a:gd name="T50" fmla="*/ 97 w 124"/>
                  <a:gd name="T51" fmla="*/ 111 h 208"/>
                  <a:gd name="T52" fmla="*/ 97 w 124"/>
                  <a:gd name="T53" fmla="*/ 111 h 208"/>
                  <a:gd name="T54" fmla="*/ 93 w 124"/>
                  <a:gd name="T55" fmla="*/ 107 h 208"/>
                  <a:gd name="T56" fmla="*/ 89 w 124"/>
                  <a:gd name="T57" fmla="*/ 101 h 208"/>
                  <a:gd name="T58" fmla="*/ 85 w 124"/>
                  <a:gd name="T59" fmla="*/ 95 h 208"/>
                  <a:gd name="T60" fmla="*/ 81 w 124"/>
                  <a:gd name="T61" fmla="*/ 91 h 208"/>
                  <a:gd name="T62" fmla="*/ 77 w 124"/>
                  <a:gd name="T63" fmla="*/ 87 h 208"/>
                  <a:gd name="T64" fmla="*/ 74 w 124"/>
                  <a:gd name="T65" fmla="*/ 82 h 208"/>
                  <a:gd name="T66" fmla="*/ 70 w 124"/>
                  <a:gd name="T67" fmla="*/ 78 h 208"/>
                  <a:gd name="T68" fmla="*/ 66 w 124"/>
                  <a:gd name="T69" fmla="*/ 74 h 208"/>
                  <a:gd name="T70" fmla="*/ 64 w 124"/>
                  <a:gd name="T71" fmla="*/ 68 h 208"/>
                  <a:gd name="T72" fmla="*/ 60 w 124"/>
                  <a:gd name="T73" fmla="*/ 64 h 208"/>
                  <a:gd name="T74" fmla="*/ 56 w 124"/>
                  <a:gd name="T75" fmla="*/ 60 h 208"/>
                  <a:gd name="T76" fmla="*/ 52 w 124"/>
                  <a:gd name="T77" fmla="*/ 54 h 208"/>
                  <a:gd name="T78" fmla="*/ 48 w 124"/>
                  <a:gd name="T79" fmla="*/ 49 h 208"/>
                  <a:gd name="T80" fmla="*/ 44 w 124"/>
                  <a:gd name="T81" fmla="*/ 43 h 208"/>
                  <a:gd name="T82" fmla="*/ 41 w 124"/>
                  <a:gd name="T83" fmla="*/ 39 h 208"/>
                  <a:gd name="T84" fmla="*/ 37 w 124"/>
                  <a:gd name="T85" fmla="*/ 35 h 208"/>
                  <a:gd name="T86" fmla="*/ 35 w 124"/>
                  <a:gd name="T87" fmla="*/ 29 h 208"/>
                  <a:gd name="T88" fmla="*/ 33 w 124"/>
                  <a:gd name="T89" fmla="*/ 25 h 208"/>
                  <a:gd name="T90" fmla="*/ 29 w 124"/>
                  <a:gd name="T91" fmla="*/ 23 h 208"/>
                  <a:gd name="T92" fmla="*/ 25 w 124"/>
                  <a:gd name="T93" fmla="*/ 14 h 208"/>
                  <a:gd name="T94" fmla="*/ 23 w 124"/>
                  <a:gd name="T95" fmla="*/ 8 h 208"/>
                  <a:gd name="T96" fmla="*/ 23 w 124"/>
                  <a:gd name="T97" fmla="*/ 4 h 208"/>
                  <a:gd name="T98" fmla="*/ 25 w 124"/>
                  <a:gd name="T99" fmla="*/ 2 h 208"/>
                  <a:gd name="T100" fmla="*/ 27 w 124"/>
                  <a:gd name="T101" fmla="*/ 0 h 208"/>
                  <a:gd name="T102" fmla="*/ 25 w 124"/>
                  <a:gd name="T103" fmla="*/ 0 h 208"/>
                  <a:gd name="T104" fmla="*/ 21 w 124"/>
                  <a:gd name="T105" fmla="*/ 0 h 208"/>
                  <a:gd name="T106" fmla="*/ 17 w 124"/>
                  <a:gd name="T107" fmla="*/ 2 h 208"/>
                  <a:gd name="T108" fmla="*/ 11 w 124"/>
                  <a:gd name="T109" fmla="*/ 4 h 208"/>
                  <a:gd name="T110" fmla="*/ 4 w 124"/>
                  <a:gd name="T111" fmla="*/ 8 h 208"/>
                  <a:gd name="T112" fmla="*/ 0 w 124"/>
                  <a:gd name="T113" fmla="*/ 8 h 208"/>
                  <a:gd name="T114" fmla="*/ 0 w 124"/>
                  <a:gd name="T115" fmla="*/ 10 h 208"/>
                  <a:gd name="T116" fmla="*/ 0 w 124"/>
                  <a:gd name="T117" fmla="*/ 1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 h="208">
                    <a:moveTo>
                      <a:pt x="0" y="10"/>
                    </a:moveTo>
                    <a:lnTo>
                      <a:pt x="2" y="14"/>
                    </a:lnTo>
                    <a:lnTo>
                      <a:pt x="4" y="16"/>
                    </a:lnTo>
                    <a:lnTo>
                      <a:pt x="11" y="23"/>
                    </a:lnTo>
                    <a:lnTo>
                      <a:pt x="15" y="29"/>
                    </a:lnTo>
                    <a:lnTo>
                      <a:pt x="21" y="35"/>
                    </a:lnTo>
                    <a:lnTo>
                      <a:pt x="23" y="39"/>
                    </a:lnTo>
                    <a:lnTo>
                      <a:pt x="27" y="43"/>
                    </a:lnTo>
                    <a:lnTo>
                      <a:pt x="29" y="47"/>
                    </a:lnTo>
                    <a:lnTo>
                      <a:pt x="33" y="54"/>
                    </a:lnTo>
                    <a:lnTo>
                      <a:pt x="35" y="58"/>
                    </a:lnTo>
                    <a:lnTo>
                      <a:pt x="39" y="62"/>
                    </a:lnTo>
                    <a:lnTo>
                      <a:pt x="44" y="66"/>
                    </a:lnTo>
                    <a:lnTo>
                      <a:pt x="48" y="70"/>
                    </a:lnTo>
                    <a:lnTo>
                      <a:pt x="50" y="74"/>
                    </a:lnTo>
                    <a:lnTo>
                      <a:pt x="52" y="78"/>
                    </a:lnTo>
                    <a:lnTo>
                      <a:pt x="54" y="85"/>
                    </a:lnTo>
                    <a:lnTo>
                      <a:pt x="58" y="89"/>
                    </a:lnTo>
                    <a:lnTo>
                      <a:pt x="62" y="97"/>
                    </a:lnTo>
                    <a:lnTo>
                      <a:pt x="66" y="105"/>
                    </a:lnTo>
                    <a:lnTo>
                      <a:pt x="68" y="111"/>
                    </a:lnTo>
                    <a:lnTo>
                      <a:pt x="70" y="120"/>
                    </a:lnTo>
                    <a:lnTo>
                      <a:pt x="46" y="126"/>
                    </a:lnTo>
                    <a:lnTo>
                      <a:pt x="120" y="208"/>
                    </a:lnTo>
                    <a:lnTo>
                      <a:pt x="124" y="103"/>
                    </a:lnTo>
                    <a:lnTo>
                      <a:pt x="97" y="111"/>
                    </a:lnTo>
                    <a:lnTo>
                      <a:pt x="97" y="111"/>
                    </a:lnTo>
                    <a:lnTo>
                      <a:pt x="93" y="107"/>
                    </a:lnTo>
                    <a:lnTo>
                      <a:pt x="89" y="101"/>
                    </a:lnTo>
                    <a:lnTo>
                      <a:pt x="85" y="95"/>
                    </a:lnTo>
                    <a:lnTo>
                      <a:pt x="81" y="91"/>
                    </a:lnTo>
                    <a:lnTo>
                      <a:pt x="77" y="87"/>
                    </a:lnTo>
                    <a:lnTo>
                      <a:pt x="74" y="82"/>
                    </a:lnTo>
                    <a:lnTo>
                      <a:pt x="70" y="78"/>
                    </a:lnTo>
                    <a:lnTo>
                      <a:pt x="66" y="74"/>
                    </a:lnTo>
                    <a:lnTo>
                      <a:pt x="64" y="68"/>
                    </a:lnTo>
                    <a:lnTo>
                      <a:pt x="60" y="64"/>
                    </a:lnTo>
                    <a:lnTo>
                      <a:pt x="56" y="60"/>
                    </a:lnTo>
                    <a:lnTo>
                      <a:pt x="52" y="54"/>
                    </a:lnTo>
                    <a:lnTo>
                      <a:pt x="48" y="49"/>
                    </a:lnTo>
                    <a:lnTo>
                      <a:pt x="44" y="43"/>
                    </a:lnTo>
                    <a:lnTo>
                      <a:pt x="41" y="39"/>
                    </a:lnTo>
                    <a:lnTo>
                      <a:pt x="37" y="35"/>
                    </a:lnTo>
                    <a:lnTo>
                      <a:pt x="35" y="29"/>
                    </a:lnTo>
                    <a:lnTo>
                      <a:pt x="33" y="25"/>
                    </a:lnTo>
                    <a:lnTo>
                      <a:pt x="29" y="23"/>
                    </a:lnTo>
                    <a:lnTo>
                      <a:pt x="25" y="14"/>
                    </a:lnTo>
                    <a:lnTo>
                      <a:pt x="23" y="8"/>
                    </a:lnTo>
                    <a:lnTo>
                      <a:pt x="23" y="4"/>
                    </a:lnTo>
                    <a:lnTo>
                      <a:pt x="25" y="2"/>
                    </a:lnTo>
                    <a:lnTo>
                      <a:pt x="27" y="0"/>
                    </a:lnTo>
                    <a:lnTo>
                      <a:pt x="25" y="0"/>
                    </a:lnTo>
                    <a:lnTo>
                      <a:pt x="21" y="0"/>
                    </a:lnTo>
                    <a:lnTo>
                      <a:pt x="17" y="2"/>
                    </a:lnTo>
                    <a:lnTo>
                      <a:pt x="11" y="4"/>
                    </a:lnTo>
                    <a:lnTo>
                      <a:pt x="4" y="8"/>
                    </a:lnTo>
                    <a:lnTo>
                      <a:pt x="0" y="8"/>
                    </a:lnTo>
                    <a:lnTo>
                      <a:pt x="0" y="10"/>
                    </a:lnTo>
                    <a:lnTo>
                      <a:pt x="0" y="10"/>
                    </a:lnTo>
                    <a:close/>
                  </a:path>
                </a:pathLst>
              </a:custGeom>
              <a:solidFill>
                <a:srgbClr val="FF1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69" name="Freeform 72"/>
              <p:cNvSpPr>
                <a:spLocks/>
              </p:cNvSpPr>
              <p:nvPr/>
            </p:nvSpPr>
            <p:spPr bwMode="auto">
              <a:xfrm>
                <a:off x="2022475" y="4038600"/>
                <a:ext cx="120650" cy="255588"/>
              </a:xfrm>
              <a:custGeom>
                <a:avLst/>
                <a:gdLst>
                  <a:gd name="T0" fmla="*/ 24 w 76"/>
                  <a:gd name="T1" fmla="*/ 154 h 161"/>
                  <a:gd name="T2" fmla="*/ 24 w 76"/>
                  <a:gd name="T3" fmla="*/ 154 h 161"/>
                  <a:gd name="T4" fmla="*/ 24 w 76"/>
                  <a:gd name="T5" fmla="*/ 152 h 161"/>
                  <a:gd name="T6" fmla="*/ 24 w 76"/>
                  <a:gd name="T7" fmla="*/ 148 h 161"/>
                  <a:gd name="T8" fmla="*/ 24 w 76"/>
                  <a:gd name="T9" fmla="*/ 144 h 161"/>
                  <a:gd name="T10" fmla="*/ 24 w 76"/>
                  <a:gd name="T11" fmla="*/ 140 h 161"/>
                  <a:gd name="T12" fmla="*/ 24 w 76"/>
                  <a:gd name="T13" fmla="*/ 134 h 161"/>
                  <a:gd name="T14" fmla="*/ 24 w 76"/>
                  <a:gd name="T15" fmla="*/ 126 h 161"/>
                  <a:gd name="T16" fmla="*/ 24 w 76"/>
                  <a:gd name="T17" fmla="*/ 119 h 161"/>
                  <a:gd name="T18" fmla="*/ 24 w 76"/>
                  <a:gd name="T19" fmla="*/ 111 h 161"/>
                  <a:gd name="T20" fmla="*/ 24 w 76"/>
                  <a:gd name="T21" fmla="*/ 105 h 161"/>
                  <a:gd name="T22" fmla="*/ 24 w 76"/>
                  <a:gd name="T23" fmla="*/ 97 h 161"/>
                  <a:gd name="T24" fmla="*/ 24 w 76"/>
                  <a:gd name="T25" fmla="*/ 91 h 161"/>
                  <a:gd name="T26" fmla="*/ 26 w 76"/>
                  <a:gd name="T27" fmla="*/ 82 h 161"/>
                  <a:gd name="T28" fmla="*/ 28 w 76"/>
                  <a:gd name="T29" fmla="*/ 74 h 161"/>
                  <a:gd name="T30" fmla="*/ 28 w 76"/>
                  <a:gd name="T31" fmla="*/ 68 h 161"/>
                  <a:gd name="T32" fmla="*/ 31 w 76"/>
                  <a:gd name="T33" fmla="*/ 62 h 161"/>
                  <a:gd name="T34" fmla="*/ 0 w 76"/>
                  <a:gd name="T35" fmla="*/ 62 h 161"/>
                  <a:gd name="T36" fmla="*/ 53 w 76"/>
                  <a:gd name="T37" fmla="*/ 0 h 161"/>
                  <a:gd name="T38" fmla="*/ 76 w 76"/>
                  <a:gd name="T39" fmla="*/ 70 h 161"/>
                  <a:gd name="T40" fmla="*/ 47 w 76"/>
                  <a:gd name="T41" fmla="*/ 62 h 161"/>
                  <a:gd name="T42" fmla="*/ 47 w 76"/>
                  <a:gd name="T43" fmla="*/ 62 h 161"/>
                  <a:gd name="T44" fmla="*/ 45 w 76"/>
                  <a:gd name="T45" fmla="*/ 64 h 161"/>
                  <a:gd name="T46" fmla="*/ 45 w 76"/>
                  <a:gd name="T47" fmla="*/ 68 h 161"/>
                  <a:gd name="T48" fmla="*/ 45 w 76"/>
                  <a:gd name="T49" fmla="*/ 72 h 161"/>
                  <a:gd name="T50" fmla="*/ 43 w 76"/>
                  <a:gd name="T51" fmla="*/ 78 h 161"/>
                  <a:gd name="T52" fmla="*/ 43 w 76"/>
                  <a:gd name="T53" fmla="*/ 86 h 161"/>
                  <a:gd name="T54" fmla="*/ 41 w 76"/>
                  <a:gd name="T55" fmla="*/ 93 h 161"/>
                  <a:gd name="T56" fmla="*/ 41 w 76"/>
                  <a:gd name="T57" fmla="*/ 101 h 161"/>
                  <a:gd name="T58" fmla="*/ 39 w 76"/>
                  <a:gd name="T59" fmla="*/ 109 h 161"/>
                  <a:gd name="T60" fmla="*/ 39 w 76"/>
                  <a:gd name="T61" fmla="*/ 117 h 161"/>
                  <a:gd name="T62" fmla="*/ 39 w 76"/>
                  <a:gd name="T63" fmla="*/ 126 h 161"/>
                  <a:gd name="T64" fmla="*/ 39 w 76"/>
                  <a:gd name="T65" fmla="*/ 134 h 161"/>
                  <a:gd name="T66" fmla="*/ 39 w 76"/>
                  <a:gd name="T67" fmla="*/ 140 h 161"/>
                  <a:gd name="T68" fmla="*/ 39 w 76"/>
                  <a:gd name="T69" fmla="*/ 148 h 161"/>
                  <a:gd name="T70" fmla="*/ 41 w 76"/>
                  <a:gd name="T71" fmla="*/ 154 h 161"/>
                  <a:gd name="T72" fmla="*/ 43 w 76"/>
                  <a:gd name="T73" fmla="*/ 161 h 161"/>
                  <a:gd name="T74" fmla="*/ 24 w 76"/>
                  <a:gd name="T75" fmla="*/ 154 h 161"/>
                  <a:gd name="T76" fmla="*/ 24 w 76"/>
                  <a:gd name="T77"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 h="161">
                    <a:moveTo>
                      <a:pt x="24" y="154"/>
                    </a:moveTo>
                    <a:lnTo>
                      <a:pt x="24" y="154"/>
                    </a:lnTo>
                    <a:lnTo>
                      <a:pt x="24" y="152"/>
                    </a:lnTo>
                    <a:lnTo>
                      <a:pt x="24" y="148"/>
                    </a:lnTo>
                    <a:lnTo>
                      <a:pt x="24" y="144"/>
                    </a:lnTo>
                    <a:lnTo>
                      <a:pt x="24" y="140"/>
                    </a:lnTo>
                    <a:lnTo>
                      <a:pt x="24" y="134"/>
                    </a:lnTo>
                    <a:lnTo>
                      <a:pt x="24" y="126"/>
                    </a:lnTo>
                    <a:lnTo>
                      <a:pt x="24" y="119"/>
                    </a:lnTo>
                    <a:lnTo>
                      <a:pt x="24" y="111"/>
                    </a:lnTo>
                    <a:lnTo>
                      <a:pt x="24" y="105"/>
                    </a:lnTo>
                    <a:lnTo>
                      <a:pt x="24" y="97"/>
                    </a:lnTo>
                    <a:lnTo>
                      <a:pt x="24" y="91"/>
                    </a:lnTo>
                    <a:lnTo>
                      <a:pt x="26" y="82"/>
                    </a:lnTo>
                    <a:lnTo>
                      <a:pt x="28" y="74"/>
                    </a:lnTo>
                    <a:lnTo>
                      <a:pt x="28" y="68"/>
                    </a:lnTo>
                    <a:lnTo>
                      <a:pt x="31" y="62"/>
                    </a:lnTo>
                    <a:lnTo>
                      <a:pt x="0" y="62"/>
                    </a:lnTo>
                    <a:lnTo>
                      <a:pt x="53" y="0"/>
                    </a:lnTo>
                    <a:lnTo>
                      <a:pt x="76" y="70"/>
                    </a:lnTo>
                    <a:lnTo>
                      <a:pt x="47" y="62"/>
                    </a:lnTo>
                    <a:lnTo>
                      <a:pt x="47" y="62"/>
                    </a:lnTo>
                    <a:lnTo>
                      <a:pt x="45" y="64"/>
                    </a:lnTo>
                    <a:lnTo>
                      <a:pt x="45" y="68"/>
                    </a:lnTo>
                    <a:lnTo>
                      <a:pt x="45" y="72"/>
                    </a:lnTo>
                    <a:lnTo>
                      <a:pt x="43" y="78"/>
                    </a:lnTo>
                    <a:lnTo>
                      <a:pt x="43" y="86"/>
                    </a:lnTo>
                    <a:lnTo>
                      <a:pt x="41" y="93"/>
                    </a:lnTo>
                    <a:lnTo>
                      <a:pt x="41" y="101"/>
                    </a:lnTo>
                    <a:lnTo>
                      <a:pt x="39" y="109"/>
                    </a:lnTo>
                    <a:lnTo>
                      <a:pt x="39" y="117"/>
                    </a:lnTo>
                    <a:lnTo>
                      <a:pt x="39" y="126"/>
                    </a:lnTo>
                    <a:lnTo>
                      <a:pt x="39" y="134"/>
                    </a:lnTo>
                    <a:lnTo>
                      <a:pt x="39" y="140"/>
                    </a:lnTo>
                    <a:lnTo>
                      <a:pt x="39" y="148"/>
                    </a:lnTo>
                    <a:lnTo>
                      <a:pt x="41" y="154"/>
                    </a:lnTo>
                    <a:lnTo>
                      <a:pt x="43" y="161"/>
                    </a:lnTo>
                    <a:lnTo>
                      <a:pt x="24" y="154"/>
                    </a:lnTo>
                    <a:lnTo>
                      <a:pt x="24" y="154"/>
                    </a:lnTo>
                    <a:close/>
                  </a:path>
                </a:pathLst>
              </a:custGeom>
              <a:solidFill>
                <a:srgbClr val="FF1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70" name="Freeform 73"/>
              <p:cNvSpPr>
                <a:spLocks/>
              </p:cNvSpPr>
              <p:nvPr/>
            </p:nvSpPr>
            <p:spPr bwMode="auto">
              <a:xfrm>
                <a:off x="4510088" y="5892801"/>
                <a:ext cx="209550" cy="127000"/>
              </a:xfrm>
              <a:custGeom>
                <a:avLst/>
                <a:gdLst>
                  <a:gd name="T0" fmla="*/ 132 w 132"/>
                  <a:gd name="T1" fmla="*/ 62 h 80"/>
                  <a:gd name="T2" fmla="*/ 53 w 132"/>
                  <a:gd name="T3" fmla="*/ 49 h 80"/>
                  <a:gd name="T4" fmla="*/ 47 w 132"/>
                  <a:gd name="T5" fmla="*/ 80 h 80"/>
                  <a:gd name="T6" fmla="*/ 47 w 132"/>
                  <a:gd name="T7" fmla="*/ 78 h 80"/>
                  <a:gd name="T8" fmla="*/ 43 w 132"/>
                  <a:gd name="T9" fmla="*/ 72 h 80"/>
                  <a:gd name="T10" fmla="*/ 37 w 132"/>
                  <a:gd name="T11" fmla="*/ 66 h 80"/>
                  <a:gd name="T12" fmla="*/ 31 w 132"/>
                  <a:gd name="T13" fmla="*/ 58 h 80"/>
                  <a:gd name="T14" fmla="*/ 27 w 132"/>
                  <a:gd name="T15" fmla="*/ 54 h 80"/>
                  <a:gd name="T16" fmla="*/ 22 w 132"/>
                  <a:gd name="T17" fmla="*/ 47 h 80"/>
                  <a:gd name="T18" fmla="*/ 18 w 132"/>
                  <a:gd name="T19" fmla="*/ 43 h 80"/>
                  <a:gd name="T20" fmla="*/ 14 w 132"/>
                  <a:gd name="T21" fmla="*/ 39 h 80"/>
                  <a:gd name="T22" fmla="*/ 6 w 132"/>
                  <a:gd name="T23" fmla="*/ 31 h 80"/>
                  <a:gd name="T24" fmla="*/ 0 w 132"/>
                  <a:gd name="T25" fmla="*/ 27 h 80"/>
                  <a:gd name="T26" fmla="*/ 2 w 132"/>
                  <a:gd name="T27" fmla="*/ 25 h 80"/>
                  <a:gd name="T28" fmla="*/ 6 w 132"/>
                  <a:gd name="T29" fmla="*/ 25 h 80"/>
                  <a:gd name="T30" fmla="*/ 8 w 132"/>
                  <a:gd name="T31" fmla="*/ 23 h 80"/>
                  <a:gd name="T32" fmla="*/ 14 w 132"/>
                  <a:gd name="T33" fmla="*/ 21 h 80"/>
                  <a:gd name="T34" fmla="*/ 18 w 132"/>
                  <a:gd name="T35" fmla="*/ 18 h 80"/>
                  <a:gd name="T36" fmla="*/ 24 w 132"/>
                  <a:gd name="T37" fmla="*/ 18 h 80"/>
                  <a:gd name="T38" fmla="*/ 29 w 132"/>
                  <a:gd name="T39" fmla="*/ 14 h 80"/>
                  <a:gd name="T40" fmla="*/ 33 w 132"/>
                  <a:gd name="T41" fmla="*/ 12 h 80"/>
                  <a:gd name="T42" fmla="*/ 37 w 132"/>
                  <a:gd name="T43" fmla="*/ 10 h 80"/>
                  <a:gd name="T44" fmla="*/ 43 w 132"/>
                  <a:gd name="T45" fmla="*/ 8 h 80"/>
                  <a:gd name="T46" fmla="*/ 47 w 132"/>
                  <a:gd name="T47" fmla="*/ 6 h 80"/>
                  <a:gd name="T48" fmla="*/ 51 w 132"/>
                  <a:gd name="T49" fmla="*/ 4 h 80"/>
                  <a:gd name="T50" fmla="*/ 53 w 132"/>
                  <a:gd name="T51" fmla="*/ 2 h 80"/>
                  <a:gd name="T52" fmla="*/ 55 w 132"/>
                  <a:gd name="T53" fmla="*/ 0 h 80"/>
                  <a:gd name="T54" fmla="*/ 55 w 132"/>
                  <a:gd name="T55" fmla="*/ 29 h 80"/>
                  <a:gd name="T56" fmla="*/ 57 w 132"/>
                  <a:gd name="T57" fmla="*/ 29 h 80"/>
                  <a:gd name="T58" fmla="*/ 64 w 132"/>
                  <a:gd name="T59" fmla="*/ 31 h 80"/>
                  <a:gd name="T60" fmla="*/ 68 w 132"/>
                  <a:gd name="T61" fmla="*/ 31 h 80"/>
                  <a:gd name="T62" fmla="*/ 72 w 132"/>
                  <a:gd name="T63" fmla="*/ 31 h 80"/>
                  <a:gd name="T64" fmla="*/ 76 w 132"/>
                  <a:gd name="T65" fmla="*/ 33 h 80"/>
                  <a:gd name="T66" fmla="*/ 82 w 132"/>
                  <a:gd name="T67" fmla="*/ 35 h 80"/>
                  <a:gd name="T68" fmla="*/ 88 w 132"/>
                  <a:gd name="T69" fmla="*/ 35 h 80"/>
                  <a:gd name="T70" fmla="*/ 95 w 132"/>
                  <a:gd name="T71" fmla="*/ 35 h 80"/>
                  <a:gd name="T72" fmla="*/ 101 w 132"/>
                  <a:gd name="T73" fmla="*/ 37 h 80"/>
                  <a:gd name="T74" fmla="*/ 109 w 132"/>
                  <a:gd name="T75" fmla="*/ 39 h 80"/>
                  <a:gd name="T76" fmla="*/ 113 w 132"/>
                  <a:gd name="T77" fmla="*/ 39 h 80"/>
                  <a:gd name="T78" fmla="*/ 119 w 132"/>
                  <a:gd name="T79" fmla="*/ 39 h 80"/>
                  <a:gd name="T80" fmla="*/ 125 w 132"/>
                  <a:gd name="T81" fmla="*/ 39 h 80"/>
                  <a:gd name="T82" fmla="*/ 130 w 132"/>
                  <a:gd name="T83" fmla="*/ 39 h 80"/>
                  <a:gd name="T84" fmla="*/ 132 w 132"/>
                  <a:gd name="T85" fmla="*/ 62 h 80"/>
                  <a:gd name="T86" fmla="*/ 132 w 132"/>
                  <a:gd name="T8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2" h="80">
                    <a:moveTo>
                      <a:pt x="132" y="62"/>
                    </a:moveTo>
                    <a:lnTo>
                      <a:pt x="53" y="49"/>
                    </a:lnTo>
                    <a:lnTo>
                      <a:pt x="47" y="80"/>
                    </a:lnTo>
                    <a:lnTo>
                      <a:pt x="47" y="78"/>
                    </a:lnTo>
                    <a:lnTo>
                      <a:pt x="43" y="72"/>
                    </a:lnTo>
                    <a:lnTo>
                      <a:pt x="37" y="66"/>
                    </a:lnTo>
                    <a:lnTo>
                      <a:pt x="31" y="58"/>
                    </a:lnTo>
                    <a:lnTo>
                      <a:pt x="27" y="54"/>
                    </a:lnTo>
                    <a:lnTo>
                      <a:pt x="22" y="47"/>
                    </a:lnTo>
                    <a:lnTo>
                      <a:pt x="18" y="43"/>
                    </a:lnTo>
                    <a:lnTo>
                      <a:pt x="14" y="39"/>
                    </a:lnTo>
                    <a:lnTo>
                      <a:pt x="6" y="31"/>
                    </a:lnTo>
                    <a:lnTo>
                      <a:pt x="0" y="27"/>
                    </a:lnTo>
                    <a:lnTo>
                      <a:pt x="2" y="25"/>
                    </a:lnTo>
                    <a:lnTo>
                      <a:pt x="6" y="25"/>
                    </a:lnTo>
                    <a:lnTo>
                      <a:pt x="8" y="23"/>
                    </a:lnTo>
                    <a:lnTo>
                      <a:pt x="14" y="21"/>
                    </a:lnTo>
                    <a:lnTo>
                      <a:pt x="18" y="18"/>
                    </a:lnTo>
                    <a:lnTo>
                      <a:pt x="24" y="18"/>
                    </a:lnTo>
                    <a:lnTo>
                      <a:pt x="29" y="14"/>
                    </a:lnTo>
                    <a:lnTo>
                      <a:pt x="33" y="12"/>
                    </a:lnTo>
                    <a:lnTo>
                      <a:pt x="37" y="10"/>
                    </a:lnTo>
                    <a:lnTo>
                      <a:pt x="43" y="8"/>
                    </a:lnTo>
                    <a:lnTo>
                      <a:pt x="47" y="6"/>
                    </a:lnTo>
                    <a:lnTo>
                      <a:pt x="51" y="4"/>
                    </a:lnTo>
                    <a:lnTo>
                      <a:pt x="53" y="2"/>
                    </a:lnTo>
                    <a:lnTo>
                      <a:pt x="55" y="0"/>
                    </a:lnTo>
                    <a:lnTo>
                      <a:pt x="55" y="29"/>
                    </a:lnTo>
                    <a:lnTo>
                      <a:pt x="57" y="29"/>
                    </a:lnTo>
                    <a:lnTo>
                      <a:pt x="64" y="31"/>
                    </a:lnTo>
                    <a:lnTo>
                      <a:pt x="68" y="31"/>
                    </a:lnTo>
                    <a:lnTo>
                      <a:pt x="72" y="31"/>
                    </a:lnTo>
                    <a:lnTo>
                      <a:pt x="76" y="33"/>
                    </a:lnTo>
                    <a:lnTo>
                      <a:pt x="82" y="35"/>
                    </a:lnTo>
                    <a:lnTo>
                      <a:pt x="88" y="35"/>
                    </a:lnTo>
                    <a:lnTo>
                      <a:pt x="95" y="35"/>
                    </a:lnTo>
                    <a:lnTo>
                      <a:pt x="101" y="37"/>
                    </a:lnTo>
                    <a:lnTo>
                      <a:pt x="109" y="39"/>
                    </a:lnTo>
                    <a:lnTo>
                      <a:pt x="113" y="39"/>
                    </a:lnTo>
                    <a:lnTo>
                      <a:pt x="119" y="39"/>
                    </a:lnTo>
                    <a:lnTo>
                      <a:pt x="125" y="39"/>
                    </a:lnTo>
                    <a:lnTo>
                      <a:pt x="130" y="39"/>
                    </a:lnTo>
                    <a:lnTo>
                      <a:pt x="132" y="62"/>
                    </a:lnTo>
                    <a:lnTo>
                      <a:pt x="132" y="62"/>
                    </a:lnTo>
                    <a:close/>
                  </a:path>
                </a:pathLst>
              </a:custGeom>
              <a:solidFill>
                <a:srgbClr val="FF1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71" name="Freeform 74"/>
              <p:cNvSpPr>
                <a:spLocks/>
              </p:cNvSpPr>
              <p:nvPr/>
            </p:nvSpPr>
            <p:spPr bwMode="auto">
              <a:xfrm>
                <a:off x="6746875" y="3733800"/>
                <a:ext cx="111125" cy="295275"/>
              </a:xfrm>
              <a:custGeom>
                <a:avLst/>
                <a:gdLst>
                  <a:gd name="T0" fmla="*/ 23 w 70"/>
                  <a:gd name="T1" fmla="*/ 2 h 186"/>
                  <a:gd name="T2" fmla="*/ 23 w 70"/>
                  <a:gd name="T3" fmla="*/ 4 h 186"/>
                  <a:gd name="T4" fmla="*/ 23 w 70"/>
                  <a:gd name="T5" fmla="*/ 8 h 186"/>
                  <a:gd name="T6" fmla="*/ 23 w 70"/>
                  <a:gd name="T7" fmla="*/ 15 h 186"/>
                  <a:gd name="T8" fmla="*/ 23 w 70"/>
                  <a:gd name="T9" fmla="*/ 19 h 186"/>
                  <a:gd name="T10" fmla="*/ 25 w 70"/>
                  <a:gd name="T11" fmla="*/ 25 h 186"/>
                  <a:gd name="T12" fmla="*/ 25 w 70"/>
                  <a:gd name="T13" fmla="*/ 33 h 186"/>
                  <a:gd name="T14" fmla="*/ 27 w 70"/>
                  <a:gd name="T15" fmla="*/ 41 h 186"/>
                  <a:gd name="T16" fmla="*/ 27 w 70"/>
                  <a:gd name="T17" fmla="*/ 50 h 186"/>
                  <a:gd name="T18" fmla="*/ 27 w 70"/>
                  <a:gd name="T19" fmla="*/ 58 h 186"/>
                  <a:gd name="T20" fmla="*/ 27 w 70"/>
                  <a:gd name="T21" fmla="*/ 62 h 186"/>
                  <a:gd name="T22" fmla="*/ 27 w 70"/>
                  <a:gd name="T23" fmla="*/ 66 h 186"/>
                  <a:gd name="T24" fmla="*/ 27 w 70"/>
                  <a:gd name="T25" fmla="*/ 70 h 186"/>
                  <a:gd name="T26" fmla="*/ 27 w 70"/>
                  <a:gd name="T27" fmla="*/ 74 h 186"/>
                  <a:gd name="T28" fmla="*/ 27 w 70"/>
                  <a:gd name="T29" fmla="*/ 83 h 186"/>
                  <a:gd name="T30" fmla="*/ 27 w 70"/>
                  <a:gd name="T31" fmla="*/ 91 h 186"/>
                  <a:gd name="T32" fmla="*/ 27 w 70"/>
                  <a:gd name="T33" fmla="*/ 99 h 186"/>
                  <a:gd name="T34" fmla="*/ 27 w 70"/>
                  <a:gd name="T35" fmla="*/ 105 h 186"/>
                  <a:gd name="T36" fmla="*/ 0 w 70"/>
                  <a:gd name="T37" fmla="*/ 101 h 186"/>
                  <a:gd name="T38" fmla="*/ 0 w 70"/>
                  <a:gd name="T39" fmla="*/ 103 h 186"/>
                  <a:gd name="T40" fmla="*/ 2 w 70"/>
                  <a:gd name="T41" fmla="*/ 105 h 186"/>
                  <a:gd name="T42" fmla="*/ 2 w 70"/>
                  <a:gd name="T43" fmla="*/ 109 h 186"/>
                  <a:gd name="T44" fmla="*/ 2 w 70"/>
                  <a:gd name="T45" fmla="*/ 116 h 186"/>
                  <a:gd name="T46" fmla="*/ 4 w 70"/>
                  <a:gd name="T47" fmla="*/ 120 h 186"/>
                  <a:gd name="T48" fmla="*/ 6 w 70"/>
                  <a:gd name="T49" fmla="*/ 128 h 186"/>
                  <a:gd name="T50" fmla="*/ 8 w 70"/>
                  <a:gd name="T51" fmla="*/ 134 h 186"/>
                  <a:gd name="T52" fmla="*/ 8 w 70"/>
                  <a:gd name="T53" fmla="*/ 140 h 186"/>
                  <a:gd name="T54" fmla="*/ 10 w 70"/>
                  <a:gd name="T55" fmla="*/ 149 h 186"/>
                  <a:gd name="T56" fmla="*/ 10 w 70"/>
                  <a:gd name="T57" fmla="*/ 155 h 186"/>
                  <a:gd name="T58" fmla="*/ 12 w 70"/>
                  <a:gd name="T59" fmla="*/ 163 h 186"/>
                  <a:gd name="T60" fmla="*/ 12 w 70"/>
                  <a:gd name="T61" fmla="*/ 169 h 186"/>
                  <a:gd name="T62" fmla="*/ 14 w 70"/>
                  <a:gd name="T63" fmla="*/ 175 h 186"/>
                  <a:gd name="T64" fmla="*/ 14 w 70"/>
                  <a:gd name="T65" fmla="*/ 180 h 186"/>
                  <a:gd name="T66" fmla="*/ 17 w 70"/>
                  <a:gd name="T67" fmla="*/ 186 h 186"/>
                  <a:gd name="T68" fmla="*/ 70 w 70"/>
                  <a:gd name="T69" fmla="*/ 114 h 186"/>
                  <a:gd name="T70" fmla="*/ 47 w 70"/>
                  <a:gd name="T71" fmla="*/ 109 h 186"/>
                  <a:gd name="T72" fmla="*/ 45 w 70"/>
                  <a:gd name="T73" fmla="*/ 107 h 186"/>
                  <a:gd name="T74" fmla="*/ 45 w 70"/>
                  <a:gd name="T75" fmla="*/ 103 h 186"/>
                  <a:gd name="T76" fmla="*/ 45 w 70"/>
                  <a:gd name="T77" fmla="*/ 99 h 186"/>
                  <a:gd name="T78" fmla="*/ 45 w 70"/>
                  <a:gd name="T79" fmla="*/ 93 h 186"/>
                  <a:gd name="T80" fmla="*/ 45 w 70"/>
                  <a:gd name="T81" fmla="*/ 85 h 186"/>
                  <a:gd name="T82" fmla="*/ 45 w 70"/>
                  <a:gd name="T83" fmla="*/ 76 h 186"/>
                  <a:gd name="T84" fmla="*/ 45 w 70"/>
                  <a:gd name="T85" fmla="*/ 72 h 186"/>
                  <a:gd name="T86" fmla="*/ 45 w 70"/>
                  <a:gd name="T87" fmla="*/ 68 h 186"/>
                  <a:gd name="T88" fmla="*/ 45 w 70"/>
                  <a:gd name="T89" fmla="*/ 62 h 186"/>
                  <a:gd name="T90" fmla="*/ 45 w 70"/>
                  <a:gd name="T91" fmla="*/ 58 h 186"/>
                  <a:gd name="T92" fmla="*/ 45 w 70"/>
                  <a:gd name="T93" fmla="*/ 52 h 186"/>
                  <a:gd name="T94" fmla="*/ 45 w 70"/>
                  <a:gd name="T95" fmla="*/ 48 h 186"/>
                  <a:gd name="T96" fmla="*/ 45 w 70"/>
                  <a:gd name="T97" fmla="*/ 44 h 186"/>
                  <a:gd name="T98" fmla="*/ 45 w 70"/>
                  <a:gd name="T99" fmla="*/ 39 h 186"/>
                  <a:gd name="T100" fmla="*/ 45 w 70"/>
                  <a:gd name="T101" fmla="*/ 33 h 186"/>
                  <a:gd name="T102" fmla="*/ 45 w 70"/>
                  <a:gd name="T103" fmla="*/ 29 h 186"/>
                  <a:gd name="T104" fmla="*/ 45 w 70"/>
                  <a:gd name="T105" fmla="*/ 25 h 186"/>
                  <a:gd name="T106" fmla="*/ 45 w 70"/>
                  <a:gd name="T107" fmla="*/ 21 h 186"/>
                  <a:gd name="T108" fmla="*/ 43 w 70"/>
                  <a:gd name="T109" fmla="*/ 15 h 186"/>
                  <a:gd name="T110" fmla="*/ 43 w 70"/>
                  <a:gd name="T111" fmla="*/ 8 h 186"/>
                  <a:gd name="T112" fmla="*/ 41 w 70"/>
                  <a:gd name="T113" fmla="*/ 2 h 186"/>
                  <a:gd name="T114" fmla="*/ 41 w 70"/>
                  <a:gd name="T115" fmla="*/ 0 h 186"/>
                  <a:gd name="T116" fmla="*/ 23 w 70"/>
                  <a:gd name="T117" fmla="*/ 2 h 186"/>
                  <a:gd name="T118" fmla="*/ 23 w 70"/>
                  <a:gd name="T119"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86">
                    <a:moveTo>
                      <a:pt x="23" y="2"/>
                    </a:moveTo>
                    <a:lnTo>
                      <a:pt x="23" y="4"/>
                    </a:lnTo>
                    <a:lnTo>
                      <a:pt x="23" y="8"/>
                    </a:lnTo>
                    <a:lnTo>
                      <a:pt x="23" y="15"/>
                    </a:lnTo>
                    <a:lnTo>
                      <a:pt x="23" y="19"/>
                    </a:lnTo>
                    <a:lnTo>
                      <a:pt x="25" y="25"/>
                    </a:lnTo>
                    <a:lnTo>
                      <a:pt x="25" y="33"/>
                    </a:lnTo>
                    <a:lnTo>
                      <a:pt x="27" y="41"/>
                    </a:lnTo>
                    <a:lnTo>
                      <a:pt x="27" y="50"/>
                    </a:lnTo>
                    <a:lnTo>
                      <a:pt x="27" y="58"/>
                    </a:lnTo>
                    <a:lnTo>
                      <a:pt x="27" y="62"/>
                    </a:lnTo>
                    <a:lnTo>
                      <a:pt x="27" y="66"/>
                    </a:lnTo>
                    <a:lnTo>
                      <a:pt x="27" y="70"/>
                    </a:lnTo>
                    <a:lnTo>
                      <a:pt x="27" y="74"/>
                    </a:lnTo>
                    <a:lnTo>
                      <a:pt x="27" y="83"/>
                    </a:lnTo>
                    <a:lnTo>
                      <a:pt x="27" y="91"/>
                    </a:lnTo>
                    <a:lnTo>
                      <a:pt x="27" y="99"/>
                    </a:lnTo>
                    <a:lnTo>
                      <a:pt x="27" y="105"/>
                    </a:lnTo>
                    <a:lnTo>
                      <a:pt x="0" y="101"/>
                    </a:lnTo>
                    <a:lnTo>
                      <a:pt x="0" y="103"/>
                    </a:lnTo>
                    <a:lnTo>
                      <a:pt x="2" y="105"/>
                    </a:lnTo>
                    <a:lnTo>
                      <a:pt x="2" y="109"/>
                    </a:lnTo>
                    <a:lnTo>
                      <a:pt x="2" y="116"/>
                    </a:lnTo>
                    <a:lnTo>
                      <a:pt x="4" y="120"/>
                    </a:lnTo>
                    <a:lnTo>
                      <a:pt x="6" y="128"/>
                    </a:lnTo>
                    <a:lnTo>
                      <a:pt x="8" y="134"/>
                    </a:lnTo>
                    <a:lnTo>
                      <a:pt x="8" y="140"/>
                    </a:lnTo>
                    <a:lnTo>
                      <a:pt x="10" y="149"/>
                    </a:lnTo>
                    <a:lnTo>
                      <a:pt x="10" y="155"/>
                    </a:lnTo>
                    <a:lnTo>
                      <a:pt x="12" y="163"/>
                    </a:lnTo>
                    <a:lnTo>
                      <a:pt x="12" y="169"/>
                    </a:lnTo>
                    <a:lnTo>
                      <a:pt x="14" y="175"/>
                    </a:lnTo>
                    <a:lnTo>
                      <a:pt x="14" y="180"/>
                    </a:lnTo>
                    <a:lnTo>
                      <a:pt x="17" y="186"/>
                    </a:lnTo>
                    <a:lnTo>
                      <a:pt x="70" y="114"/>
                    </a:lnTo>
                    <a:lnTo>
                      <a:pt x="47" y="109"/>
                    </a:lnTo>
                    <a:lnTo>
                      <a:pt x="45" y="107"/>
                    </a:lnTo>
                    <a:lnTo>
                      <a:pt x="45" y="103"/>
                    </a:lnTo>
                    <a:lnTo>
                      <a:pt x="45" y="99"/>
                    </a:lnTo>
                    <a:lnTo>
                      <a:pt x="45" y="93"/>
                    </a:lnTo>
                    <a:lnTo>
                      <a:pt x="45" y="85"/>
                    </a:lnTo>
                    <a:lnTo>
                      <a:pt x="45" y="76"/>
                    </a:lnTo>
                    <a:lnTo>
                      <a:pt x="45" y="72"/>
                    </a:lnTo>
                    <a:lnTo>
                      <a:pt x="45" y="68"/>
                    </a:lnTo>
                    <a:lnTo>
                      <a:pt x="45" y="62"/>
                    </a:lnTo>
                    <a:lnTo>
                      <a:pt x="45" y="58"/>
                    </a:lnTo>
                    <a:lnTo>
                      <a:pt x="45" y="52"/>
                    </a:lnTo>
                    <a:lnTo>
                      <a:pt x="45" y="48"/>
                    </a:lnTo>
                    <a:lnTo>
                      <a:pt x="45" y="44"/>
                    </a:lnTo>
                    <a:lnTo>
                      <a:pt x="45" y="39"/>
                    </a:lnTo>
                    <a:lnTo>
                      <a:pt x="45" y="33"/>
                    </a:lnTo>
                    <a:lnTo>
                      <a:pt x="45" y="29"/>
                    </a:lnTo>
                    <a:lnTo>
                      <a:pt x="45" y="25"/>
                    </a:lnTo>
                    <a:lnTo>
                      <a:pt x="45" y="21"/>
                    </a:lnTo>
                    <a:lnTo>
                      <a:pt x="43" y="15"/>
                    </a:lnTo>
                    <a:lnTo>
                      <a:pt x="43" y="8"/>
                    </a:lnTo>
                    <a:lnTo>
                      <a:pt x="41" y="2"/>
                    </a:lnTo>
                    <a:lnTo>
                      <a:pt x="41" y="0"/>
                    </a:lnTo>
                    <a:lnTo>
                      <a:pt x="23" y="2"/>
                    </a:lnTo>
                    <a:lnTo>
                      <a:pt x="23" y="2"/>
                    </a:lnTo>
                    <a:close/>
                  </a:path>
                </a:pathLst>
              </a:custGeom>
              <a:solidFill>
                <a:srgbClr val="FF1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72" name="Freeform 75"/>
              <p:cNvSpPr>
                <a:spLocks/>
              </p:cNvSpPr>
              <p:nvPr/>
            </p:nvSpPr>
            <p:spPr bwMode="auto">
              <a:xfrm rot="1440000">
                <a:off x="6408651" y="5189624"/>
                <a:ext cx="136525" cy="242888"/>
              </a:xfrm>
              <a:custGeom>
                <a:avLst/>
                <a:gdLst>
                  <a:gd name="T0" fmla="*/ 37 w 86"/>
                  <a:gd name="T1" fmla="*/ 0 h 153"/>
                  <a:gd name="T2" fmla="*/ 35 w 86"/>
                  <a:gd name="T3" fmla="*/ 6 h 153"/>
                  <a:gd name="T4" fmla="*/ 35 w 86"/>
                  <a:gd name="T5" fmla="*/ 11 h 153"/>
                  <a:gd name="T6" fmla="*/ 35 w 86"/>
                  <a:gd name="T7" fmla="*/ 15 h 153"/>
                  <a:gd name="T8" fmla="*/ 35 w 86"/>
                  <a:gd name="T9" fmla="*/ 19 h 153"/>
                  <a:gd name="T10" fmla="*/ 35 w 86"/>
                  <a:gd name="T11" fmla="*/ 27 h 153"/>
                  <a:gd name="T12" fmla="*/ 35 w 86"/>
                  <a:gd name="T13" fmla="*/ 33 h 153"/>
                  <a:gd name="T14" fmla="*/ 33 w 86"/>
                  <a:gd name="T15" fmla="*/ 39 h 153"/>
                  <a:gd name="T16" fmla="*/ 33 w 86"/>
                  <a:gd name="T17" fmla="*/ 48 h 153"/>
                  <a:gd name="T18" fmla="*/ 33 w 86"/>
                  <a:gd name="T19" fmla="*/ 56 h 153"/>
                  <a:gd name="T20" fmla="*/ 33 w 86"/>
                  <a:gd name="T21" fmla="*/ 64 h 153"/>
                  <a:gd name="T22" fmla="*/ 31 w 86"/>
                  <a:gd name="T23" fmla="*/ 72 h 153"/>
                  <a:gd name="T24" fmla="*/ 31 w 86"/>
                  <a:gd name="T25" fmla="*/ 76 h 153"/>
                  <a:gd name="T26" fmla="*/ 31 w 86"/>
                  <a:gd name="T27" fmla="*/ 81 h 153"/>
                  <a:gd name="T28" fmla="*/ 29 w 86"/>
                  <a:gd name="T29" fmla="*/ 85 h 153"/>
                  <a:gd name="T30" fmla="*/ 29 w 86"/>
                  <a:gd name="T31" fmla="*/ 91 h 153"/>
                  <a:gd name="T32" fmla="*/ 29 w 86"/>
                  <a:gd name="T33" fmla="*/ 91 h 153"/>
                  <a:gd name="T34" fmla="*/ 25 w 86"/>
                  <a:gd name="T35" fmla="*/ 89 h 153"/>
                  <a:gd name="T36" fmla="*/ 20 w 86"/>
                  <a:gd name="T37" fmla="*/ 87 h 153"/>
                  <a:gd name="T38" fmla="*/ 16 w 86"/>
                  <a:gd name="T39" fmla="*/ 85 h 153"/>
                  <a:gd name="T40" fmla="*/ 10 w 86"/>
                  <a:gd name="T41" fmla="*/ 81 h 153"/>
                  <a:gd name="T42" fmla="*/ 8 w 86"/>
                  <a:gd name="T43" fmla="*/ 76 h 153"/>
                  <a:gd name="T44" fmla="*/ 4 w 86"/>
                  <a:gd name="T45" fmla="*/ 74 h 153"/>
                  <a:gd name="T46" fmla="*/ 0 w 86"/>
                  <a:gd name="T47" fmla="*/ 153 h 153"/>
                  <a:gd name="T48" fmla="*/ 10 w 86"/>
                  <a:gd name="T49" fmla="*/ 149 h 153"/>
                  <a:gd name="T50" fmla="*/ 14 w 86"/>
                  <a:gd name="T51" fmla="*/ 145 h 153"/>
                  <a:gd name="T52" fmla="*/ 20 w 86"/>
                  <a:gd name="T53" fmla="*/ 142 h 153"/>
                  <a:gd name="T54" fmla="*/ 29 w 86"/>
                  <a:gd name="T55" fmla="*/ 138 h 153"/>
                  <a:gd name="T56" fmla="*/ 35 w 86"/>
                  <a:gd name="T57" fmla="*/ 136 h 153"/>
                  <a:gd name="T58" fmla="*/ 43 w 86"/>
                  <a:gd name="T59" fmla="*/ 130 h 153"/>
                  <a:gd name="T60" fmla="*/ 49 w 86"/>
                  <a:gd name="T61" fmla="*/ 126 h 153"/>
                  <a:gd name="T62" fmla="*/ 58 w 86"/>
                  <a:gd name="T63" fmla="*/ 122 h 153"/>
                  <a:gd name="T64" fmla="*/ 64 w 86"/>
                  <a:gd name="T65" fmla="*/ 118 h 153"/>
                  <a:gd name="T66" fmla="*/ 70 w 86"/>
                  <a:gd name="T67" fmla="*/ 114 h 153"/>
                  <a:gd name="T68" fmla="*/ 76 w 86"/>
                  <a:gd name="T69" fmla="*/ 112 h 153"/>
                  <a:gd name="T70" fmla="*/ 80 w 86"/>
                  <a:gd name="T71" fmla="*/ 107 h 153"/>
                  <a:gd name="T72" fmla="*/ 86 w 86"/>
                  <a:gd name="T73" fmla="*/ 103 h 153"/>
                  <a:gd name="T74" fmla="*/ 47 w 86"/>
                  <a:gd name="T75" fmla="*/ 93 h 153"/>
                  <a:gd name="T76" fmla="*/ 47 w 86"/>
                  <a:gd name="T77" fmla="*/ 91 h 153"/>
                  <a:gd name="T78" fmla="*/ 47 w 86"/>
                  <a:gd name="T79" fmla="*/ 89 h 153"/>
                  <a:gd name="T80" fmla="*/ 47 w 86"/>
                  <a:gd name="T81" fmla="*/ 85 h 153"/>
                  <a:gd name="T82" fmla="*/ 47 w 86"/>
                  <a:gd name="T83" fmla="*/ 81 h 153"/>
                  <a:gd name="T84" fmla="*/ 47 w 86"/>
                  <a:gd name="T85" fmla="*/ 74 h 153"/>
                  <a:gd name="T86" fmla="*/ 47 w 86"/>
                  <a:gd name="T87" fmla="*/ 68 h 153"/>
                  <a:gd name="T88" fmla="*/ 47 w 86"/>
                  <a:gd name="T89" fmla="*/ 60 h 153"/>
                  <a:gd name="T90" fmla="*/ 49 w 86"/>
                  <a:gd name="T91" fmla="*/ 54 h 153"/>
                  <a:gd name="T92" fmla="*/ 49 w 86"/>
                  <a:gd name="T93" fmla="*/ 44 h 153"/>
                  <a:gd name="T94" fmla="*/ 49 w 86"/>
                  <a:gd name="T95" fmla="*/ 37 h 153"/>
                  <a:gd name="T96" fmla="*/ 49 w 86"/>
                  <a:gd name="T97" fmla="*/ 29 h 153"/>
                  <a:gd name="T98" fmla="*/ 51 w 86"/>
                  <a:gd name="T99" fmla="*/ 23 h 153"/>
                  <a:gd name="T100" fmla="*/ 51 w 86"/>
                  <a:gd name="T101" fmla="*/ 15 h 153"/>
                  <a:gd name="T102" fmla="*/ 53 w 86"/>
                  <a:gd name="T103" fmla="*/ 8 h 153"/>
                  <a:gd name="T104" fmla="*/ 55 w 86"/>
                  <a:gd name="T105" fmla="*/ 0 h 153"/>
                  <a:gd name="T106" fmla="*/ 37 w 86"/>
                  <a:gd name="T107" fmla="*/ 0 h 153"/>
                  <a:gd name="T108" fmla="*/ 37 w 86"/>
                  <a:gd name="T10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53">
                    <a:moveTo>
                      <a:pt x="37" y="0"/>
                    </a:moveTo>
                    <a:lnTo>
                      <a:pt x="35" y="6"/>
                    </a:lnTo>
                    <a:lnTo>
                      <a:pt x="35" y="11"/>
                    </a:lnTo>
                    <a:lnTo>
                      <a:pt x="35" y="15"/>
                    </a:lnTo>
                    <a:lnTo>
                      <a:pt x="35" y="19"/>
                    </a:lnTo>
                    <a:lnTo>
                      <a:pt x="35" y="27"/>
                    </a:lnTo>
                    <a:lnTo>
                      <a:pt x="35" y="33"/>
                    </a:lnTo>
                    <a:lnTo>
                      <a:pt x="33" y="39"/>
                    </a:lnTo>
                    <a:lnTo>
                      <a:pt x="33" y="48"/>
                    </a:lnTo>
                    <a:lnTo>
                      <a:pt x="33" y="56"/>
                    </a:lnTo>
                    <a:lnTo>
                      <a:pt x="33" y="64"/>
                    </a:lnTo>
                    <a:lnTo>
                      <a:pt x="31" y="72"/>
                    </a:lnTo>
                    <a:lnTo>
                      <a:pt x="31" y="76"/>
                    </a:lnTo>
                    <a:lnTo>
                      <a:pt x="31" y="81"/>
                    </a:lnTo>
                    <a:lnTo>
                      <a:pt x="29" y="85"/>
                    </a:lnTo>
                    <a:lnTo>
                      <a:pt x="29" y="91"/>
                    </a:lnTo>
                    <a:lnTo>
                      <a:pt x="29" y="91"/>
                    </a:lnTo>
                    <a:lnTo>
                      <a:pt x="25" y="89"/>
                    </a:lnTo>
                    <a:lnTo>
                      <a:pt x="20" y="87"/>
                    </a:lnTo>
                    <a:lnTo>
                      <a:pt x="16" y="85"/>
                    </a:lnTo>
                    <a:lnTo>
                      <a:pt x="10" y="81"/>
                    </a:lnTo>
                    <a:lnTo>
                      <a:pt x="8" y="76"/>
                    </a:lnTo>
                    <a:lnTo>
                      <a:pt x="4" y="74"/>
                    </a:lnTo>
                    <a:lnTo>
                      <a:pt x="0" y="153"/>
                    </a:lnTo>
                    <a:lnTo>
                      <a:pt x="10" y="149"/>
                    </a:lnTo>
                    <a:lnTo>
                      <a:pt x="14" y="145"/>
                    </a:lnTo>
                    <a:lnTo>
                      <a:pt x="20" y="142"/>
                    </a:lnTo>
                    <a:lnTo>
                      <a:pt x="29" y="138"/>
                    </a:lnTo>
                    <a:lnTo>
                      <a:pt x="35" y="136"/>
                    </a:lnTo>
                    <a:lnTo>
                      <a:pt x="43" y="130"/>
                    </a:lnTo>
                    <a:lnTo>
                      <a:pt x="49" y="126"/>
                    </a:lnTo>
                    <a:lnTo>
                      <a:pt x="58" y="122"/>
                    </a:lnTo>
                    <a:lnTo>
                      <a:pt x="64" y="118"/>
                    </a:lnTo>
                    <a:lnTo>
                      <a:pt x="70" y="114"/>
                    </a:lnTo>
                    <a:lnTo>
                      <a:pt x="76" y="112"/>
                    </a:lnTo>
                    <a:lnTo>
                      <a:pt x="80" y="107"/>
                    </a:lnTo>
                    <a:lnTo>
                      <a:pt x="86" y="103"/>
                    </a:lnTo>
                    <a:lnTo>
                      <a:pt x="47" y="93"/>
                    </a:lnTo>
                    <a:lnTo>
                      <a:pt x="47" y="91"/>
                    </a:lnTo>
                    <a:lnTo>
                      <a:pt x="47" y="89"/>
                    </a:lnTo>
                    <a:lnTo>
                      <a:pt x="47" y="85"/>
                    </a:lnTo>
                    <a:lnTo>
                      <a:pt x="47" y="81"/>
                    </a:lnTo>
                    <a:lnTo>
                      <a:pt x="47" y="74"/>
                    </a:lnTo>
                    <a:lnTo>
                      <a:pt x="47" y="68"/>
                    </a:lnTo>
                    <a:lnTo>
                      <a:pt x="47" y="60"/>
                    </a:lnTo>
                    <a:lnTo>
                      <a:pt x="49" y="54"/>
                    </a:lnTo>
                    <a:lnTo>
                      <a:pt x="49" y="44"/>
                    </a:lnTo>
                    <a:lnTo>
                      <a:pt x="49" y="37"/>
                    </a:lnTo>
                    <a:lnTo>
                      <a:pt x="49" y="29"/>
                    </a:lnTo>
                    <a:lnTo>
                      <a:pt x="51" y="23"/>
                    </a:lnTo>
                    <a:lnTo>
                      <a:pt x="51" y="15"/>
                    </a:lnTo>
                    <a:lnTo>
                      <a:pt x="53" y="8"/>
                    </a:lnTo>
                    <a:lnTo>
                      <a:pt x="55" y="0"/>
                    </a:lnTo>
                    <a:lnTo>
                      <a:pt x="37" y="0"/>
                    </a:lnTo>
                    <a:lnTo>
                      <a:pt x="37" y="0"/>
                    </a:lnTo>
                    <a:close/>
                  </a:path>
                </a:pathLst>
              </a:custGeom>
              <a:solidFill>
                <a:srgbClr val="FF1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83" name="Freeform 86"/>
              <p:cNvSpPr>
                <a:spLocks/>
              </p:cNvSpPr>
              <p:nvPr/>
            </p:nvSpPr>
            <p:spPr bwMode="auto">
              <a:xfrm>
                <a:off x="3881438" y="2128838"/>
                <a:ext cx="28575" cy="33338"/>
              </a:xfrm>
              <a:custGeom>
                <a:avLst/>
                <a:gdLst>
                  <a:gd name="T0" fmla="*/ 0 w 18"/>
                  <a:gd name="T1" fmla="*/ 15 h 21"/>
                  <a:gd name="T2" fmla="*/ 2 w 18"/>
                  <a:gd name="T3" fmla="*/ 13 h 21"/>
                  <a:gd name="T4" fmla="*/ 4 w 18"/>
                  <a:gd name="T5" fmla="*/ 9 h 21"/>
                  <a:gd name="T6" fmla="*/ 6 w 18"/>
                  <a:gd name="T7" fmla="*/ 4 h 21"/>
                  <a:gd name="T8" fmla="*/ 10 w 18"/>
                  <a:gd name="T9" fmla="*/ 2 h 21"/>
                  <a:gd name="T10" fmla="*/ 14 w 18"/>
                  <a:gd name="T11" fmla="*/ 0 h 21"/>
                  <a:gd name="T12" fmla="*/ 18 w 18"/>
                  <a:gd name="T13" fmla="*/ 0 h 21"/>
                  <a:gd name="T14" fmla="*/ 16 w 18"/>
                  <a:gd name="T15" fmla="*/ 0 h 21"/>
                  <a:gd name="T16" fmla="*/ 10 w 18"/>
                  <a:gd name="T17" fmla="*/ 7 h 21"/>
                  <a:gd name="T18" fmla="*/ 6 w 18"/>
                  <a:gd name="T19" fmla="*/ 9 h 21"/>
                  <a:gd name="T20" fmla="*/ 4 w 18"/>
                  <a:gd name="T21" fmla="*/ 13 h 21"/>
                  <a:gd name="T22" fmla="*/ 2 w 18"/>
                  <a:gd name="T23" fmla="*/ 17 h 21"/>
                  <a:gd name="T24" fmla="*/ 0 w 18"/>
                  <a:gd name="T25" fmla="*/ 21 h 21"/>
                  <a:gd name="T26" fmla="*/ 0 w 18"/>
                  <a:gd name="T27" fmla="*/ 21 h 21"/>
                  <a:gd name="T28" fmla="*/ 0 w 18"/>
                  <a:gd name="T29" fmla="*/ 19 h 21"/>
                  <a:gd name="T30" fmla="*/ 0 w 18"/>
                  <a:gd name="T31" fmla="*/ 17 h 21"/>
                  <a:gd name="T32" fmla="*/ 0 w 18"/>
                  <a:gd name="T33" fmla="*/ 15 h 21"/>
                  <a:gd name="T34" fmla="*/ 0 w 18"/>
                  <a:gd name="T35"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1">
                    <a:moveTo>
                      <a:pt x="0" y="15"/>
                    </a:moveTo>
                    <a:lnTo>
                      <a:pt x="2" y="13"/>
                    </a:lnTo>
                    <a:lnTo>
                      <a:pt x="4" y="9"/>
                    </a:lnTo>
                    <a:lnTo>
                      <a:pt x="6" y="4"/>
                    </a:lnTo>
                    <a:lnTo>
                      <a:pt x="10" y="2"/>
                    </a:lnTo>
                    <a:lnTo>
                      <a:pt x="14" y="0"/>
                    </a:lnTo>
                    <a:lnTo>
                      <a:pt x="18" y="0"/>
                    </a:lnTo>
                    <a:lnTo>
                      <a:pt x="16" y="0"/>
                    </a:lnTo>
                    <a:lnTo>
                      <a:pt x="10" y="7"/>
                    </a:lnTo>
                    <a:lnTo>
                      <a:pt x="6" y="9"/>
                    </a:lnTo>
                    <a:lnTo>
                      <a:pt x="4" y="13"/>
                    </a:lnTo>
                    <a:lnTo>
                      <a:pt x="2" y="17"/>
                    </a:lnTo>
                    <a:lnTo>
                      <a:pt x="0" y="21"/>
                    </a:lnTo>
                    <a:lnTo>
                      <a:pt x="0" y="21"/>
                    </a:lnTo>
                    <a:lnTo>
                      <a:pt x="0" y="19"/>
                    </a:lnTo>
                    <a:lnTo>
                      <a:pt x="0" y="17"/>
                    </a:lnTo>
                    <a:lnTo>
                      <a:pt x="0"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84" name="Freeform 87"/>
              <p:cNvSpPr>
                <a:spLocks/>
              </p:cNvSpPr>
              <p:nvPr/>
            </p:nvSpPr>
            <p:spPr bwMode="auto">
              <a:xfrm>
                <a:off x="4029075" y="2139951"/>
                <a:ext cx="31750" cy="25400"/>
              </a:xfrm>
              <a:custGeom>
                <a:avLst/>
                <a:gdLst>
                  <a:gd name="T0" fmla="*/ 0 w 20"/>
                  <a:gd name="T1" fmla="*/ 16 h 16"/>
                  <a:gd name="T2" fmla="*/ 20 w 20"/>
                  <a:gd name="T3" fmla="*/ 0 h 16"/>
                  <a:gd name="T4" fmla="*/ 4 w 20"/>
                  <a:gd name="T5" fmla="*/ 8 h 16"/>
                  <a:gd name="T6" fmla="*/ 0 w 20"/>
                  <a:gd name="T7" fmla="*/ 16 h 16"/>
                  <a:gd name="T8" fmla="*/ 0 w 20"/>
                  <a:gd name="T9" fmla="*/ 16 h 16"/>
                </a:gdLst>
                <a:ahLst/>
                <a:cxnLst>
                  <a:cxn ang="0">
                    <a:pos x="T0" y="T1"/>
                  </a:cxn>
                  <a:cxn ang="0">
                    <a:pos x="T2" y="T3"/>
                  </a:cxn>
                  <a:cxn ang="0">
                    <a:pos x="T4" y="T5"/>
                  </a:cxn>
                  <a:cxn ang="0">
                    <a:pos x="T6" y="T7"/>
                  </a:cxn>
                  <a:cxn ang="0">
                    <a:pos x="T8" y="T9"/>
                  </a:cxn>
                </a:cxnLst>
                <a:rect l="0" t="0" r="r" b="b"/>
                <a:pathLst>
                  <a:path w="20" h="16">
                    <a:moveTo>
                      <a:pt x="0" y="16"/>
                    </a:moveTo>
                    <a:lnTo>
                      <a:pt x="20" y="0"/>
                    </a:lnTo>
                    <a:lnTo>
                      <a:pt x="4" y="8"/>
                    </a:lnTo>
                    <a:lnTo>
                      <a:pt x="0" y="16"/>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85" name="Freeform 88"/>
              <p:cNvSpPr>
                <a:spLocks/>
              </p:cNvSpPr>
              <p:nvPr/>
            </p:nvSpPr>
            <p:spPr bwMode="auto">
              <a:xfrm>
                <a:off x="3854450" y="2190751"/>
                <a:ext cx="23813" cy="39688"/>
              </a:xfrm>
              <a:custGeom>
                <a:avLst/>
                <a:gdLst>
                  <a:gd name="T0" fmla="*/ 0 w 15"/>
                  <a:gd name="T1" fmla="*/ 23 h 25"/>
                  <a:gd name="T2" fmla="*/ 0 w 15"/>
                  <a:gd name="T3" fmla="*/ 19 h 25"/>
                  <a:gd name="T4" fmla="*/ 5 w 15"/>
                  <a:gd name="T5" fmla="*/ 13 h 25"/>
                  <a:gd name="T6" fmla="*/ 9 w 15"/>
                  <a:gd name="T7" fmla="*/ 5 h 25"/>
                  <a:gd name="T8" fmla="*/ 15 w 15"/>
                  <a:gd name="T9" fmla="*/ 0 h 25"/>
                  <a:gd name="T10" fmla="*/ 13 w 15"/>
                  <a:gd name="T11" fmla="*/ 5 h 25"/>
                  <a:gd name="T12" fmla="*/ 11 w 15"/>
                  <a:gd name="T13" fmla="*/ 7 h 25"/>
                  <a:gd name="T14" fmla="*/ 9 w 15"/>
                  <a:gd name="T15" fmla="*/ 13 h 25"/>
                  <a:gd name="T16" fmla="*/ 5 w 15"/>
                  <a:gd name="T17" fmla="*/ 17 h 25"/>
                  <a:gd name="T18" fmla="*/ 2 w 15"/>
                  <a:gd name="T19" fmla="*/ 21 h 25"/>
                  <a:gd name="T20" fmla="*/ 0 w 15"/>
                  <a:gd name="T21" fmla="*/ 25 h 25"/>
                  <a:gd name="T22" fmla="*/ 0 w 15"/>
                  <a:gd name="T23" fmla="*/ 23 h 25"/>
                  <a:gd name="T24" fmla="*/ 0 w 15"/>
                  <a:gd name="T25"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5">
                    <a:moveTo>
                      <a:pt x="0" y="23"/>
                    </a:moveTo>
                    <a:lnTo>
                      <a:pt x="0" y="19"/>
                    </a:lnTo>
                    <a:lnTo>
                      <a:pt x="5" y="13"/>
                    </a:lnTo>
                    <a:lnTo>
                      <a:pt x="9" y="5"/>
                    </a:lnTo>
                    <a:lnTo>
                      <a:pt x="15" y="0"/>
                    </a:lnTo>
                    <a:lnTo>
                      <a:pt x="13" y="5"/>
                    </a:lnTo>
                    <a:lnTo>
                      <a:pt x="11" y="7"/>
                    </a:lnTo>
                    <a:lnTo>
                      <a:pt x="9" y="13"/>
                    </a:lnTo>
                    <a:lnTo>
                      <a:pt x="5" y="17"/>
                    </a:lnTo>
                    <a:lnTo>
                      <a:pt x="2" y="21"/>
                    </a:lnTo>
                    <a:lnTo>
                      <a:pt x="0" y="25"/>
                    </a:lnTo>
                    <a:lnTo>
                      <a:pt x="0"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86" name="Freeform 89"/>
              <p:cNvSpPr>
                <a:spLocks/>
              </p:cNvSpPr>
              <p:nvPr/>
            </p:nvSpPr>
            <p:spPr bwMode="auto">
              <a:xfrm>
                <a:off x="4168775" y="5072063"/>
                <a:ext cx="246063" cy="300038"/>
              </a:xfrm>
              <a:custGeom>
                <a:avLst/>
                <a:gdLst>
                  <a:gd name="T0" fmla="*/ 83 w 155"/>
                  <a:gd name="T1" fmla="*/ 18 h 189"/>
                  <a:gd name="T2" fmla="*/ 79 w 155"/>
                  <a:gd name="T3" fmla="*/ 24 h 189"/>
                  <a:gd name="T4" fmla="*/ 70 w 155"/>
                  <a:gd name="T5" fmla="*/ 35 h 189"/>
                  <a:gd name="T6" fmla="*/ 64 w 155"/>
                  <a:gd name="T7" fmla="*/ 43 h 189"/>
                  <a:gd name="T8" fmla="*/ 58 w 155"/>
                  <a:gd name="T9" fmla="*/ 53 h 189"/>
                  <a:gd name="T10" fmla="*/ 52 w 155"/>
                  <a:gd name="T11" fmla="*/ 65 h 189"/>
                  <a:gd name="T12" fmla="*/ 44 w 155"/>
                  <a:gd name="T13" fmla="*/ 78 h 189"/>
                  <a:gd name="T14" fmla="*/ 37 w 155"/>
                  <a:gd name="T15" fmla="*/ 90 h 189"/>
                  <a:gd name="T16" fmla="*/ 29 w 155"/>
                  <a:gd name="T17" fmla="*/ 105 h 189"/>
                  <a:gd name="T18" fmla="*/ 23 w 155"/>
                  <a:gd name="T19" fmla="*/ 119 h 189"/>
                  <a:gd name="T20" fmla="*/ 17 w 155"/>
                  <a:gd name="T21" fmla="*/ 134 h 189"/>
                  <a:gd name="T22" fmla="*/ 11 w 155"/>
                  <a:gd name="T23" fmla="*/ 150 h 189"/>
                  <a:gd name="T24" fmla="*/ 4 w 155"/>
                  <a:gd name="T25" fmla="*/ 164 h 189"/>
                  <a:gd name="T26" fmla="*/ 0 w 155"/>
                  <a:gd name="T27" fmla="*/ 181 h 189"/>
                  <a:gd name="T28" fmla="*/ 19 w 155"/>
                  <a:gd name="T29" fmla="*/ 189 h 189"/>
                  <a:gd name="T30" fmla="*/ 21 w 155"/>
                  <a:gd name="T31" fmla="*/ 183 h 189"/>
                  <a:gd name="T32" fmla="*/ 25 w 155"/>
                  <a:gd name="T33" fmla="*/ 177 h 189"/>
                  <a:gd name="T34" fmla="*/ 31 w 155"/>
                  <a:gd name="T35" fmla="*/ 169 h 189"/>
                  <a:gd name="T36" fmla="*/ 37 w 155"/>
                  <a:gd name="T37" fmla="*/ 156 h 189"/>
                  <a:gd name="T38" fmla="*/ 48 w 155"/>
                  <a:gd name="T39" fmla="*/ 144 h 189"/>
                  <a:gd name="T40" fmla="*/ 56 w 155"/>
                  <a:gd name="T41" fmla="*/ 131 h 189"/>
                  <a:gd name="T42" fmla="*/ 66 w 155"/>
                  <a:gd name="T43" fmla="*/ 119 h 189"/>
                  <a:gd name="T44" fmla="*/ 77 w 155"/>
                  <a:gd name="T45" fmla="*/ 105 h 189"/>
                  <a:gd name="T46" fmla="*/ 89 w 155"/>
                  <a:gd name="T47" fmla="*/ 90 h 189"/>
                  <a:gd name="T48" fmla="*/ 99 w 155"/>
                  <a:gd name="T49" fmla="*/ 78 h 189"/>
                  <a:gd name="T50" fmla="*/ 112 w 155"/>
                  <a:gd name="T51" fmla="*/ 68 h 189"/>
                  <a:gd name="T52" fmla="*/ 122 w 155"/>
                  <a:gd name="T53" fmla="*/ 57 h 189"/>
                  <a:gd name="T54" fmla="*/ 134 w 155"/>
                  <a:gd name="T55" fmla="*/ 47 h 189"/>
                  <a:gd name="T56" fmla="*/ 145 w 155"/>
                  <a:gd name="T57" fmla="*/ 41 h 189"/>
                  <a:gd name="T58" fmla="*/ 155 w 155"/>
                  <a:gd name="T59" fmla="*/ 39 h 189"/>
                  <a:gd name="T60" fmla="*/ 147 w 155"/>
                  <a:gd name="T61" fmla="*/ 0 h 189"/>
                  <a:gd name="T62" fmla="*/ 136 w 155"/>
                  <a:gd name="T63" fmla="*/ 0 h 189"/>
                  <a:gd name="T64" fmla="*/ 124 w 155"/>
                  <a:gd name="T65" fmla="*/ 2 h 189"/>
                  <a:gd name="T66" fmla="*/ 114 w 155"/>
                  <a:gd name="T67" fmla="*/ 4 h 189"/>
                  <a:gd name="T68" fmla="*/ 103 w 155"/>
                  <a:gd name="T69" fmla="*/ 6 h 189"/>
                  <a:gd name="T70" fmla="*/ 93 w 155"/>
                  <a:gd name="T71" fmla="*/ 10 h 189"/>
                  <a:gd name="T72" fmla="*/ 87 w 155"/>
                  <a:gd name="T73" fmla="*/ 14 h 189"/>
                  <a:gd name="T74" fmla="*/ 85 w 155"/>
                  <a:gd name="T75" fmla="*/ 1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5" h="189">
                    <a:moveTo>
                      <a:pt x="85" y="16"/>
                    </a:moveTo>
                    <a:lnTo>
                      <a:pt x="83" y="18"/>
                    </a:lnTo>
                    <a:lnTo>
                      <a:pt x="83" y="20"/>
                    </a:lnTo>
                    <a:lnTo>
                      <a:pt x="79" y="24"/>
                    </a:lnTo>
                    <a:lnTo>
                      <a:pt x="75" y="32"/>
                    </a:lnTo>
                    <a:lnTo>
                      <a:pt x="70" y="35"/>
                    </a:lnTo>
                    <a:lnTo>
                      <a:pt x="68" y="39"/>
                    </a:lnTo>
                    <a:lnTo>
                      <a:pt x="64" y="43"/>
                    </a:lnTo>
                    <a:lnTo>
                      <a:pt x="62" y="49"/>
                    </a:lnTo>
                    <a:lnTo>
                      <a:pt x="58" y="53"/>
                    </a:lnTo>
                    <a:lnTo>
                      <a:pt x="54" y="59"/>
                    </a:lnTo>
                    <a:lnTo>
                      <a:pt x="52" y="65"/>
                    </a:lnTo>
                    <a:lnTo>
                      <a:pt x="48" y="72"/>
                    </a:lnTo>
                    <a:lnTo>
                      <a:pt x="44" y="78"/>
                    </a:lnTo>
                    <a:lnTo>
                      <a:pt x="39" y="84"/>
                    </a:lnTo>
                    <a:lnTo>
                      <a:pt x="37" y="90"/>
                    </a:lnTo>
                    <a:lnTo>
                      <a:pt x="33" y="96"/>
                    </a:lnTo>
                    <a:lnTo>
                      <a:pt x="29" y="105"/>
                    </a:lnTo>
                    <a:lnTo>
                      <a:pt x="27" y="111"/>
                    </a:lnTo>
                    <a:lnTo>
                      <a:pt x="23" y="119"/>
                    </a:lnTo>
                    <a:lnTo>
                      <a:pt x="19" y="127"/>
                    </a:lnTo>
                    <a:lnTo>
                      <a:pt x="17" y="134"/>
                    </a:lnTo>
                    <a:lnTo>
                      <a:pt x="13" y="142"/>
                    </a:lnTo>
                    <a:lnTo>
                      <a:pt x="11" y="150"/>
                    </a:lnTo>
                    <a:lnTo>
                      <a:pt x="9" y="158"/>
                    </a:lnTo>
                    <a:lnTo>
                      <a:pt x="4" y="164"/>
                    </a:lnTo>
                    <a:lnTo>
                      <a:pt x="2" y="173"/>
                    </a:lnTo>
                    <a:lnTo>
                      <a:pt x="0" y="181"/>
                    </a:lnTo>
                    <a:lnTo>
                      <a:pt x="0" y="189"/>
                    </a:lnTo>
                    <a:lnTo>
                      <a:pt x="19" y="189"/>
                    </a:lnTo>
                    <a:lnTo>
                      <a:pt x="19" y="187"/>
                    </a:lnTo>
                    <a:lnTo>
                      <a:pt x="21" y="183"/>
                    </a:lnTo>
                    <a:lnTo>
                      <a:pt x="23" y="179"/>
                    </a:lnTo>
                    <a:lnTo>
                      <a:pt x="25" y="177"/>
                    </a:lnTo>
                    <a:lnTo>
                      <a:pt x="27" y="173"/>
                    </a:lnTo>
                    <a:lnTo>
                      <a:pt x="31" y="169"/>
                    </a:lnTo>
                    <a:lnTo>
                      <a:pt x="33" y="162"/>
                    </a:lnTo>
                    <a:lnTo>
                      <a:pt x="37" y="156"/>
                    </a:lnTo>
                    <a:lnTo>
                      <a:pt x="42" y="150"/>
                    </a:lnTo>
                    <a:lnTo>
                      <a:pt x="48" y="144"/>
                    </a:lnTo>
                    <a:lnTo>
                      <a:pt x="50" y="138"/>
                    </a:lnTo>
                    <a:lnTo>
                      <a:pt x="56" y="131"/>
                    </a:lnTo>
                    <a:lnTo>
                      <a:pt x="62" y="125"/>
                    </a:lnTo>
                    <a:lnTo>
                      <a:pt x="66" y="119"/>
                    </a:lnTo>
                    <a:lnTo>
                      <a:pt x="72" y="111"/>
                    </a:lnTo>
                    <a:lnTo>
                      <a:pt x="77" y="105"/>
                    </a:lnTo>
                    <a:lnTo>
                      <a:pt x="83" y="96"/>
                    </a:lnTo>
                    <a:lnTo>
                      <a:pt x="89" y="90"/>
                    </a:lnTo>
                    <a:lnTo>
                      <a:pt x="93" y="84"/>
                    </a:lnTo>
                    <a:lnTo>
                      <a:pt x="99" y="78"/>
                    </a:lnTo>
                    <a:lnTo>
                      <a:pt x="105" y="72"/>
                    </a:lnTo>
                    <a:lnTo>
                      <a:pt x="112" y="68"/>
                    </a:lnTo>
                    <a:lnTo>
                      <a:pt x="116" y="61"/>
                    </a:lnTo>
                    <a:lnTo>
                      <a:pt x="122" y="57"/>
                    </a:lnTo>
                    <a:lnTo>
                      <a:pt x="128" y="51"/>
                    </a:lnTo>
                    <a:lnTo>
                      <a:pt x="134" y="47"/>
                    </a:lnTo>
                    <a:lnTo>
                      <a:pt x="138" y="43"/>
                    </a:lnTo>
                    <a:lnTo>
                      <a:pt x="145" y="41"/>
                    </a:lnTo>
                    <a:lnTo>
                      <a:pt x="151" y="39"/>
                    </a:lnTo>
                    <a:lnTo>
                      <a:pt x="155" y="39"/>
                    </a:lnTo>
                    <a:lnTo>
                      <a:pt x="149" y="0"/>
                    </a:lnTo>
                    <a:lnTo>
                      <a:pt x="147" y="0"/>
                    </a:lnTo>
                    <a:lnTo>
                      <a:pt x="140" y="0"/>
                    </a:lnTo>
                    <a:lnTo>
                      <a:pt x="136" y="0"/>
                    </a:lnTo>
                    <a:lnTo>
                      <a:pt x="130" y="2"/>
                    </a:lnTo>
                    <a:lnTo>
                      <a:pt x="124" y="2"/>
                    </a:lnTo>
                    <a:lnTo>
                      <a:pt x="120" y="4"/>
                    </a:lnTo>
                    <a:lnTo>
                      <a:pt x="114" y="4"/>
                    </a:lnTo>
                    <a:lnTo>
                      <a:pt x="110" y="6"/>
                    </a:lnTo>
                    <a:lnTo>
                      <a:pt x="103" y="6"/>
                    </a:lnTo>
                    <a:lnTo>
                      <a:pt x="99" y="8"/>
                    </a:lnTo>
                    <a:lnTo>
                      <a:pt x="93" y="10"/>
                    </a:lnTo>
                    <a:lnTo>
                      <a:pt x="89" y="12"/>
                    </a:lnTo>
                    <a:lnTo>
                      <a:pt x="87" y="14"/>
                    </a:lnTo>
                    <a:lnTo>
                      <a:pt x="85" y="16"/>
                    </a:lnTo>
                    <a:lnTo>
                      <a:pt x="8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87" name="Freeform 90"/>
              <p:cNvSpPr>
                <a:spLocks/>
              </p:cNvSpPr>
              <p:nvPr/>
            </p:nvSpPr>
            <p:spPr bwMode="auto">
              <a:xfrm>
                <a:off x="4486275" y="3673476"/>
                <a:ext cx="66675" cy="652463"/>
              </a:xfrm>
              <a:custGeom>
                <a:avLst/>
                <a:gdLst>
                  <a:gd name="T0" fmla="*/ 2 w 42"/>
                  <a:gd name="T1" fmla="*/ 406 h 411"/>
                  <a:gd name="T2" fmla="*/ 4 w 42"/>
                  <a:gd name="T3" fmla="*/ 390 h 411"/>
                  <a:gd name="T4" fmla="*/ 9 w 42"/>
                  <a:gd name="T5" fmla="*/ 373 h 411"/>
                  <a:gd name="T6" fmla="*/ 13 w 42"/>
                  <a:gd name="T7" fmla="*/ 355 h 411"/>
                  <a:gd name="T8" fmla="*/ 15 w 42"/>
                  <a:gd name="T9" fmla="*/ 332 h 411"/>
                  <a:gd name="T10" fmla="*/ 17 w 42"/>
                  <a:gd name="T11" fmla="*/ 312 h 411"/>
                  <a:gd name="T12" fmla="*/ 19 w 42"/>
                  <a:gd name="T13" fmla="*/ 297 h 411"/>
                  <a:gd name="T14" fmla="*/ 21 w 42"/>
                  <a:gd name="T15" fmla="*/ 283 h 411"/>
                  <a:gd name="T16" fmla="*/ 21 w 42"/>
                  <a:gd name="T17" fmla="*/ 266 h 411"/>
                  <a:gd name="T18" fmla="*/ 21 w 42"/>
                  <a:gd name="T19" fmla="*/ 252 h 411"/>
                  <a:gd name="T20" fmla="*/ 21 w 42"/>
                  <a:gd name="T21" fmla="*/ 235 h 411"/>
                  <a:gd name="T22" fmla="*/ 21 w 42"/>
                  <a:gd name="T23" fmla="*/ 219 h 411"/>
                  <a:gd name="T24" fmla="*/ 21 w 42"/>
                  <a:gd name="T25" fmla="*/ 200 h 411"/>
                  <a:gd name="T26" fmla="*/ 21 w 42"/>
                  <a:gd name="T27" fmla="*/ 182 h 411"/>
                  <a:gd name="T28" fmla="*/ 19 w 42"/>
                  <a:gd name="T29" fmla="*/ 165 h 411"/>
                  <a:gd name="T30" fmla="*/ 19 w 42"/>
                  <a:gd name="T31" fmla="*/ 149 h 411"/>
                  <a:gd name="T32" fmla="*/ 17 w 42"/>
                  <a:gd name="T33" fmla="*/ 132 h 411"/>
                  <a:gd name="T34" fmla="*/ 17 w 42"/>
                  <a:gd name="T35" fmla="*/ 118 h 411"/>
                  <a:gd name="T36" fmla="*/ 17 w 42"/>
                  <a:gd name="T37" fmla="*/ 105 h 411"/>
                  <a:gd name="T38" fmla="*/ 17 w 42"/>
                  <a:gd name="T39" fmla="*/ 91 h 411"/>
                  <a:gd name="T40" fmla="*/ 17 w 42"/>
                  <a:gd name="T41" fmla="*/ 72 h 411"/>
                  <a:gd name="T42" fmla="*/ 17 w 42"/>
                  <a:gd name="T43" fmla="*/ 50 h 411"/>
                  <a:gd name="T44" fmla="*/ 19 w 42"/>
                  <a:gd name="T45" fmla="*/ 33 h 411"/>
                  <a:gd name="T46" fmla="*/ 19 w 42"/>
                  <a:gd name="T47" fmla="*/ 17 h 411"/>
                  <a:gd name="T48" fmla="*/ 21 w 42"/>
                  <a:gd name="T49" fmla="*/ 2 h 411"/>
                  <a:gd name="T50" fmla="*/ 42 w 42"/>
                  <a:gd name="T51" fmla="*/ 0 h 411"/>
                  <a:gd name="T52" fmla="*/ 42 w 42"/>
                  <a:gd name="T53" fmla="*/ 9 h 411"/>
                  <a:gd name="T54" fmla="*/ 42 w 42"/>
                  <a:gd name="T55" fmla="*/ 21 h 411"/>
                  <a:gd name="T56" fmla="*/ 39 w 42"/>
                  <a:gd name="T57" fmla="*/ 35 h 411"/>
                  <a:gd name="T58" fmla="*/ 39 w 42"/>
                  <a:gd name="T59" fmla="*/ 56 h 411"/>
                  <a:gd name="T60" fmla="*/ 39 w 42"/>
                  <a:gd name="T61" fmla="*/ 77 h 411"/>
                  <a:gd name="T62" fmla="*/ 39 w 42"/>
                  <a:gd name="T63" fmla="*/ 99 h 411"/>
                  <a:gd name="T64" fmla="*/ 39 w 42"/>
                  <a:gd name="T65" fmla="*/ 122 h 411"/>
                  <a:gd name="T66" fmla="*/ 39 w 42"/>
                  <a:gd name="T67" fmla="*/ 145 h 411"/>
                  <a:gd name="T68" fmla="*/ 39 w 42"/>
                  <a:gd name="T69" fmla="*/ 167 h 411"/>
                  <a:gd name="T70" fmla="*/ 42 w 42"/>
                  <a:gd name="T71" fmla="*/ 188 h 411"/>
                  <a:gd name="T72" fmla="*/ 42 w 42"/>
                  <a:gd name="T73" fmla="*/ 209 h 411"/>
                  <a:gd name="T74" fmla="*/ 42 w 42"/>
                  <a:gd name="T75" fmla="*/ 231 h 411"/>
                  <a:gd name="T76" fmla="*/ 39 w 42"/>
                  <a:gd name="T77" fmla="*/ 256 h 411"/>
                  <a:gd name="T78" fmla="*/ 37 w 42"/>
                  <a:gd name="T79" fmla="*/ 274 h 411"/>
                  <a:gd name="T80" fmla="*/ 35 w 42"/>
                  <a:gd name="T81" fmla="*/ 287 h 411"/>
                  <a:gd name="T82" fmla="*/ 35 w 42"/>
                  <a:gd name="T83" fmla="*/ 301 h 411"/>
                  <a:gd name="T84" fmla="*/ 33 w 42"/>
                  <a:gd name="T85" fmla="*/ 314 h 411"/>
                  <a:gd name="T86" fmla="*/ 31 w 42"/>
                  <a:gd name="T87" fmla="*/ 334 h 411"/>
                  <a:gd name="T88" fmla="*/ 27 w 42"/>
                  <a:gd name="T89" fmla="*/ 355 h 411"/>
                  <a:gd name="T90" fmla="*/ 23 w 42"/>
                  <a:gd name="T91" fmla="*/ 375 h 411"/>
                  <a:gd name="T92" fmla="*/ 21 w 42"/>
                  <a:gd name="T93" fmla="*/ 388 h 411"/>
                  <a:gd name="T94" fmla="*/ 21 w 42"/>
                  <a:gd name="T95" fmla="*/ 398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11">
                    <a:moveTo>
                      <a:pt x="0" y="411"/>
                    </a:moveTo>
                    <a:lnTo>
                      <a:pt x="0" y="408"/>
                    </a:lnTo>
                    <a:lnTo>
                      <a:pt x="2" y="406"/>
                    </a:lnTo>
                    <a:lnTo>
                      <a:pt x="2" y="400"/>
                    </a:lnTo>
                    <a:lnTo>
                      <a:pt x="4" y="394"/>
                    </a:lnTo>
                    <a:lnTo>
                      <a:pt x="4" y="390"/>
                    </a:lnTo>
                    <a:lnTo>
                      <a:pt x="6" y="384"/>
                    </a:lnTo>
                    <a:lnTo>
                      <a:pt x="6" y="380"/>
                    </a:lnTo>
                    <a:lnTo>
                      <a:pt x="9" y="373"/>
                    </a:lnTo>
                    <a:lnTo>
                      <a:pt x="11" y="367"/>
                    </a:lnTo>
                    <a:lnTo>
                      <a:pt x="11" y="363"/>
                    </a:lnTo>
                    <a:lnTo>
                      <a:pt x="13" y="355"/>
                    </a:lnTo>
                    <a:lnTo>
                      <a:pt x="13" y="349"/>
                    </a:lnTo>
                    <a:lnTo>
                      <a:pt x="13" y="340"/>
                    </a:lnTo>
                    <a:lnTo>
                      <a:pt x="15" y="332"/>
                    </a:lnTo>
                    <a:lnTo>
                      <a:pt x="15" y="324"/>
                    </a:lnTo>
                    <a:lnTo>
                      <a:pt x="17" y="316"/>
                    </a:lnTo>
                    <a:lnTo>
                      <a:pt x="17" y="312"/>
                    </a:lnTo>
                    <a:lnTo>
                      <a:pt x="17" y="305"/>
                    </a:lnTo>
                    <a:lnTo>
                      <a:pt x="17" y="301"/>
                    </a:lnTo>
                    <a:lnTo>
                      <a:pt x="19" y="297"/>
                    </a:lnTo>
                    <a:lnTo>
                      <a:pt x="19" y="293"/>
                    </a:lnTo>
                    <a:lnTo>
                      <a:pt x="19" y="289"/>
                    </a:lnTo>
                    <a:lnTo>
                      <a:pt x="21" y="283"/>
                    </a:lnTo>
                    <a:lnTo>
                      <a:pt x="21" y="279"/>
                    </a:lnTo>
                    <a:lnTo>
                      <a:pt x="21" y="272"/>
                    </a:lnTo>
                    <a:lnTo>
                      <a:pt x="21" y="266"/>
                    </a:lnTo>
                    <a:lnTo>
                      <a:pt x="21" y="262"/>
                    </a:lnTo>
                    <a:lnTo>
                      <a:pt x="21" y="256"/>
                    </a:lnTo>
                    <a:lnTo>
                      <a:pt x="21" y="252"/>
                    </a:lnTo>
                    <a:lnTo>
                      <a:pt x="21" y="246"/>
                    </a:lnTo>
                    <a:lnTo>
                      <a:pt x="21" y="241"/>
                    </a:lnTo>
                    <a:lnTo>
                      <a:pt x="21" y="235"/>
                    </a:lnTo>
                    <a:lnTo>
                      <a:pt x="21" y="229"/>
                    </a:lnTo>
                    <a:lnTo>
                      <a:pt x="21" y="225"/>
                    </a:lnTo>
                    <a:lnTo>
                      <a:pt x="21" y="219"/>
                    </a:lnTo>
                    <a:lnTo>
                      <a:pt x="21" y="213"/>
                    </a:lnTo>
                    <a:lnTo>
                      <a:pt x="21" y="206"/>
                    </a:lnTo>
                    <a:lnTo>
                      <a:pt x="21" y="200"/>
                    </a:lnTo>
                    <a:lnTo>
                      <a:pt x="21" y="196"/>
                    </a:lnTo>
                    <a:lnTo>
                      <a:pt x="21" y="190"/>
                    </a:lnTo>
                    <a:lnTo>
                      <a:pt x="21" y="182"/>
                    </a:lnTo>
                    <a:lnTo>
                      <a:pt x="21" y="178"/>
                    </a:lnTo>
                    <a:lnTo>
                      <a:pt x="19" y="171"/>
                    </a:lnTo>
                    <a:lnTo>
                      <a:pt x="19" y="165"/>
                    </a:lnTo>
                    <a:lnTo>
                      <a:pt x="19" y="159"/>
                    </a:lnTo>
                    <a:lnTo>
                      <a:pt x="19" y="153"/>
                    </a:lnTo>
                    <a:lnTo>
                      <a:pt x="19" y="149"/>
                    </a:lnTo>
                    <a:lnTo>
                      <a:pt x="19" y="143"/>
                    </a:lnTo>
                    <a:lnTo>
                      <a:pt x="17" y="138"/>
                    </a:lnTo>
                    <a:lnTo>
                      <a:pt x="17" y="132"/>
                    </a:lnTo>
                    <a:lnTo>
                      <a:pt x="17" y="128"/>
                    </a:lnTo>
                    <a:lnTo>
                      <a:pt x="17" y="124"/>
                    </a:lnTo>
                    <a:lnTo>
                      <a:pt x="17" y="118"/>
                    </a:lnTo>
                    <a:lnTo>
                      <a:pt x="17" y="114"/>
                    </a:lnTo>
                    <a:lnTo>
                      <a:pt x="17" y="110"/>
                    </a:lnTo>
                    <a:lnTo>
                      <a:pt x="17" y="105"/>
                    </a:lnTo>
                    <a:lnTo>
                      <a:pt x="17" y="101"/>
                    </a:lnTo>
                    <a:lnTo>
                      <a:pt x="17" y="95"/>
                    </a:lnTo>
                    <a:lnTo>
                      <a:pt x="17" y="91"/>
                    </a:lnTo>
                    <a:lnTo>
                      <a:pt x="17" y="87"/>
                    </a:lnTo>
                    <a:lnTo>
                      <a:pt x="17" y="79"/>
                    </a:lnTo>
                    <a:lnTo>
                      <a:pt x="17" y="72"/>
                    </a:lnTo>
                    <a:lnTo>
                      <a:pt x="17" y="64"/>
                    </a:lnTo>
                    <a:lnTo>
                      <a:pt x="17" y="58"/>
                    </a:lnTo>
                    <a:lnTo>
                      <a:pt x="17" y="50"/>
                    </a:lnTo>
                    <a:lnTo>
                      <a:pt x="19" y="46"/>
                    </a:lnTo>
                    <a:lnTo>
                      <a:pt x="19" y="39"/>
                    </a:lnTo>
                    <a:lnTo>
                      <a:pt x="19" y="33"/>
                    </a:lnTo>
                    <a:lnTo>
                      <a:pt x="19" y="29"/>
                    </a:lnTo>
                    <a:lnTo>
                      <a:pt x="19" y="25"/>
                    </a:lnTo>
                    <a:lnTo>
                      <a:pt x="19" y="17"/>
                    </a:lnTo>
                    <a:lnTo>
                      <a:pt x="19" y="11"/>
                    </a:lnTo>
                    <a:lnTo>
                      <a:pt x="19" y="4"/>
                    </a:lnTo>
                    <a:lnTo>
                      <a:pt x="21" y="2"/>
                    </a:lnTo>
                    <a:lnTo>
                      <a:pt x="21" y="0"/>
                    </a:lnTo>
                    <a:lnTo>
                      <a:pt x="21" y="0"/>
                    </a:lnTo>
                    <a:lnTo>
                      <a:pt x="42" y="0"/>
                    </a:lnTo>
                    <a:lnTo>
                      <a:pt x="42" y="2"/>
                    </a:lnTo>
                    <a:lnTo>
                      <a:pt x="42" y="6"/>
                    </a:lnTo>
                    <a:lnTo>
                      <a:pt x="42" y="9"/>
                    </a:lnTo>
                    <a:lnTo>
                      <a:pt x="42" y="13"/>
                    </a:lnTo>
                    <a:lnTo>
                      <a:pt x="42" y="17"/>
                    </a:lnTo>
                    <a:lnTo>
                      <a:pt x="42" y="21"/>
                    </a:lnTo>
                    <a:lnTo>
                      <a:pt x="39" y="25"/>
                    </a:lnTo>
                    <a:lnTo>
                      <a:pt x="39" y="31"/>
                    </a:lnTo>
                    <a:lnTo>
                      <a:pt x="39" y="35"/>
                    </a:lnTo>
                    <a:lnTo>
                      <a:pt x="39" y="44"/>
                    </a:lnTo>
                    <a:lnTo>
                      <a:pt x="39" y="48"/>
                    </a:lnTo>
                    <a:lnTo>
                      <a:pt x="39" y="56"/>
                    </a:lnTo>
                    <a:lnTo>
                      <a:pt x="39" y="62"/>
                    </a:lnTo>
                    <a:lnTo>
                      <a:pt x="39" y="70"/>
                    </a:lnTo>
                    <a:lnTo>
                      <a:pt x="39" y="77"/>
                    </a:lnTo>
                    <a:lnTo>
                      <a:pt x="39" y="85"/>
                    </a:lnTo>
                    <a:lnTo>
                      <a:pt x="39" y="91"/>
                    </a:lnTo>
                    <a:lnTo>
                      <a:pt x="39" y="99"/>
                    </a:lnTo>
                    <a:lnTo>
                      <a:pt x="39" y="107"/>
                    </a:lnTo>
                    <a:lnTo>
                      <a:pt x="39" y="114"/>
                    </a:lnTo>
                    <a:lnTo>
                      <a:pt x="39" y="122"/>
                    </a:lnTo>
                    <a:lnTo>
                      <a:pt x="39" y="130"/>
                    </a:lnTo>
                    <a:lnTo>
                      <a:pt x="39" y="138"/>
                    </a:lnTo>
                    <a:lnTo>
                      <a:pt x="39" y="145"/>
                    </a:lnTo>
                    <a:lnTo>
                      <a:pt x="39" y="153"/>
                    </a:lnTo>
                    <a:lnTo>
                      <a:pt x="39" y="161"/>
                    </a:lnTo>
                    <a:lnTo>
                      <a:pt x="39" y="167"/>
                    </a:lnTo>
                    <a:lnTo>
                      <a:pt x="39" y="176"/>
                    </a:lnTo>
                    <a:lnTo>
                      <a:pt x="42" y="182"/>
                    </a:lnTo>
                    <a:lnTo>
                      <a:pt x="42" y="188"/>
                    </a:lnTo>
                    <a:lnTo>
                      <a:pt x="42" y="194"/>
                    </a:lnTo>
                    <a:lnTo>
                      <a:pt x="42" y="200"/>
                    </a:lnTo>
                    <a:lnTo>
                      <a:pt x="42" y="209"/>
                    </a:lnTo>
                    <a:lnTo>
                      <a:pt x="42" y="217"/>
                    </a:lnTo>
                    <a:lnTo>
                      <a:pt x="42" y="223"/>
                    </a:lnTo>
                    <a:lnTo>
                      <a:pt x="42" y="231"/>
                    </a:lnTo>
                    <a:lnTo>
                      <a:pt x="42" y="239"/>
                    </a:lnTo>
                    <a:lnTo>
                      <a:pt x="42" y="250"/>
                    </a:lnTo>
                    <a:lnTo>
                      <a:pt x="39" y="256"/>
                    </a:lnTo>
                    <a:lnTo>
                      <a:pt x="39" y="266"/>
                    </a:lnTo>
                    <a:lnTo>
                      <a:pt x="37" y="270"/>
                    </a:lnTo>
                    <a:lnTo>
                      <a:pt x="37" y="274"/>
                    </a:lnTo>
                    <a:lnTo>
                      <a:pt x="37" y="279"/>
                    </a:lnTo>
                    <a:lnTo>
                      <a:pt x="37" y="283"/>
                    </a:lnTo>
                    <a:lnTo>
                      <a:pt x="35" y="287"/>
                    </a:lnTo>
                    <a:lnTo>
                      <a:pt x="35" y="293"/>
                    </a:lnTo>
                    <a:lnTo>
                      <a:pt x="35" y="295"/>
                    </a:lnTo>
                    <a:lnTo>
                      <a:pt x="35" y="301"/>
                    </a:lnTo>
                    <a:lnTo>
                      <a:pt x="33" y="305"/>
                    </a:lnTo>
                    <a:lnTo>
                      <a:pt x="33" y="310"/>
                    </a:lnTo>
                    <a:lnTo>
                      <a:pt x="33" y="314"/>
                    </a:lnTo>
                    <a:lnTo>
                      <a:pt x="33" y="318"/>
                    </a:lnTo>
                    <a:lnTo>
                      <a:pt x="31" y="326"/>
                    </a:lnTo>
                    <a:lnTo>
                      <a:pt x="31" y="334"/>
                    </a:lnTo>
                    <a:lnTo>
                      <a:pt x="29" y="342"/>
                    </a:lnTo>
                    <a:lnTo>
                      <a:pt x="27" y="349"/>
                    </a:lnTo>
                    <a:lnTo>
                      <a:pt x="27" y="355"/>
                    </a:lnTo>
                    <a:lnTo>
                      <a:pt x="25" y="363"/>
                    </a:lnTo>
                    <a:lnTo>
                      <a:pt x="23" y="369"/>
                    </a:lnTo>
                    <a:lnTo>
                      <a:pt x="23" y="375"/>
                    </a:lnTo>
                    <a:lnTo>
                      <a:pt x="23" y="380"/>
                    </a:lnTo>
                    <a:lnTo>
                      <a:pt x="23" y="384"/>
                    </a:lnTo>
                    <a:lnTo>
                      <a:pt x="21" y="388"/>
                    </a:lnTo>
                    <a:lnTo>
                      <a:pt x="21" y="392"/>
                    </a:lnTo>
                    <a:lnTo>
                      <a:pt x="21" y="396"/>
                    </a:lnTo>
                    <a:lnTo>
                      <a:pt x="21" y="398"/>
                    </a:lnTo>
                    <a:lnTo>
                      <a:pt x="0" y="411"/>
                    </a:lnTo>
                    <a:lnTo>
                      <a:pt x="0" y="4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88" name="Freeform 91"/>
              <p:cNvSpPr>
                <a:spLocks/>
              </p:cNvSpPr>
              <p:nvPr/>
            </p:nvSpPr>
            <p:spPr bwMode="auto">
              <a:xfrm>
                <a:off x="4889500" y="3644901"/>
                <a:ext cx="88900" cy="585788"/>
              </a:xfrm>
              <a:custGeom>
                <a:avLst/>
                <a:gdLst>
                  <a:gd name="T0" fmla="*/ 35 w 56"/>
                  <a:gd name="T1" fmla="*/ 0 h 369"/>
                  <a:gd name="T2" fmla="*/ 35 w 56"/>
                  <a:gd name="T3" fmla="*/ 6 h 369"/>
                  <a:gd name="T4" fmla="*/ 35 w 56"/>
                  <a:gd name="T5" fmla="*/ 18 h 369"/>
                  <a:gd name="T6" fmla="*/ 35 w 56"/>
                  <a:gd name="T7" fmla="*/ 29 h 369"/>
                  <a:gd name="T8" fmla="*/ 35 w 56"/>
                  <a:gd name="T9" fmla="*/ 39 h 369"/>
                  <a:gd name="T10" fmla="*/ 35 w 56"/>
                  <a:gd name="T11" fmla="*/ 49 h 369"/>
                  <a:gd name="T12" fmla="*/ 35 w 56"/>
                  <a:gd name="T13" fmla="*/ 60 h 369"/>
                  <a:gd name="T14" fmla="*/ 35 w 56"/>
                  <a:gd name="T15" fmla="*/ 72 h 369"/>
                  <a:gd name="T16" fmla="*/ 35 w 56"/>
                  <a:gd name="T17" fmla="*/ 86 h 369"/>
                  <a:gd name="T18" fmla="*/ 35 w 56"/>
                  <a:gd name="T19" fmla="*/ 99 h 369"/>
                  <a:gd name="T20" fmla="*/ 35 w 56"/>
                  <a:gd name="T21" fmla="*/ 113 h 369"/>
                  <a:gd name="T22" fmla="*/ 33 w 56"/>
                  <a:gd name="T23" fmla="*/ 128 h 369"/>
                  <a:gd name="T24" fmla="*/ 33 w 56"/>
                  <a:gd name="T25" fmla="*/ 142 h 369"/>
                  <a:gd name="T26" fmla="*/ 33 w 56"/>
                  <a:gd name="T27" fmla="*/ 158 h 369"/>
                  <a:gd name="T28" fmla="*/ 31 w 56"/>
                  <a:gd name="T29" fmla="*/ 173 h 369"/>
                  <a:gd name="T30" fmla="*/ 31 w 56"/>
                  <a:gd name="T31" fmla="*/ 189 h 369"/>
                  <a:gd name="T32" fmla="*/ 29 w 56"/>
                  <a:gd name="T33" fmla="*/ 204 h 369"/>
                  <a:gd name="T34" fmla="*/ 29 w 56"/>
                  <a:gd name="T35" fmla="*/ 218 h 369"/>
                  <a:gd name="T36" fmla="*/ 27 w 56"/>
                  <a:gd name="T37" fmla="*/ 235 h 369"/>
                  <a:gd name="T38" fmla="*/ 25 w 56"/>
                  <a:gd name="T39" fmla="*/ 249 h 369"/>
                  <a:gd name="T40" fmla="*/ 23 w 56"/>
                  <a:gd name="T41" fmla="*/ 264 h 369"/>
                  <a:gd name="T42" fmla="*/ 20 w 56"/>
                  <a:gd name="T43" fmla="*/ 278 h 369"/>
                  <a:gd name="T44" fmla="*/ 18 w 56"/>
                  <a:gd name="T45" fmla="*/ 292 h 369"/>
                  <a:gd name="T46" fmla="*/ 16 w 56"/>
                  <a:gd name="T47" fmla="*/ 305 h 369"/>
                  <a:gd name="T48" fmla="*/ 14 w 56"/>
                  <a:gd name="T49" fmla="*/ 317 h 369"/>
                  <a:gd name="T50" fmla="*/ 12 w 56"/>
                  <a:gd name="T51" fmla="*/ 330 h 369"/>
                  <a:gd name="T52" fmla="*/ 8 w 56"/>
                  <a:gd name="T53" fmla="*/ 340 h 369"/>
                  <a:gd name="T54" fmla="*/ 6 w 56"/>
                  <a:gd name="T55" fmla="*/ 350 h 369"/>
                  <a:gd name="T56" fmla="*/ 4 w 56"/>
                  <a:gd name="T57" fmla="*/ 358 h 369"/>
                  <a:gd name="T58" fmla="*/ 0 w 56"/>
                  <a:gd name="T59" fmla="*/ 367 h 369"/>
                  <a:gd name="T60" fmla="*/ 4 w 56"/>
                  <a:gd name="T61" fmla="*/ 369 h 369"/>
                  <a:gd name="T62" fmla="*/ 14 w 56"/>
                  <a:gd name="T63" fmla="*/ 365 h 369"/>
                  <a:gd name="T64" fmla="*/ 23 w 56"/>
                  <a:gd name="T65" fmla="*/ 360 h 369"/>
                  <a:gd name="T66" fmla="*/ 25 w 56"/>
                  <a:gd name="T67" fmla="*/ 360 h 369"/>
                  <a:gd name="T68" fmla="*/ 25 w 56"/>
                  <a:gd name="T69" fmla="*/ 354 h 369"/>
                  <a:gd name="T70" fmla="*/ 25 w 56"/>
                  <a:gd name="T71" fmla="*/ 344 h 369"/>
                  <a:gd name="T72" fmla="*/ 29 w 56"/>
                  <a:gd name="T73" fmla="*/ 328 h 369"/>
                  <a:gd name="T74" fmla="*/ 31 w 56"/>
                  <a:gd name="T75" fmla="*/ 315 h 369"/>
                  <a:gd name="T76" fmla="*/ 31 w 56"/>
                  <a:gd name="T77" fmla="*/ 305 h 369"/>
                  <a:gd name="T78" fmla="*/ 33 w 56"/>
                  <a:gd name="T79" fmla="*/ 292 h 369"/>
                  <a:gd name="T80" fmla="*/ 35 w 56"/>
                  <a:gd name="T81" fmla="*/ 282 h 369"/>
                  <a:gd name="T82" fmla="*/ 37 w 56"/>
                  <a:gd name="T83" fmla="*/ 270 h 369"/>
                  <a:gd name="T84" fmla="*/ 39 w 56"/>
                  <a:gd name="T85" fmla="*/ 257 h 369"/>
                  <a:gd name="T86" fmla="*/ 41 w 56"/>
                  <a:gd name="T87" fmla="*/ 243 h 369"/>
                  <a:gd name="T88" fmla="*/ 43 w 56"/>
                  <a:gd name="T89" fmla="*/ 231 h 369"/>
                  <a:gd name="T90" fmla="*/ 45 w 56"/>
                  <a:gd name="T91" fmla="*/ 216 h 369"/>
                  <a:gd name="T92" fmla="*/ 45 w 56"/>
                  <a:gd name="T93" fmla="*/ 202 h 369"/>
                  <a:gd name="T94" fmla="*/ 47 w 56"/>
                  <a:gd name="T95" fmla="*/ 185 h 369"/>
                  <a:gd name="T96" fmla="*/ 49 w 56"/>
                  <a:gd name="T97" fmla="*/ 171 h 369"/>
                  <a:gd name="T98" fmla="*/ 51 w 56"/>
                  <a:gd name="T99" fmla="*/ 156 h 369"/>
                  <a:gd name="T100" fmla="*/ 51 w 56"/>
                  <a:gd name="T101" fmla="*/ 142 h 369"/>
                  <a:gd name="T102" fmla="*/ 53 w 56"/>
                  <a:gd name="T103" fmla="*/ 128 h 369"/>
                  <a:gd name="T104" fmla="*/ 53 w 56"/>
                  <a:gd name="T105" fmla="*/ 113 h 369"/>
                  <a:gd name="T106" fmla="*/ 56 w 56"/>
                  <a:gd name="T107" fmla="*/ 97 h 369"/>
                  <a:gd name="T108" fmla="*/ 56 w 56"/>
                  <a:gd name="T109" fmla="*/ 82 h 369"/>
                  <a:gd name="T110" fmla="*/ 56 w 56"/>
                  <a:gd name="T111" fmla="*/ 68 h 369"/>
                  <a:gd name="T112" fmla="*/ 56 w 56"/>
                  <a:gd name="T113" fmla="*/ 55 h 369"/>
                  <a:gd name="T114" fmla="*/ 56 w 56"/>
                  <a:gd name="T115" fmla="*/ 43 h 369"/>
                  <a:gd name="T116" fmla="*/ 53 w 56"/>
                  <a:gd name="T117" fmla="*/ 29 h 369"/>
                  <a:gd name="T118" fmla="*/ 53 w 56"/>
                  <a:gd name="T119" fmla="*/ 18 h 369"/>
                  <a:gd name="T120" fmla="*/ 51 w 56"/>
                  <a:gd name="T121" fmla="*/ 8 h 369"/>
                  <a:gd name="T122" fmla="*/ 37 w 56"/>
                  <a:gd name="T12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369">
                    <a:moveTo>
                      <a:pt x="37" y="0"/>
                    </a:moveTo>
                    <a:lnTo>
                      <a:pt x="35" y="0"/>
                    </a:lnTo>
                    <a:lnTo>
                      <a:pt x="35" y="2"/>
                    </a:lnTo>
                    <a:lnTo>
                      <a:pt x="35" y="6"/>
                    </a:lnTo>
                    <a:lnTo>
                      <a:pt x="35" y="12"/>
                    </a:lnTo>
                    <a:lnTo>
                      <a:pt x="35" y="18"/>
                    </a:lnTo>
                    <a:lnTo>
                      <a:pt x="35" y="24"/>
                    </a:lnTo>
                    <a:lnTo>
                      <a:pt x="35" y="29"/>
                    </a:lnTo>
                    <a:lnTo>
                      <a:pt x="35" y="33"/>
                    </a:lnTo>
                    <a:lnTo>
                      <a:pt x="35" y="39"/>
                    </a:lnTo>
                    <a:lnTo>
                      <a:pt x="35" y="43"/>
                    </a:lnTo>
                    <a:lnTo>
                      <a:pt x="35" y="49"/>
                    </a:lnTo>
                    <a:lnTo>
                      <a:pt x="35" y="55"/>
                    </a:lnTo>
                    <a:lnTo>
                      <a:pt x="35" y="60"/>
                    </a:lnTo>
                    <a:lnTo>
                      <a:pt x="35" y="66"/>
                    </a:lnTo>
                    <a:lnTo>
                      <a:pt x="35" y="72"/>
                    </a:lnTo>
                    <a:lnTo>
                      <a:pt x="35" y="78"/>
                    </a:lnTo>
                    <a:lnTo>
                      <a:pt x="35" y="86"/>
                    </a:lnTo>
                    <a:lnTo>
                      <a:pt x="35" y="93"/>
                    </a:lnTo>
                    <a:lnTo>
                      <a:pt x="35" y="99"/>
                    </a:lnTo>
                    <a:lnTo>
                      <a:pt x="35" y="105"/>
                    </a:lnTo>
                    <a:lnTo>
                      <a:pt x="35" y="113"/>
                    </a:lnTo>
                    <a:lnTo>
                      <a:pt x="35" y="121"/>
                    </a:lnTo>
                    <a:lnTo>
                      <a:pt x="33" y="128"/>
                    </a:lnTo>
                    <a:lnTo>
                      <a:pt x="33" y="136"/>
                    </a:lnTo>
                    <a:lnTo>
                      <a:pt x="33" y="142"/>
                    </a:lnTo>
                    <a:lnTo>
                      <a:pt x="33" y="150"/>
                    </a:lnTo>
                    <a:lnTo>
                      <a:pt x="33" y="158"/>
                    </a:lnTo>
                    <a:lnTo>
                      <a:pt x="31" y="165"/>
                    </a:lnTo>
                    <a:lnTo>
                      <a:pt x="31" y="173"/>
                    </a:lnTo>
                    <a:lnTo>
                      <a:pt x="31" y="181"/>
                    </a:lnTo>
                    <a:lnTo>
                      <a:pt x="31" y="189"/>
                    </a:lnTo>
                    <a:lnTo>
                      <a:pt x="29" y="196"/>
                    </a:lnTo>
                    <a:lnTo>
                      <a:pt x="29" y="204"/>
                    </a:lnTo>
                    <a:lnTo>
                      <a:pt x="29" y="212"/>
                    </a:lnTo>
                    <a:lnTo>
                      <a:pt x="29" y="218"/>
                    </a:lnTo>
                    <a:lnTo>
                      <a:pt x="27" y="227"/>
                    </a:lnTo>
                    <a:lnTo>
                      <a:pt x="27" y="235"/>
                    </a:lnTo>
                    <a:lnTo>
                      <a:pt x="25" y="243"/>
                    </a:lnTo>
                    <a:lnTo>
                      <a:pt x="25" y="249"/>
                    </a:lnTo>
                    <a:lnTo>
                      <a:pt x="25" y="257"/>
                    </a:lnTo>
                    <a:lnTo>
                      <a:pt x="23" y="264"/>
                    </a:lnTo>
                    <a:lnTo>
                      <a:pt x="23" y="272"/>
                    </a:lnTo>
                    <a:lnTo>
                      <a:pt x="20" y="278"/>
                    </a:lnTo>
                    <a:lnTo>
                      <a:pt x="20" y="284"/>
                    </a:lnTo>
                    <a:lnTo>
                      <a:pt x="18" y="292"/>
                    </a:lnTo>
                    <a:lnTo>
                      <a:pt x="18" y="299"/>
                    </a:lnTo>
                    <a:lnTo>
                      <a:pt x="16" y="305"/>
                    </a:lnTo>
                    <a:lnTo>
                      <a:pt x="16" y="311"/>
                    </a:lnTo>
                    <a:lnTo>
                      <a:pt x="14" y="317"/>
                    </a:lnTo>
                    <a:lnTo>
                      <a:pt x="14" y="323"/>
                    </a:lnTo>
                    <a:lnTo>
                      <a:pt x="12" y="330"/>
                    </a:lnTo>
                    <a:lnTo>
                      <a:pt x="10" y="336"/>
                    </a:lnTo>
                    <a:lnTo>
                      <a:pt x="8" y="340"/>
                    </a:lnTo>
                    <a:lnTo>
                      <a:pt x="8" y="346"/>
                    </a:lnTo>
                    <a:lnTo>
                      <a:pt x="6" y="350"/>
                    </a:lnTo>
                    <a:lnTo>
                      <a:pt x="4" y="354"/>
                    </a:lnTo>
                    <a:lnTo>
                      <a:pt x="4" y="358"/>
                    </a:lnTo>
                    <a:lnTo>
                      <a:pt x="2" y="363"/>
                    </a:lnTo>
                    <a:lnTo>
                      <a:pt x="0" y="367"/>
                    </a:lnTo>
                    <a:lnTo>
                      <a:pt x="2" y="369"/>
                    </a:lnTo>
                    <a:lnTo>
                      <a:pt x="4" y="369"/>
                    </a:lnTo>
                    <a:lnTo>
                      <a:pt x="10" y="369"/>
                    </a:lnTo>
                    <a:lnTo>
                      <a:pt x="14" y="365"/>
                    </a:lnTo>
                    <a:lnTo>
                      <a:pt x="18" y="363"/>
                    </a:lnTo>
                    <a:lnTo>
                      <a:pt x="23" y="360"/>
                    </a:lnTo>
                    <a:lnTo>
                      <a:pt x="25" y="360"/>
                    </a:lnTo>
                    <a:lnTo>
                      <a:pt x="25" y="360"/>
                    </a:lnTo>
                    <a:lnTo>
                      <a:pt x="25" y="358"/>
                    </a:lnTo>
                    <a:lnTo>
                      <a:pt x="25" y="354"/>
                    </a:lnTo>
                    <a:lnTo>
                      <a:pt x="25" y="350"/>
                    </a:lnTo>
                    <a:lnTo>
                      <a:pt x="25" y="344"/>
                    </a:lnTo>
                    <a:lnTo>
                      <a:pt x="27" y="336"/>
                    </a:lnTo>
                    <a:lnTo>
                      <a:pt x="29" y="328"/>
                    </a:lnTo>
                    <a:lnTo>
                      <a:pt x="31" y="321"/>
                    </a:lnTo>
                    <a:lnTo>
                      <a:pt x="31" y="315"/>
                    </a:lnTo>
                    <a:lnTo>
                      <a:pt x="31" y="311"/>
                    </a:lnTo>
                    <a:lnTo>
                      <a:pt x="31" y="305"/>
                    </a:lnTo>
                    <a:lnTo>
                      <a:pt x="33" y="301"/>
                    </a:lnTo>
                    <a:lnTo>
                      <a:pt x="33" y="292"/>
                    </a:lnTo>
                    <a:lnTo>
                      <a:pt x="35" y="288"/>
                    </a:lnTo>
                    <a:lnTo>
                      <a:pt x="35" y="282"/>
                    </a:lnTo>
                    <a:lnTo>
                      <a:pt x="37" y="276"/>
                    </a:lnTo>
                    <a:lnTo>
                      <a:pt x="37" y="270"/>
                    </a:lnTo>
                    <a:lnTo>
                      <a:pt x="39" y="264"/>
                    </a:lnTo>
                    <a:lnTo>
                      <a:pt x="39" y="257"/>
                    </a:lnTo>
                    <a:lnTo>
                      <a:pt x="41" y="251"/>
                    </a:lnTo>
                    <a:lnTo>
                      <a:pt x="41" y="243"/>
                    </a:lnTo>
                    <a:lnTo>
                      <a:pt x="43" y="237"/>
                    </a:lnTo>
                    <a:lnTo>
                      <a:pt x="43" y="231"/>
                    </a:lnTo>
                    <a:lnTo>
                      <a:pt x="45" y="224"/>
                    </a:lnTo>
                    <a:lnTo>
                      <a:pt x="45" y="216"/>
                    </a:lnTo>
                    <a:lnTo>
                      <a:pt x="45" y="208"/>
                    </a:lnTo>
                    <a:lnTo>
                      <a:pt x="45" y="202"/>
                    </a:lnTo>
                    <a:lnTo>
                      <a:pt x="47" y="194"/>
                    </a:lnTo>
                    <a:lnTo>
                      <a:pt x="47" y="185"/>
                    </a:lnTo>
                    <a:lnTo>
                      <a:pt x="49" y="179"/>
                    </a:lnTo>
                    <a:lnTo>
                      <a:pt x="49" y="171"/>
                    </a:lnTo>
                    <a:lnTo>
                      <a:pt x="51" y="165"/>
                    </a:lnTo>
                    <a:lnTo>
                      <a:pt x="51" y="156"/>
                    </a:lnTo>
                    <a:lnTo>
                      <a:pt x="51" y="150"/>
                    </a:lnTo>
                    <a:lnTo>
                      <a:pt x="51" y="142"/>
                    </a:lnTo>
                    <a:lnTo>
                      <a:pt x="53" y="134"/>
                    </a:lnTo>
                    <a:lnTo>
                      <a:pt x="53" y="128"/>
                    </a:lnTo>
                    <a:lnTo>
                      <a:pt x="53" y="119"/>
                    </a:lnTo>
                    <a:lnTo>
                      <a:pt x="53" y="113"/>
                    </a:lnTo>
                    <a:lnTo>
                      <a:pt x="56" y="105"/>
                    </a:lnTo>
                    <a:lnTo>
                      <a:pt x="56" y="97"/>
                    </a:lnTo>
                    <a:lnTo>
                      <a:pt x="56" y="90"/>
                    </a:lnTo>
                    <a:lnTo>
                      <a:pt x="56" y="82"/>
                    </a:lnTo>
                    <a:lnTo>
                      <a:pt x="56" y="76"/>
                    </a:lnTo>
                    <a:lnTo>
                      <a:pt x="56" y="68"/>
                    </a:lnTo>
                    <a:lnTo>
                      <a:pt x="56" y="62"/>
                    </a:lnTo>
                    <a:lnTo>
                      <a:pt x="56" y="55"/>
                    </a:lnTo>
                    <a:lnTo>
                      <a:pt x="56" y="49"/>
                    </a:lnTo>
                    <a:lnTo>
                      <a:pt x="56" y="43"/>
                    </a:lnTo>
                    <a:lnTo>
                      <a:pt x="56" y="37"/>
                    </a:lnTo>
                    <a:lnTo>
                      <a:pt x="53" y="29"/>
                    </a:lnTo>
                    <a:lnTo>
                      <a:pt x="53" y="24"/>
                    </a:lnTo>
                    <a:lnTo>
                      <a:pt x="53" y="18"/>
                    </a:lnTo>
                    <a:lnTo>
                      <a:pt x="53" y="12"/>
                    </a:lnTo>
                    <a:lnTo>
                      <a:pt x="51" y="8"/>
                    </a:lnTo>
                    <a:lnTo>
                      <a:pt x="51" y="2"/>
                    </a:lnTo>
                    <a:lnTo>
                      <a:pt x="37" y="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89" name="Freeform 92"/>
              <p:cNvSpPr>
                <a:spLocks/>
              </p:cNvSpPr>
              <p:nvPr/>
            </p:nvSpPr>
            <p:spPr bwMode="auto">
              <a:xfrm>
                <a:off x="4513263" y="4210051"/>
                <a:ext cx="404813" cy="85725"/>
              </a:xfrm>
              <a:custGeom>
                <a:avLst/>
                <a:gdLst>
                  <a:gd name="T0" fmla="*/ 0 w 255"/>
                  <a:gd name="T1" fmla="*/ 52 h 54"/>
                  <a:gd name="T2" fmla="*/ 4 w 255"/>
                  <a:gd name="T3" fmla="*/ 50 h 54"/>
                  <a:gd name="T4" fmla="*/ 16 w 255"/>
                  <a:gd name="T5" fmla="*/ 46 h 54"/>
                  <a:gd name="T6" fmla="*/ 31 w 255"/>
                  <a:gd name="T7" fmla="*/ 42 h 54"/>
                  <a:gd name="T8" fmla="*/ 45 w 255"/>
                  <a:gd name="T9" fmla="*/ 37 h 54"/>
                  <a:gd name="T10" fmla="*/ 64 w 255"/>
                  <a:gd name="T11" fmla="*/ 33 h 54"/>
                  <a:gd name="T12" fmla="*/ 78 w 255"/>
                  <a:gd name="T13" fmla="*/ 29 h 54"/>
                  <a:gd name="T14" fmla="*/ 95 w 255"/>
                  <a:gd name="T15" fmla="*/ 29 h 54"/>
                  <a:gd name="T16" fmla="*/ 95 w 255"/>
                  <a:gd name="T17" fmla="*/ 54 h 54"/>
                  <a:gd name="T18" fmla="*/ 99 w 255"/>
                  <a:gd name="T19" fmla="*/ 52 h 54"/>
                  <a:gd name="T20" fmla="*/ 105 w 255"/>
                  <a:gd name="T21" fmla="*/ 50 h 54"/>
                  <a:gd name="T22" fmla="*/ 113 w 255"/>
                  <a:gd name="T23" fmla="*/ 50 h 54"/>
                  <a:gd name="T24" fmla="*/ 121 w 255"/>
                  <a:gd name="T25" fmla="*/ 48 h 54"/>
                  <a:gd name="T26" fmla="*/ 134 w 255"/>
                  <a:gd name="T27" fmla="*/ 46 h 54"/>
                  <a:gd name="T28" fmla="*/ 146 w 255"/>
                  <a:gd name="T29" fmla="*/ 44 h 54"/>
                  <a:gd name="T30" fmla="*/ 159 w 255"/>
                  <a:gd name="T31" fmla="*/ 42 h 54"/>
                  <a:gd name="T32" fmla="*/ 171 w 255"/>
                  <a:gd name="T33" fmla="*/ 40 h 54"/>
                  <a:gd name="T34" fmla="*/ 185 w 255"/>
                  <a:gd name="T35" fmla="*/ 35 h 54"/>
                  <a:gd name="T36" fmla="*/ 198 w 255"/>
                  <a:gd name="T37" fmla="*/ 33 h 54"/>
                  <a:gd name="T38" fmla="*/ 212 w 255"/>
                  <a:gd name="T39" fmla="*/ 29 h 54"/>
                  <a:gd name="T40" fmla="*/ 222 w 255"/>
                  <a:gd name="T41" fmla="*/ 25 h 54"/>
                  <a:gd name="T42" fmla="*/ 235 w 255"/>
                  <a:gd name="T43" fmla="*/ 21 h 54"/>
                  <a:gd name="T44" fmla="*/ 245 w 255"/>
                  <a:gd name="T45" fmla="*/ 17 h 54"/>
                  <a:gd name="T46" fmla="*/ 255 w 255"/>
                  <a:gd name="T47" fmla="*/ 13 h 54"/>
                  <a:gd name="T48" fmla="*/ 243 w 255"/>
                  <a:gd name="T49" fmla="*/ 0 h 54"/>
                  <a:gd name="T50" fmla="*/ 237 w 255"/>
                  <a:gd name="T51" fmla="*/ 0 h 54"/>
                  <a:gd name="T52" fmla="*/ 224 w 255"/>
                  <a:gd name="T53" fmla="*/ 4 h 54"/>
                  <a:gd name="T54" fmla="*/ 210 w 255"/>
                  <a:gd name="T55" fmla="*/ 11 h 54"/>
                  <a:gd name="T56" fmla="*/ 196 w 255"/>
                  <a:gd name="T57" fmla="*/ 13 h 54"/>
                  <a:gd name="T58" fmla="*/ 187 w 255"/>
                  <a:gd name="T59" fmla="*/ 15 h 54"/>
                  <a:gd name="T60" fmla="*/ 177 w 255"/>
                  <a:gd name="T61" fmla="*/ 17 h 54"/>
                  <a:gd name="T62" fmla="*/ 167 w 255"/>
                  <a:gd name="T63" fmla="*/ 19 h 54"/>
                  <a:gd name="T64" fmla="*/ 156 w 255"/>
                  <a:gd name="T65" fmla="*/ 21 h 54"/>
                  <a:gd name="T66" fmla="*/ 146 w 255"/>
                  <a:gd name="T67" fmla="*/ 23 h 54"/>
                  <a:gd name="T68" fmla="*/ 136 w 255"/>
                  <a:gd name="T69" fmla="*/ 25 h 54"/>
                  <a:gd name="T70" fmla="*/ 126 w 255"/>
                  <a:gd name="T71" fmla="*/ 25 h 54"/>
                  <a:gd name="T72" fmla="*/ 121 w 255"/>
                  <a:gd name="T73" fmla="*/ 13 h 54"/>
                  <a:gd name="T74" fmla="*/ 117 w 255"/>
                  <a:gd name="T75" fmla="*/ 13 h 54"/>
                  <a:gd name="T76" fmla="*/ 107 w 255"/>
                  <a:gd name="T77" fmla="*/ 13 h 54"/>
                  <a:gd name="T78" fmla="*/ 97 w 255"/>
                  <a:gd name="T79" fmla="*/ 13 h 54"/>
                  <a:gd name="T80" fmla="*/ 88 w 255"/>
                  <a:gd name="T81" fmla="*/ 15 h 54"/>
                  <a:gd name="T82" fmla="*/ 78 w 255"/>
                  <a:gd name="T83" fmla="*/ 15 h 54"/>
                  <a:gd name="T84" fmla="*/ 70 w 255"/>
                  <a:gd name="T85" fmla="*/ 17 h 54"/>
                  <a:gd name="T86" fmla="*/ 57 w 255"/>
                  <a:gd name="T87" fmla="*/ 17 h 54"/>
                  <a:gd name="T88" fmla="*/ 47 w 255"/>
                  <a:gd name="T89" fmla="*/ 19 h 54"/>
                  <a:gd name="T90" fmla="*/ 37 w 255"/>
                  <a:gd name="T91" fmla="*/ 21 h 54"/>
                  <a:gd name="T92" fmla="*/ 29 w 255"/>
                  <a:gd name="T93" fmla="*/ 25 h 54"/>
                  <a:gd name="T94" fmla="*/ 18 w 255"/>
                  <a:gd name="T95" fmla="*/ 27 h 54"/>
                  <a:gd name="T96" fmla="*/ 10 w 255"/>
                  <a:gd name="T97" fmla="*/ 29 h 54"/>
                  <a:gd name="T98" fmla="*/ 0 w 255"/>
                  <a:gd name="T99" fmla="*/ 37 h 54"/>
                  <a:gd name="T100" fmla="*/ 0 w 255"/>
                  <a:gd name="T10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54">
                    <a:moveTo>
                      <a:pt x="0" y="54"/>
                    </a:moveTo>
                    <a:lnTo>
                      <a:pt x="0" y="52"/>
                    </a:lnTo>
                    <a:lnTo>
                      <a:pt x="2" y="52"/>
                    </a:lnTo>
                    <a:lnTo>
                      <a:pt x="4" y="50"/>
                    </a:lnTo>
                    <a:lnTo>
                      <a:pt x="10" y="48"/>
                    </a:lnTo>
                    <a:lnTo>
                      <a:pt x="16" y="46"/>
                    </a:lnTo>
                    <a:lnTo>
                      <a:pt x="22" y="44"/>
                    </a:lnTo>
                    <a:lnTo>
                      <a:pt x="31" y="42"/>
                    </a:lnTo>
                    <a:lnTo>
                      <a:pt x="39" y="40"/>
                    </a:lnTo>
                    <a:lnTo>
                      <a:pt x="45" y="37"/>
                    </a:lnTo>
                    <a:lnTo>
                      <a:pt x="55" y="35"/>
                    </a:lnTo>
                    <a:lnTo>
                      <a:pt x="64" y="33"/>
                    </a:lnTo>
                    <a:lnTo>
                      <a:pt x="72" y="31"/>
                    </a:lnTo>
                    <a:lnTo>
                      <a:pt x="78" y="29"/>
                    </a:lnTo>
                    <a:lnTo>
                      <a:pt x="86" y="29"/>
                    </a:lnTo>
                    <a:lnTo>
                      <a:pt x="95" y="29"/>
                    </a:lnTo>
                    <a:lnTo>
                      <a:pt x="101" y="29"/>
                    </a:lnTo>
                    <a:lnTo>
                      <a:pt x="95" y="54"/>
                    </a:lnTo>
                    <a:lnTo>
                      <a:pt x="95" y="52"/>
                    </a:lnTo>
                    <a:lnTo>
                      <a:pt x="99" y="52"/>
                    </a:lnTo>
                    <a:lnTo>
                      <a:pt x="101" y="50"/>
                    </a:lnTo>
                    <a:lnTo>
                      <a:pt x="105" y="50"/>
                    </a:lnTo>
                    <a:lnTo>
                      <a:pt x="109" y="50"/>
                    </a:lnTo>
                    <a:lnTo>
                      <a:pt x="113" y="50"/>
                    </a:lnTo>
                    <a:lnTo>
                      <a:pt x="117" y="48"/>
                    </a:lnTo>
                    <a:lnTo>
                      <a:pt x="121" y="48"/>
                    </a:lnTo>
                    <a:lnTo>
                      <a:pt x="128" y="46"/>
                    </a:lnTo>
                    <a:lnTo>
                      <a:pt x="134" y="46"/>
                    </a:lnTo>
                    <a:lnTo>
                      <a:pt x="138" y="44"/>
                    </a:lnTo>
                    <a:lnTo>
                      <a:pt x="146" y="44"/>
                    </a:lnTo>
                    <a:lnTo>
                      <a:pt x="152" y="44"/>
                    </a:lnTo>
                    <a:lnTo>
                      <a:pt x="159" y="42"/>
                    </a:lnTo>
                    <a:lnTo>
                      <a:pt x="165" y="40"/>
                    </a:lnTo>
                    <a:lnTo>
                      <a:pt x="171" y="40"/>
                    </a:lnTo>
                    <a:lnTo>
                      <a:pt x="177" y="35"/>
                    </a:lnTo>
                    <a:lnTo>
                      <a:pt x="185" y="35"/>
                    </a:lnTo>
                    <a:lnTo>
                      <a:pt x="191" y="33"/>
                    </a:lnTo>
                    <a:lnTo>
                      <a:pt x="198" y="33"/>
                    </a:lnTo>
                    <a:lnTo>
                      <a:pt x="204" y="29"/>
                    </a:lnTo>
                    <a:lnTo>
                      <a:pt x="212" y="29"/>
                    </a:lnTo>
                    <a:lnTo>
                      <a:pt x="216" y="27"/>
                    </a:lnTo>
                    <a:lnTo>
                      <a:pt x="222" y="25"/>
                    </a:lnTo>
                    <a:lnTo>
                      <a:pt x="229" y="23"/>
                    </a:lnTo>
                    <a:lnTo>
                      <a:pt x="235" y="21"/>
                    </a:lnTo>
                    <a:lnTo>
                      <a:pt x="241" y="19"/>
                    </a:lnTo>
                    <a:lnTo>
                      <a:pt x="245" y="17"/>
                    </a:lnTo>
                    <a:lnTo>
                      <a:pt x="249" y="15"/>
                    </a:lnTo>
                    <a:lnTo>
                      <a:pt x="255" y="13"/>
                    </a:lnTo>
                    <a:lnTo>
                      <a:pt x="245" y="0"/>
                    </a:lnTo>
                    <a:lnTo>
                      <a:pt x="243" y="0"/>
                    </a:lnTo>
                    <a:lnTo>
                      <a:pt x="241" y="0"/>
                    </a:lnTo>
                    <a:lnTo>
                      <a:pt x="237" y="0"/>
                    </a:lnTo>
                    <a:lnTo>
                      <a:pt x="231" y="4"/>
                    </a:lnTo>
                    <a:lnTo>
                      <a:pt x="224" y="4"/>
                    </a:lnTo>
                    <a:lnTo>
                      <a:pt x="218" y="7"/>
                    </a:lnTo>
                    <a:lnTo>
                      <a:pt x="210" y="11"/>
                    </a:lnTo>
                    <a:lnTo>
                      <a:pt x="202" y="13"/>
                    </a:lnTo>
                    <a:lnTo>
                      <a:pt x="196" y="13"/>
                    </a:lnTo>
                    <a:lnTo>
                      <a:pt x="191" y="15"/>
                    </a:lnTo>
                    <a:lnTo>
                      <a:pt x="187" y="15"/>
                    </a:lnTo>
                    <a:lnTo>
                      <a:pt x="181" y="17"/>
                    </a:lnTo>
                    <a:lnTo>
                      <a:pt x="177" y="17"/>
                    </a:lnTo>
                    <a:lnTo>
                      <a:pt x="171" y="19"/>
                    </a:lnTo>
                    <a:lnTo>
                      <a:pt x="167" y="19"/>
                    </a:lnTo>
                    <a:lnTo>
                      <a:pt x="163" y="21"/>
                    </a:lnTo>
                    <a:lnTo>
                      <a:pt x="156" y="21"/>
                    </a:lnTo>
                    <a:lnTo>
                      <a:pt x="150" y="23"/>
                    </a:lnTo>
                    <a:lnTo>
                      <a:pt x="146" y="23"/>
                    </a:lnTo>
                    <a:lnTo>
                      <a:pt x="140" y="25"/>
                    </a:lnTo>
                    <a:lnTo>
                      <a:pt x="136" y="25"/>
                    </a:lnTo>
                    <a:lnTo>
                      <a:pt x="130" y="25"/>
                    </a:lnTo>
                    <a:lnTo>
                      <a:pt x="126" y="25"/>
                    </a:lnTo>
                    <a:lnTo>
                      <a:pt x="121" y="27"/>
                    </a:lnTo>
                    <a:lnTo>
                      <a:pt x="121" y="13"/>
                    </a:lnTo>
                    <a:lnTo>
                      <a:pt x="119" y="13"/>
                    </a:lnTo>
                    <a:lnTo>
                      <a:pt x="117" y="13"/>
                    </a:lnTo>
                    <a:lnTo>
                      <a:pt x="113" y="13"/>
                    </a:lnTo>
                    <a:lnTo>
                      <a:pt x="107" y="13"/>
                    </a:lnTo>
                    <a:lnTo>
                      <a:pt x="101" y="13"/>
                    </a:lnTo>
                    <a:lnTo>
                      <a:pt x="97" y="13"/>
                    </a:lnTo>
                    <a:lnTo>
                      <a:pt x="93" y="13"/>
                    </a:lnTo>
                    <a:lnTo>
                      <a:pt x="88" y="15"/>
                    </a:lnTo>
                    <a:lnTo>
                      <a:pt x="84" y="15"/>
                    </a:lnTo>
                    <a:lnTo>
                      <a:pt x="78" y="15"/>
                    </a:lnTo>
                    <a:lnTo>
                      <a:pt x="74" y="15"/>
                    </a:lnTo>
                    <a:lnTo>
                      <a:pt x="70" y="17"/>
                    </a:lnTo>
                    <a:lnTo>
                      <a:pt x="64" y="17"/>
                    </a:lnTo>
                    <a:lnTo>
                      <a:pt x="57" y="17"/>
                    </a:lnTo>
                    <a:lnTo>
                      <a:pt x="53" y="19"/>
                    </a:lnTo>
                    <a:lnTo>
                      <a:pt x="47" y="19"/>
                    </a:lnTo>
                    <a:lnTo>
                      <a:pt x="43" y="21"/>
                    </a:lnTo>
                    <a:lnTo>
                      <a:pt x="37" y="21"/>
                    </a:lnTo>
                    <a:lnTo>
                      <a:pt x="33" y="23"/>
                    </a:lnTo>
                    <a:lnTo>
                      <a:pt x="29" y="25"/>
                    </a:lnTo>
                    <a:lnTo>
                      <a:pt x="22" y="25"/>
                    </a:lnTo>
                    <a:lnTo>
                      <a:pt x="18" y="27"/>
                    </a:lnTo>
                    <a:lnTo>
                      <a:pt x="14" y="29"/>
                    </a:lnTo>
                    <a:lnTo>
                      <a:pt x="10" y="29"/>
                    </a:lnTo>
                    <a:lnTo>
                      <a:pt x="4" y="33"/>
                    </a:lnTo>
                    <a:lnTo>
                      <a:pt x="0" y="37"/>
                    </a:lnTo>
                    <a:lnTo>
                      <a:pt x="0" y="5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91" name="Freeform 94"/>
              <p:cNvSpPr>
                <a:spLocks/>
              </p:cNvSpPr>
              <p:nvPr/>
            </p:nvSpPr>
            <p:spPr bwMode="auto">
              <a:xfrm>
                <a:off x="4686300" y="5035551"/>
                <a:ext cx="268288" cy="234950"/>
              </a:xfrm>
              <a:custGeom>
                <a:avLst/>
                <a:gdLst>
                  <a:gd name="T0" fmla="*/ 0 w 169"/>
                  <a:gd name="T1" fmla="*/ 29 h 148"/>
                  <a:gd name="T2" fmla="*/ 6 w 169"/>
                  <a:gd name="T3" fmla="*/ 35 h 148"/>
                  <a:gd name="T4" fmla="*/ 14 w 169"/>
                  <a:gd name="T5" fmla="*/ 43 h 148"/>
                  <a:gd name="T6" fmla="*/ 27 w 169"/>
                  <a:gd name="T7" fmla="*/ 53 h 148"/>
                  <a:gd name="T8" fmla="*/ 37 w 169"/>
                  <a:gd name="T9" fmla="*/ 64 h 148"/>
                  <a:gd name="T10" fmla="*/ 50 w 169"/>
                  <a:gd name="T11" fmla="*/ 78 h 148"/>
                  <a:gd name="T12" fmla="*/ 62 w 169"/>
                  <a:gd name="T13" fmla="*/ 93 h 148"/>
                  <a:gd name="T14" fmla="*/ 74 w 169"/>
                  <a:gd name="T15" fmla="*/ 109 h 148"/>
                  <a:gd name="T16" fmla="*/ 87 w 169"/>
                  <a:gd name="T17" fmla="*/ 121 h 148"/>
                  <a:gd name="T18" fmla="*/ 99 w 169"/>
                  <a:gd name="T19" fmla="*/ 132 h 148"/>
                  <a:gd name="T20" fmla="*/ 113 w 169"/>
                  <a:gd name="T21" fmla="*/ 138 h 148"/>
                  <a:gd name="T22" fmla="*/ 128 w 169"/>
                  <a:gd name="T23" fmla="*/ 144 h 148"/>
                  <a:gd name="T24" fmla="*/ 140 w 169"/>
                  <a:gd name="T25" fmla="*/ 146 h 148"/>
                  <a:gd name="T26" fmla="*/ 151 w 169"/>
                  <a:gd name="T27" fmla="*/ 146 h 148"/>
                  <a:gd name="T28" fmla="*/ 159 w 169"/>
                  <a:gd name="T29" fmla="*/ 146 h 148"/>
                  <a:gd name="T30" fmla="*/ 161 w 169"/>
                  <a:gd name="T31" fmla="*/ 148 h 148"/>
                  <a:gd name="T32" fmla="*/ 167 w 169"/>
                  <a:gd name="T33" fmla="*/ 132 h 148"/>
                  <a:gd name="T34" fmla="*/ 163 w 169"/>
                  <a:gd name="T35" fmla="*/ 132 h 148"/>
                  <a:gd name="T36" fmla="*/ 153 w 169"/>
                  <a:gd name="T37" fmla="*/ 130 h 148"/>
                  <a:gd name="T38" fmla="*/ 142 w 169"/>
                  <a:gd name="T39" fmla="*/ 126 h 148"/>
                  <a:gd name="T40" fmla="*/ 128 w 169"/>
                  <a:gd name="T41" fmla="*/ 119 h 148"/>
                  <a:gd name="T42" fmla="*/ 118 w 169"/>
                  <a:gd name="T43" fmla="*/ 113 h 148"/>
                  <a:gd name="T44" fmla="*/ 107 w 169"/>
                  <a:gd name="T45" fmla="*/ 103 h 148"/>
                  <a:gd name="T46" fmla="*/ 99 w 169"/>
                  <a:gd name="T47" fmla="*/ 93 h 148"/>
                  <a:gd name="T48" fmla="*/ 97 w 169"/>
                  <a:gd name="T49" fmla="*/ 80 h 148"/>
                  <a:gd name="T50" fmla="*/ 93 w 169"/>
                  <a:gd name="T51" fmla="*/ 66 h 148"/>
                  <a:gd name="T52" fmla="*/ 87 w 169"/>
                  <a:gd name="T53" fmla="*/ 51 h 148"/>
                  <a:gd name="T54" fmla="*/ 78 w 169"/>
                  <a:gd name="T55" fmla="*/ 39 h 148"/>
                  <a:gd name="T56" fmla="*/ 70 w 169"/>
                  <a:gd name="T57" fmla="*/ 27 h 148"/>
                  <a:gd name="T58" fmla="*/ 64 w 169"/>
                  <a:gd name="T59" fmla="*/ 16 h 148"/>
                  <a:gd name="T60" fmla="*/ 58 w 169"/>
                  <a:gd name="T61" fmla="*/ 6 h 148"/>
                  <a:gd name="T62" fmla="*/ 54 w 169"/>
                  <a:gd name="T63" fmla="*/ 6 h 148"/>
                  <a:gd name="T64" fmla="*/ 43 w 169"/>
                  <a:gd name="T65" fmla="*/ 6 h 148"/>
                  <a:gd name="T66" fmla="*/ 35 w 169"/>
                  <a:gd name="T67" fmla="*/ 8 h 148"/>
                  <a:gd name="T68" fmla="*/ 27 w 169"/>
                  <a:gd name="T69" fmla="*/ 8 h 148"/>
                  <a:gd name="T70" fmla="*/ 19 w 169"/>
                  <a:gd name="T71" fmla="*/ 6 h 148"/>
                  <a:gd name="T72" fmla="*/ 10 w 169"/>
                  <a:gd name="T73" fmla="*/ 4 h 148"/>
                  <a:gd name="T74" fmla="*/ 12 w 169"/>
                  <a:gd name="T7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48">
                    <a:moveTo>
                      <a:pt x="12" y="0"/>
                    </a:moveTo>
                    <a:lnTo>
                      <a:pt x="0" y="29"/>
                    </a:lnTo>
                    <a:lnTo>
                      <a:pt x="0" y="31"/>
                    </a:lnTo>
                    <a:lnTo>
                      <a:pt x="6" y="35"/>
                    </a:lnTo>
                    <a:lnTo>
                      <a:pt x="10" y="37"/>
                    </a:lnTo>
                    <a:lnTo>
                      <a:pt x="14" y="43"/>
                    </a:lnTo>
                    <a:lnTo>
                      <a:pt x="21" y="47"/>
                    </a:lnTo>
                    <a:lnTo>
                      <a:pt x="27" y="53"/>
                    </a:lnTo>
                    <a:lnTo>
                      <a:pt x="31" y="58"/>
                    </a:lnTo>
                    <a:lnTo>
                      <a:pt x="37" y="64"/>
                    </a:lnTo>
                    <a:lnTo>
                      <a:pt x="43" y="70"/>
                    </a:lnTo>
                    <a:lnTo>
                      <a:pt x="50" y="78"/>
                    </a:lnTo>
                    <a:lnTo>
                      <a:pt x="56" y="84"/>
                    </a:lnTo>
                    <a:lnTo>
                      <a:pt x="62" y="93"/>
                    </a:lnTo>
                    <a:lnTo>
                      <a:pt x="68" y="99"/>
                    </a:lnTo>
                    <a:lnTo>
                      <a:pt x="74" y="109"/>
                    </a:lnTo>
                    <a:lnTo>
                      <a:pt x="78" y="115"/>
                    </a:lnTo>
                    <a:lnTo>
                      <a:pt x="87" y="121"/>
                    </a:lnTo>
                    <a:lnTo>
                      <a:pt x="93" y="126"/>
                    </a:lnTo>
                    <a:lnTo>
                      <a:pt x="99" y="132"/>
                    </a:lnTo>
                    <a:lnTo>
                      <a:pt x="107" y="134"/>
                    </a:lnTo>
                    <a:lnTo>
                      <a:pt x="113" y="138"/>
                    </a:lnTo>
                    <a:lnTo>
                      <a:pt x="122" y="142"/>
                    </a:lnTo>
                    <a:lnTo>
                      <a:pt x="128" y="144"/>
                    </a:lnTo>
                    <a:lnTo>
                      <a:pt x="134" y="144"/>
                    </a:lnTo>
                    <a:lnTo>
                      <a:pt x="140" y="146"/>
                    </a:lnTo>
                    <a:lnTo>
                      <a:pt x="146" y="146"/>
                    </a:lnTo>
                    <a:lnTo>
                      <a:pt x="151" y="146"/>
                    </a:lnTo>
                    <a:lnTo>
                      <a:pt x="155" y="146"/>
                    </a:lnTo>
                    <a:lnTo>
                      <a:pt x="159" y="146"/>
                    </a:lnTo>
                    <a:lnTo>
                      <a:pt x="159" y="146"/>
                    </a:lnTo>
                    <a:lnTo>
                      <a:pt x="161" y="148"/>
                    </a:lnTo>
                    <a:lnTo>
                      <a:pt x="169" y="134"/>
                    </a:lnTo>
                    <a:lnTo>
                      <a:pt x="167" y="132"/>
                    </a:lnTo>
                    <a:lnTo>
                      <a:pt x="167" y="132"/>
                    </a:lnTo>
                    <a:lnTo>
                      <a:pt x="163" y="132"/>
                    </a:lnTo>
                    <a:lnTo>
                      <a:pt x="159" y="132"/>
                    </a:lnTo>
                    <a:lnTo>
                      <a:pt x="153" y="130"/>
                    </a:lnTo>
                    <a:lnTo>
                      <a:pt x="148" y="128"/>
                    </a:lnTo>
                    <a:lnTo>
                      <a:pt x="142" y="126"/>
                    </a:lnTo>
                    <a:lnTo>
                      <a:pt x="136" y="124"/>
                    </a:lnTo>
                    <a:lnTo>
                      <a:pt x="128" y="119"/>
                    </a:lnTo>
                    <a:lnTo>
                      <a:pt x="122" y="117"/>
                    </a:lnTo>
                    <a:lnTo>
                      <a:pt x="118" y="113"/>
                    </a:lnTo>
                    <a:lnTo>
                      <a:pt x="111" y="109"/>
                    </a:lnTo>
                    <a:lnTo>
                      <a:pt x="107" y="103"/>
                    </a:lnTo>
                    <a:lnTo>
                      <a:pt x="103" y="99"/>
                    </a:lnTo>
                    <a:lnTo>
                      <a:pt x="99" y="93"/>
                    </a:lnTo>
                    <a:lnTo>
                      <a:pt x="99" y="86"/>
                    </a:lnTo>
                    <a:lnTo>
                      <a:pt x="97" y="80"/>
                    </a:lnTo>
                    <a:lnTo>
                      <a:pt x="95" y="72"/>
                    </a:lnTo>
                    <a:lnTo>
                      <a:pt x="93" y="66"/>
                    </a:lnTo>
                    <a:lnTo>
                      <a:pt x="89" y="58"/>
                    </a:lnTo>
                    <a:lnTo>
                      <a:pt x="87" y="51"/>
                    </a:lnTo>
                    <a:lnTo>
                      <a:pt x="82" y="45"/>
                    </a:lnTo>
                    <a:lnTo>
                      <a:pt x="78" y="39"/>
                    </a:lnTo>
                    <a:lnTo>
                      <a:pt x="74" y="33"/>
                    </a:lnTo>
                    <a:lnTo>
                      <a:pt x="70" y="27"/>
                    </a:lnTo>
                    <a:lnTo>
                      <a:pt x="68" y="20"/>
                    </a:lnTo>
                    <a:lnTo>
                      <a:pt x="64" y="16"/>
                    </a:lnTo>
                    <a:lnTo>
                      <a:pt x="62" y="12"/>
                    </a:lnTo>
                    <a:lnTo>
                      <a:pt x="58" y="6"/>
                    </a:lnTo>
                    <a:lnTo>
                      <a:pt x="58" y="6"/>
                    </a:lnTo>
                    <a:lnTo>
                      <a:pt x="54" y="6"/>
                    </a:lnTo>
                    <a:lnTo>
                      <a:pt x="47" y="6"/>
                    </a:lnTo>
                    <a:lnTo>
                      <a:pt x="43" y="6"/>
                    </a:lnTo>
                    <a:lnTo>
                      <a:pt x="39" y="6"/>
                    </a:lnTo>
                    <a:lnTo>
                      <a:pt x="35" y="8"/>
                    </a:lnTo>
                    <a:lnTo>
                      <a:pt x="31" y="8"/>
                    </a:lnTo>
                    <a:lnTo>
                      <a:pt x="27" y="8"/>
                    </a:lnTo>
                    <a:lnTo>
                      <a:pt x="21" y="8"/>
                    </a:lnTo>
                    <a:lnTo>
                      <a:pt x="19" y="6"/>
                    </a:lnTo>
                    <a:lnTo>
                      <a:pt x="14" y="6"/>
                    </a:lnTo>
                    <a:lnTo>
                      <a:pt x="10" y="4"/>
                    </a:lnTo>
                    <a:lnTo>
                      <a:pt x="12"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95" name="Freeform 98"/>
              <p:cNvSpPr>
                <a:spLocks/>
              </p:cNvSpPr>
              <p:nvPr/>
            </p:nvSpPr>
            <p:spPr bwMode="auto">
              <a:xfrm>
                <a:off x="4300538" y="4273551"/>
                <a:ext cx="225425" cy="830263"/>
              </a:xfrm>
              <a:custGeom>
                <a:avLst/>
                <a:gdLst>
                  <a:gd name="T0" fmla="*/ 0 w 142"/>
                  <a:gd name="T1" fmla="*/ 515 h 523"/>
                  <a:gd name="T2" fmla="*/ 2 w 142"/>
                  <a:gd name="T3" fmla="*/ 505 h 523"/>
                  <a:gd name="T4" fmla="*/ 6 w 142"/>
                  <a:gd name="T5" fmla="*/ 490 h 523"/>
                  <a:gd name="T6" fmla="*/ 10 w 142"/>
                  <a:gd name="T7" fmla="*/ 472 h 523"/>
                  <a:gd name="T8" fmla="*/ 14 w 142"/>
                  <a:gd name="T9" fmla="*/ 451 h 523"/>
                  <a:gd name="T10" fmla="*/ 18 w 142"/>
                  <a:gd name="T11" fmla="*/ 426 h 523"/>
                  <a:gd name="T12" fmla="*/ 25 w 142"/>
                  <a:gd name="T13" fmla="*/ 397 h 523"/>
                  <a:gd name="T14" fmla="*/ 31 w 142"/>
                  <a:gd name="T15" fmla="*/ 366 h 523"/>
                  <a:gd name="T16" fmla="*/ 39 w 142"/>
                  <a:gd name="T17" fmla="*/ 336 h 523"/>
                  <a:gd name="T18" fmla="*/ 45 w 142"/>
                  <a:gd name="T19" fmla="*/ 303 h 523"/>
                  <a:gd name="T20" fmla="*/ 53 w 142"/>
                  <a:gd name="T21" fmla="*/ 270 h 523"/>
                  <a:gd name="T22" fmla="*/ 62 w 142"/>
                  <a:gd name="T23" fmla="*/ 237 h 523"/>
                  <a:gd name="T24" fmla="*/ 70 w 142"/>
                  <a:gd name="T25" fmla="*/ 204 h 523"/>
                  <a:gd name="T26" fmla="*/ 78 w 142"/>
                  <a:gd name="T27" fmla="*/ 171 h 523"/>
                  <a:gd name="T28" fmla="*/ 84 w 142"/>
                  <a:gd name="T29" fmla="*/ 138 h 523"/>
                  <a:gd name="T30" fmla="*/ 93 w 142"/>
                  <a:gd name="T31" fmla="*/ 109 h 523"/>
                  <a:gd name="T32" fmla="*/ 101 w 142"/>
                  <a:gd name="T33" fmla="*/ 82 h 523"/>
                  <a:gd name="T34" fmla="*/ 107 w 142"/>
                  <a:gd name="T35" fmla="*/ 57 h 523"/>
                  <a:gd name="T36" fmla="*/ 113 w 142"/>
                  <a:gd name="T37" fmla="*/ 37 h 523"/>
                  <a:gd name="T38" fmla="*/ 119 w 142"/>
                  <a:gd name="T39" fmla="*/ 18 h 523"/>
                  <a:gd name="T40" fmla="*/ 128 w 142"/>
                  <a:gd name="T41" fmla="*/ 6 h 523"/>
                  <a:gd name="T42" fmla="*/ 140 w 142"/>
                  <a:gd name="T43" fmla="*/ 4 h 523"/>
                  <a:gd name="T44" fmla="*/ 138 w 142"/>
                  <a:gd name="T45" fmla="*/ 14 h 523"/>
                  <a:gd name="T46" fmla="*/ 134 w 142"/>
                  <a:gd name="T47" fmla="*/ 28 h 523"/>
                  <a:gd name="T48" fmla="*/ 128 w 142"/>
                  <a:gd name="T49" fmla="*/ 47 h 523"/>
                  <a:gd name="T50" fmla="*/ 123 w 142"/>
                  <a:gd name="T51" fmla="*/ 70 h 523"/>
                  <a:gd name="T52" fmla="*/ 117 w 142"/>
                  <a:gd name="T53" fmla="*/ 92 h 523"/>
                  <a:gd name="T54" fmla="*/ 109 w 142"/>
                  <a:gd name="T55" fmla="*/ 121 h 523"/>
                  <a:gd name="T56" fmla="*/ 101 w 142"/>
                  <a:gd name="T57" fmla="*/ 152 h 523"/>
                  <a:gd name="T58" fmla="*/ 93 w 142"/>
                  <a:gd name="T59" fmla="*/ 185 h 523"/>
                  <a:gd name="T60" fmla="*/ 84 w 142"/>
                  <a:gd name="T61" fmla="*/ 216 h 523"/>
                  <a:gd name="T62" fmla="*/ 76 w 142"/>
                  <a:gd name="T63" fmla="*/ 251 h 523"/>
                  <a:gd name="T64" fmla="*/ 68 w 142"/>
                  <a:gd name="T65" fmla="*/ 284 h 523"/>
                  <a:gd name="T66" fmla="*/ 60 w 142"/>
                  <a:gd name="T67" fmla="*/ 319 h 523"/>
                  <a:gd name="T68" fmla="*/ 49 w 142"/>
                  <a:gd name="T69" fmla="*/ 352 h 523"/>
                  <a:gd name="T70" fmla="*/ 43 w 142"/>
                  <a:gd name="T71" fmla="*/ 383 h 523"/>
                  <a:gd name="T72" fmla="*/ 37 w 142"/>
                  <a:gd name="T73" fmla="*/ 414 h 523"/>
                  <a:gd name="T74" fmla="*/ 31 w 142"/>
                  <a:gd name="T75" fmla="*/ 443 h 523"/>
                  <a:gd name="T76" fmla="*/ 25 w 142"/>
                  <a:gd name="T77" fmla="*/ 465 h 523"/>
                  <a:gd name="T78" fmla="*/ 20 w 142"/>
                  <a:gd name="T79" fmla="*/ 490 h 523"/>
                  <a:gd name="T80" fmla="*/ 18 w 142"/>
                  <a:gd name="T81" fmla="*/ 509 h 523"/>
                  <a:gd name="T82" fmla="*/ 18 w 142"/>
                  <a:gd name="T83"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523">
                    <a:moveTo>
                      <a:pt x="0" y="521"/>
                    </a:moveTo>
                    <a:lnTo>
                      <a:pt x="0" y="519"/>
                    </a:lnTo>
                    <a:lnTo>
                      <a:pt x="0" y="515"/>
                    </a:lnTo>
                    <a:lnTo>
                      <a:pt x="0" y="513"/>
                    </a:lnTo>
                    <a:lnTo>
                      <a:pt x="2" y="509"/>
                    </a:lnTo>
                    <a:lnTo>
                      <a:pt x="2" y="505"/>
                    </a:lnTo>
                    <a:lnTo>
                      <a:pt x="4" y="500"/>
                    </a:lnTo>
                    <a:lnTo>
                      <a:pt x="4" y="496"/>
                    </a:lnTo>
                    <a:lnTo>
                      <a:pt x="6" y="490"/>
                    </a:lnTo>
                    <a:lnTo>
                      <a:pt x="6" y="484"/>
                    </a:lnTo>
                    <a:lnTo>
                      <a:pt x="8" y="480"/>
                    </a:lnTo>
                    <a:lnTo>
                      <a:pt x="10" y="472"/>
                    </a:lnTo>
                    <a:lnTo>
                      <a:pt x="10" y="465"/>
                    </a:lnTo>
                    <a:lnTo>
                      <a:pt x="12" y="457"/>
                    </a:lnTo>
                    <a:lnTo>
                      <a:pt x="14" y="451"/>
                    </a:lnTo>
                    <a:lnTo>
                      <a:pt x="16" y="443"/>
                    </a:lnTo>
                    <a:lnTo>
                      <a:pt x="18" y="434"/>
                    </a:lnTo>
                    <a:lnTo>
                      <a:pt x="18" y="426"/>
                    </a:lnTo>
                    <a:lnTo>
                      <a:pt x="20" y="416"/>
                    </a:lnTo>
                    <a:lnTo>
                      <a:pt x="22" y="408"/>
                    </a:lnTo>
                    <a:lnTo>
                      <a:pt x="25" y="397"/>
                    </a:lnTo>
                    <a:lnTo>
                      <a:pt x="29" y="387"/>
                    </a:lnTo>
                    <a:lnTo>
                      <a:pt x="31" y="379"/>
                    </a:lnTo>
                    <a:lnTo>
                      <a:pt x="31" y="366"/>
                    </a:lnTo>
                    <a:lnTo>
                      <a:pt x="35" y="356"/>
                    </a:lnTo>
                    <a:lnTo>
                      <a:pt x="37" y="346"/>
                    </a:lnTo>
                    <a:lnTo>
                      <a:pt x="39" y="336"/>
                    </a:lnTo>
                    <a:lnTo>
                      <a:pt x="41" y="325"/>
                    </a:lnTo>
                    <a:lnTo>
                      <a:pt x="43" y="315"/>
                    </a:lnTo>
                    <a:lnTo>
                      <a:pt x="45" y="303"/>
                    </a:lnTo>
                    <a:lnTo>
                      <a:pt x="49" y="292"/>
                    </a:lnTo>
                    <a:lnTo>
                      <a:pt x="51" y="280"/>
                    </a:lnTo>
                    <a:lnTo>
                      <a:pt x="53" y="270"/>
                    </a:lnTo>
                    <a:lnTo>
                      <a:pt x="55" y="259"/>
                    </a:lnTo>
                    <a:lnTo>
                      <a:pt x="60" y="249"/>
                    </a:lnTo>
                    <a:lnTo>
                      <a:pt x="62" y="237"/>
                    </a:lnTo>
                    <a:lnTo>
                      <a:pt x="64" y="224"/>
                    </a:lnTo>
                    <a:lnTo>
                      <a:pt x="68" y="214"/>
                    </a:lnTo>
                    <a:lnTo>
                      <a:pt x="70" y="204"/>
                    </a:lnTo>
                    <a:lnTo>
                      <a:pt x="72" y="191"/>
                    </a:lnTo>
                    <a:lnTo>
                      <a:pt x="74" y="181"/>
                    </a:lnTo>
                    <a:lnTo>
                      <a:pt x="78" y="171"/>
                    </a:lnTo>
                    <a:lnTo>
                      <a:pt x="80" y="160"/>
                    </a:lnTo>
                    <a:lnTo>
                      <a:pt x="82" y="148"/>
                    </a:lnTo>
                    <a:lnTo>
                      <a:pt x="84" y="138"/>
                    </a:lnTo>
                    <a:lnTo>
                      <a:pt x="88" y="129"/>
                    </a:lnTo>
                    <a:lnTo>
                      <a:pt x="90" y="119"/>
                    </a:lnTo>
                    <a:lnTo>
                      <a:pt x="93" y="109"/>
                    </a:lnTo>
                    <a:lnTo>
                      <a:pt x="95" y="101"/>
                    </a:lnTo>
                    <a:lnTo>
                      <a:pt x="99" y="90"/>
                    </a:lnTo>
                    <a:lnTo>
                      <a:pt x="101" y="82"/>
                    </a:lnTo>
                    <a:lnTo>
                      <a:pt x="103" y="74"/>
                    </a:lnTo>
                    <a:lnTo>
                      <a:pt x="105" y="65"/>
                    </a:lnTo>
                    <a:lnTo>
                      <a:pt x="107" y="57"/>
                    </a:lnTo>
                    <a:lnTo>
                      <a:pt x="109" y="51"/>
                    </a:lnTo>
                    <a:lnTo>
                      <a:pt x="111" y="43"/>
                    </a:lnTo>
                    <a:lnTo>
                      <a:pt x="113" y="37"/>
                    </a:lnTo>
                    <a:lnTo>
                      <a:pt x="117" y="30"/>
                    </a:lnTo>
                    <a:lnTo>
                      <a:pt x="119" y="24"/>
                    </a:lnTo>
                    <a:lnTo>
                      <a:pt x="119" y="18"/>
                    </a:lnTo>
                    <a:lnTo>
                      <a:pt x="123" y="14"/>
                    </a:lnTo>
                    <a:lnTo>
                      <a:pt x="123" y="10"/>
                    </a:lnTo>
                    <a:lnTo>
                      <a:pt x="128" y="6"/>
                    </a:lnTo>
                    <a:lnTo>
                      <a:pt x="142" y="0"/>
                    </a:lnTo>
                    <a:lnTo>
                      <a:pt x="142" y="2"/>
                    </a:lnTo>
                    <a:lnTo>
                      <a:pt x="140" y="4"/>
                    </a:lnTo>
                    <a:lnTo>
                      <a:pt x="140" y="6"/>
                    </a:lnTo>
                    <a:lnTo>
                      <a:pt x="138" y="10"/>
                    </a:lnTo>
                    <a:lnTo>
                      <a:pt x="138" y="14"/>
                    </a:lnTo>
                    <a:lnTo>
                      <a:pt x="138" y="18"/>
                    </a:lnTo>
                    <a:lnTo>
                      <a:pt x="136" y="22"/>
                    </a:lnTo>
                    <a:lnTo>
                      <a:pt x="134" y="28"/>
                    </a:lnTo>
                    <a:lnTo>
                      <a:pt x="132" y="33"/>
                    </a:lnTo>
                    <a:lnTo>
                      <a:pt x="130" y="41"/>
                    </a:lnTo>
                    <a:lnTo>
                      <a:pt x="128" y="47"/>
                    </a:lnTo>
                    <a:lnTo>
                      <a:pt x="128" y="53"/>
                    </a:lnTo>
                    <a:lnTo>
                      <a:pt x="126" y="61"/>
                    </a:lnTo>
                    <a:lnTo>
                      <a:pt x="123" y="70"/>
                    </a:lnTo>
                    <a:lnTo>
                      <a:pt x="121" y="76"/>
                    </a:lnTo>
                    <a:lnTo>
                      <a:pt x="119" y="84"/>
                    </a:lnTo>
                    <a:lnTo>
                      <a:pt x="117" y="92"/>
                    </a:lnTo>
                    <a:lnTo>
                      <a:pt x="113" y="103"/>
                    </a:lnTo>
                    <a:lnTo>
                      <a:pt x="111" y="111"/>
                    </a:lnTo>
                    <a:lnTo>
                      <a:pt x="109" y="121"/>
                    </a:lnTo>
                    <a:lnTo>
                      <a:pt x="107" y="131"/>
                    </a:lnTo>
                    <a:lnTo>
                      <a:pt x="103" y="142"/>
                    </a:lnTo>
                    <a:lnTo>
                      <a:pt x="101" y="152"/>
                    </a:lnTo>
                    <a:lnTo>
                      <a:pt x="99" y="162"/>
                    </a:lnTo>
                    <a:lnTo>
                      <a:pt x="95" y="173"/>
                    </a:lnTo>
                    <a:lnTo>
                      <a:pt x="93" y="185"/>
                    </a:lnTo>
                    <a:lnTo>
                      <a:pt x="88" y="195"/>
                    </a:lnTo>
                    <a:lnTo>
                      <a:pt x="86" y="206"/>
                    </a:lnTo>
                    <a:lnTo>
                      <a:pt x="84" y="216"/>
                    </a:lnTo>
                    <a:lnTo>
                      <a:pt x="82" y="228"/>
                    </a:lnTo>
                    <a:lnTo>
                      <a:pt x="78" y="239"/>
                    </a:lnTo>
                    <a:lnTo>
                      <a:pt x="76" y="251"/>
                    </a:lnTo>
                    <a:lnTo>
                      <a:pt x="72" y="261"/>
                    </a:lnTo>
                    <a:lnTo>
                      <a:pt x="70" y="274"/>
                    </a:lnTo>
                    <a:lnTo>
                      <a:pt x="68" y="284"/>
                    </a:lnTo>
                    <a:lnTo>
                      <a:pt x="64" y="296"/>
                    </a:lnTo>
                    <a:lnTo>
                      <a:pt x="62" y="307"/>
                    </a:lnTo>
                    <a:lnTo>
                      <a:pt x="60" y="319"/>
                    </a:lnTo>
                    <a:lnTo>
                      <a:pt x="55" y="329"/>
                    </a:lnTo>
                    <a:lnTo>
                      <a:pt x="53" y="342"/>
                    </a:lnTo>
                    <a:lnTo>
                      <a:pt x="49" y="352"/>
                    </a:lnTo>
                    <a:lnTo>
                      <a:pt x="47" y="362"/>
                    </a:lnTo>
                    <a:lnTo>
                      <a:pt x="45" y="373"/>
                    </a:lnTo>
                    <a:lnTo>
                      <a:pt x="43" y="383"/>
                    </a:lnTo>
                    <a:lnTo>
                      <a:pt x="41" y="393"/>
                    </a:lnTo>
                    <a:lnTo>
                      <a:pt x="39" y="404"/>
                    </a:lnTo>
                    <a:lnTo>
                      <a:pt x="37" y="414"/>
                    </a:lnTo>
                    <a:lnTo>
                      <a:pt x="35" y="422"/>
                    </a:lnTo>
                    <a:lnTo>
                      <a:pt x="31" y="432"/>
                    </a:lnTo>
                    <a:lnTo>
                      <a:pt x="31" y="443"/>
                    </a:lnTo>
                    <a:lnTo>
                      <a:pt x="29" y="451"/>
                    </a:lnTo>
                    <a:lnTo>
                      <a:pt x="27" y="457"/>
                    </a:lnTo>
                    <a:lnTo>
                      <a:pt x="25" y="465"/>
                    </a:lnTo>
                    <a:lnTo>
                      <a:pt x="25" y="476"/>
                    </a:lnTo>
                    <a:lnTo>
                      <a:pt x="22" y="482"/>
                    </a:lnTo>
                    <a:lnTo>
                      <a:pt x="20" y="490"/>
                    </a:lnTo>
                    <a:lnTo>
                      <a:pt x="20" y="496"/>
                    </a:lnTo>
                    <a:lnTo>
                      <a:pt x="20" y="503"/>
                    </a:lnTo>
                    <a:lnTo>
                      <a:pt x="18" y="509"/>
                    </a:lnTo>
                    <a:lnTo>
                      <a:pt x="18" y="513"/>
                    </a:lnTo>
                    <a:lnTo>
                      <a:pt x="18" y="519"/>
                    </a:lnTo>
                    <a:lnTo>
                      <a:pt x="18" y="523"/>
                    </a:lnTo>
                    <a:lnTo>
                      <a:pt x="0" y="521"/>
                    </a:lnTo>
                    <a:lnTo>
                      <a:pt x="0" y="5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96" name="Freeform 99"/>
              <p:cNvSpPr>
                <a:spLocks/>
              </p:cNvSpPr>
              <p:nvPr/>
            </p:nvSpPr>
            <p:spPr bwMode="auto">
              <a:xfrm>
                <a:off x="4535488" y="3990976"/>
                <a:ext cx="104775" cy="153988"/>
              </a:xfrm>
              <a:custGeom>
                <a:avLst/>
                <a:gdLst>
                  <a:gd name="T0" fmla="*/ 0 w 66"/>
                  <a:gd name="T1" fmla="*/ 97 h 97"/>
                  <a:gd name="T2" fmla="*/ 8 w 66"/>
                  <a:gd name="T3" fmla="*/ 83 h 97"/>
                  <a:gd name="T4" fmla="*/ 13 w 66"/>
                  <a:gd name="T5" fmla="*/ 74 h 97"/>
                  <a:gd name="T6" fmla="*/ 19 w 66"/>
                  <a:gd name="T7" fmla="*/ 70 h 97"/>
                  <a:gd name="T8" fmla="*/ 25 w 66"/>
                  <a:gd name="T9" fmla="*/ 64 h 97"/>
                  <a:gd name="T10" fmla="*/ 31 w 66"/>
                  <a:gd name="T11" fmla="*/ 62 h 97"/>
                  <a:gd name="T12" fmla="*/ 25 w 66"/>
                  <a:gd name="T13" fmla="*/ 50 h 97"/>
                  <a:gd name="T14" fmla="*/ 25 w 66"/>
                  <a:gd name="T15" fmla="*/ 48 h 97"/>
                  <a:gd name="T16" fmla="*/ 27 w 66"/>
                  <a:gd name="T17" fmla="*/ 44 h 97"/>
                  <a:gd name="T18" fmla="*/ 31 w 66"/>
                  <a:gd name="T19" fmla="*/ 37 h 97"/>
                  <a:gd name="T20" fmla="*/ 37 w 66"/>
                  <a:gd name="T21" fmla="*/ 31 h 97"/>
                  <a:gd name="T22" fmla="*/ 43 w 66"/>
                  <a:gd name="T23" fmla="*/ 23 h 97"/>
                  <a:gd name="T24" fmla="*/ 50 w 66"/>
                  <a:gd name="T25" fmla="*/ 17 h 97"/>
                  <a:gd name="T26" fmla="*/ 58 w 66"/>
                  <a:gd name="T27" fmla="*/ 11 h 97"/>
                  <a:gd name="T28" fmla="*/ 66 w 66"/>
                  <a:gd name="T29" fmla="*/ 9 h 97"/>
                  <a:gd name="T30" fmla="*/ 62 w 66"/>
                  <a:gd name="T31" fmla="*/ 0 h 97"/>
                  <a:gd name="T32" fmla="*/ 58 w 66"/>
                  <a:gd name="T33" fmla="*/ 0 h 97"/>
                  <a:gd name="T34" fmla="*/ 54 w 66"/>
                  <a:gd name="T35" fmla="*/ 2 h 97"/>
                  <a:gd name="T36" fmla="*/ 48 w 66"/>
                  <a:gd name="T37" fmla="*/ 6 h 97"/>
                  <a:gd name="T38" fmla="*/ 43 w 66"/>
                  <a:gd name="T39" fmla="*/ 9 h 97"/>
                  <a:gd name="T40" fmla="*/ 39 w 66"/>
                  <a:gd name="T41" fmla="*/ 13 h 97"/>
                  <a:gd name="T42" fmla="*/ 35 w 66"/>
                  <a:gd name="T43" fmla="*/ 17 h 97"/>
                  <a:gd name="T44" fmla="*/ 29 w 66"/>
                  <a:gd name="T45" fmla="*/ 23 h 97"/>
                  <a:gd name="T46" fmla="*/ 23 w 66"/>
                  <a:gd name="T47" fmla="*/ 27 h 97"/>
                  <a:gd name="T48" fmla="*/ 19 w 66"/>
                  <a:gd name="T49" fmla="*/ 33 h 97"/>
                  <a:gd name="T50" fmla="*/ 15 w 66"/>
                  <a:gd name="T51" fmla="*/ 39 h 97"/>
                  <a:gd name="T52" fmla="*/ 8 w 66"/>
                  <a:gd name="T53" fmla="*/ 46 h 97"/>
                  <a:gd name="T54" fmla="*/ 6 w 66"/>
                  <a:gd name="T55" fmla="*/ 54 h 97"/>
                  <a:gd name="T56" fmla="*/ 4 w 66"/>
                  <a:gd name="T57" fmla="*/ 58 h 97"/>
                  <a:gd name="T58" fmla="*/ 4 w 66"/>
                  <a:gd name="T59" fmla="*/ 62 h 97"/>
                  <a:gd name="T60" fmla="*/ 2 w 66"/>
                  <a:gd name="T61" fmla="*/ 66 h 97"/>
                  <a:gd name="T62" fmla="*/ 2 w 66"/>
                  <a:gd name="T63" fmla="*/ 70 h 97"/>
                  <a:gd name="T64" fmla="*/ 0 w 66"/>
                  <a:gd name="T65" fmla="*/ 97 h 97"/>
                  <a:gd name="T66" fmla="*/ 0 w 66"/>
                  <a:gd name="T6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 h="97">
                    <a:moveTo>
                      <a:pt x="0" y="97"/>
                    </a:moveTo>
                    <a:lnTo>
                      <a:pt x="8" y="83"/>
                    </a:lnTo>
                    <a:lnTo>
                      <a:pt x="13" y="74"/>
                    </a:lnTo>
                    <a:lnTo>
                      <a:pt x="19" y="70"/>
                    </a:lnTo>
                    <a:lnTo>
                      <a:pt x="25" y="64"/>
                    </a:lnTo>
                    <a:lnTo>
                      <a:pt x="31" y="62"/>
                    </a:lnTo>
                    <a:lnTo>
                      <a:pt x="25" y="50"/>
                    </a:lnTo>
                    <a:lnTo>
                      <a:pt x="25" y="48"/>
                    </a:lnTo>
                    <a:lnTo>
                      <a:pt x="27" y="44"/>
                    </a:lnTo>
                    <a:lnTo>
                      <a:pt x="31" y="37"/>
                    </a:lnTo>
                    <a:lnTo>
                      <a:pt x="37" y="31"/>
                    </a:lnTo>
                    <a:lnTo>
                      <a:pt x="43" y="23"/>
                    </a:lnTo>
                    <a:lnTo>
                      <a:pt x="50" y="17"/>
                    </a:lnTo>
                    <a:lnTo>
                      <a:pt x="58" y="11"/>
                    </a:lnTo>
                    <a:lnTo>
                      <a:pt x="66" y="9"/>
                    </a:lnTo>
                    <a:lnTo>
                      <a:pt x="62" y="0"/>
                    </a:lnTo>
                    <a:lnTo>
                      <a:pt x="58" y="0"/>
                    </a:lnTo>
                    <a:lnTo>
                      <a:pt x="54" y="2"/>
                    </a:lnTo>
                    <a:lnTo>
                      <a:pt x="48" y="6"/>
                    </a:lnTo>
                    <a:lnTo>
                      <a:pt x="43" y="9"/>
                    </a:lnTo>
                    <a:lnTo>
                      <a:pt x="39" y="13"/>
                    </a:lnTo>
                    <a:lnTo>
                      <a:pt x="35" y="17"/>
                    </a:lnTo>
                    <a:lnTo>
                      <a:pt x="29" y="23"/>
                    </a:lnTo>
                    <a:lnTo>
                      <a:pt x="23" y="27"/>
                    </a:lnTo>
                    <a:lnTo>
                      <a:pt x="19" y="33"/>
                    </a:lnTo>
                    <a:lnTo>
                      <a:pt x="15" y="39"/>
                    </a:lnTo>
                    <a:lnTo>
                      <a:pt x="8" y="46"/>
                    </a:lnTo>
                    <a:lnTo>
                      <a:pt x="6" y="54"/>
                    </a:lnTo>
                    <a:lnTo>
                      <a:pt x="4" y="58"/>
                    </a:lnTo>
                    <a:lnTo>
                      <a:pt x="4" y="62"/>
                    </a:lnTo>
                    <a:lnTo>
                      <a:pt x="2" y="66"/>
                    </a:lnTo>
                    <a:lnTo>
                      <a:pt x="2" y="70"/>
                    </a:lnTo>
                    <a:lnTo>
                      <a:pt x="0" y="97"/>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97" name="Freeform 100"/>
              <p:cNvSpPr>
                <a:spLocks/>
              </p:cNvSpPr>
              <p:nvPr/>
            </p:nvSpPr>
            <p:spPr bwMode="auto">
              <a:xfrm>
                <a:off x="4532313" y="3879851"/>
                <a:ext cx="104775" cy="157163"/>
              </a:xfrm>
              <a:custGeom>
                <a:avLst/>
                <a:gdLst>
                  <a:gd name="T0" fmla="*/ 0 w 66"/>
                  <a:gd name="T1" fmla="*/ 99 h 99"/>
                  <a:gd name="T2" fmla="*/ 4 w 66"/>
                  <a:gd name="T3" fmla="*/ 91 h 99"/>
                  <a:gd name="T4" fmla="*/ 10 w 66"/>
                  <a:gd name="T5" fmla="*/ 85 h 99"/>
                  <a:gd name="T6" fmla="*/ 13 w 66"/>
                  <a:gd name="T7" fmla="*/ 76 h 99"/>
                  <a:gd name="T8" fmla="*/ 19 w 66"/>
                  <a:gd name="T9" fmla="*/ 72 h 99"/>
                  <a:gd name="T10" fmla="*/ 25 w 66"/>
                  <a:gd name="T11" fmla="*/ 66 h 99"/>
                  <a:gd name="T12" fmla="*/ 31 w 66"/>
                  <a:gd name="T13" fmla="*/ 62 h 99"/>
                  <a:gd name="T14" fmla="*/ 23 w 66"/>
                  <a:gd name="T15" fmla="*/ 52 h 99"/>
                  <a:gd name="T16" fmla="*/ 23 w 66"/>
                  <a:gd name="T17" fmla="*/ 48 h 99"/>
                  <a:gd name="T18" fmla="*/ 27 w 66"/>
                  <a:gd name="T19" fmla="*/ 46 h 99"/>
                  <a:gd name="T20" fmla="*/ 31 w 66"/>
                  <a:gd name="T21" fmla="*/ 37 h 99"/>
                  <a:gd name="T22" fmla="*/ 37 w 66"/>
                  <a:gd name="T23" fmla="*/ 31 h 99"/>
                  <a:gd name="T24" fmla="*/ 43 w 66"/>
                  <a:gd name="T25" fmla="*/ 23 h 99"/>
                  <a:gd name="T26" fmla="*/ 50 w 66"/>
                  <a:gd name="T27" fmla="*/ 17 h 99"/>
                  <a:gd name="T28" fmla="*/ 58 w 66"/>
                  <a:gd name="T29" fmla="*/ 13 h 99"/>
                  <a:gd name="T30" fmla="*/ 66 w 66"/>
                  <a:gd name="T31" fmla="*/ 10 h 99"/>
                  <a:gd name="T32" fmla="*/ 62 w 66"/>
                  <a:gd name="T33" fmla="*/ 0 h 99"/>
                  <a:gd name="T34" fmla="*/ 58 w 66"/>
                  <a:gd name="T35" fmla="*/ 2 h 99"/>
                  <a:gd name="T36" fmla="*/ 54 w 66"/>
                  <a:gd name="T37" fmla="*/ 6 h 99"/>
                  <a:gd name="T38" fmla="*/ 48 w 66"/>
                  <a:gd name="T39" fmla="*/ 8 h 99"/>
                  <a:gd name="T40" fmla="*/ 43 w 66"/>
                  <a:gd name="T41" fmla="*/ 10 h 99"/>
                  <a:gd name="T42" fmla="*/ 39 w 66"/>
                  <a:gd name="T43" fmla="*/ 15 h 99"/>
                  <a:gd name="T44" fmla="*/ 33 w 66"/>
                  <a:gd name="T45" fmla="*/ 21 h 99"/>
                  <a:gd name="T46" fmla="*/ 29 w 66"/>
                  <a:gd name="T47" fmla="*/ 25 h 99"/>
                  <a:gd name="T48" fmla="*/ 23 w 66"/>
                  <a:gd name="T49" fmla="*/ 29 h 99"/>
                  <a:gd name="T50" fmla="*/ 19 w 66"/>
                  <a:gd name="T51" fmla="*/ 35 h 99"/>
                  <a:gd name="T52" fmla="*/ 15 w 66"/>
                  <a:gd name="T53" fmla="*/ 41 h 99"/>
                  <a:gd name="T54" fmla="*/ 10 w 66"/>
                  <a:gd name="T55" fmla="*/ 48 h 99"/>
                  <a:gd name="T56" fmla="*/ 6 w 66"/>
                  <a:gd name="T57" fmla="*/ 56 h 99"/>
                  <a:gd name="T58" fmla="*/ 2 w 66"/>
                  <a:gd name="T59" fmla="*/ 64 h 99"/>
                  <a:gd name="T60" fmla="*/ 2 w 66"/>
                  <a:gd name="T61" fmla="*/ 72 h 99"/>
                  <a:gd name="T62" fmla="*/ 0 w 66"/>
                  <a:gd name="T63" fmla="*/ 99 h 99"/>
                  <a:gd name="T64" fmla="*/ 0 w 66"/>
                  <a:gd name="T6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9">
                    <a:moveTo>
                      <a:pt x="0" y="99"/>
                    </a:moveTo>
                    <a:lnTo>
                      <a:pt x="4" y="91"/>
                    </a:lnTo>
                    <a:lnTo>
                      <a:pt x="10" y="85"/>
                    </a:lnTo>
                    <a:lnTo>
                      <a:pt x="13" y="76"/>
                    </a:lnTo>
                    <a:lnTo>
                      <a:pt x="19" y="72"/>
                    </a:lnTo>
                    <a:lnTo>
                      <a:pt x="25" y="66"/>
                    </a:lnTo>
                    <a:lnTo>
                      <a:pt x="31" y="62"/>
                    </a:lnTo>
                    <a:lnTo>
                      <a:pt x="23" y="52"/>
                    </a:lnTo>
                    <a:lnTo>
                      <a:pt x="23" y="48"/>
                    </a:lnTo>
                    <a:lnTo>
                      <a:pt x="27" y="46"/>
                    </a:lnTo>
                    <a:lnTo>
                      <a:pt x="31" y="37"/>
                    </a:lnTo>
                    <a:lnTo>
                      <a:pt x="37" y="31"/>
                    </a:lnTo>
                    <a:lnTo>
                      <a:pt x="43" y="23"/>
                    </a:lnTo>
                    <a:lnTo>
                      <a:pt x="50" y="17"/>
                    </a:lnTo>
                    <a:lnTo>
                      <a:pt x="58" y="13"/>
                    </a:lnTo>
                    <a:lnTo>
                      <a:pt x="66" y="10"/>
                    </a:lnTo>
                    <a:lnTo>
                      <a:pt x="62" y="0"/>
                    </a:lnTo>
                    <a:lnTo>
                      <a:pt x="58" y="2"/>
                    </a:lnTo>
                    <a:lnTo>
                      <a:pt x="54" y="6"/>
                    </a:lnTo>
                    <a:lnTo>
                      <a:pt x="48" y="8"/>
                    </a:lnTo>
                    <a:lnTo>
                      <a:pt x="43" y="10"/>
                    </a:lnTo>
                    <a:lnTo>
                      <a:pt x="39" y="15"/>
                    </a:lnTo>
                    <a:lnTo>
                      <a:pt x="33" y="21"/>
                    </a:lnTo>
                    <a:lnTo>
                      <a:pt x="29" y="25"/>
                    </a:lnTo>
                    <a:lnTo>
                      <a:pt x="23" y="29"/>
                    </a:lnTo>
                    <a:lnTo>
                      <a:pt x="19" y="35"/>
                    </a:lnTo>
                    <a:lnTo>
                      <a:pt x="15" y="41"/>
                    </a:lnTo>
                    <a:lnTo>
                      <a:pt x="10" y="48"/>
                    </a:lnTo>
                    <a:lnTo>
                      <a:pt x="6" y="56"/>
                    </a:lnTo>
                    <a:lnTo>
                      <a:pt x="2" y="64"/>
                    </a:lnTo>
                    <a:lnTo>
                      <a:pt x="2" y="72"/>
                    </a:lnTo>
                    <a:lnTo>
                      <a:pt x="0" y="99"/>
                    </a:lnTo>
                    <a:lnTo>
                      <a:pt x="0"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98" name="Freeform 101"/>
              <p:cNvSpPr>
                <a:spLocks/>
              </p:cNvSpPr>
              <p:nvPr/>
            </p:nvSpPr>
            <p:spPr bwMode="auto">
              <a:xfrm>
                <a:off x="4525963" y="3781426"/>
                <a:ext cx="104775" cy="157163"/>
              </a:xfrm>
              <a:custGeom>
                <a:avLst/>
                <a:gdLst>
                  <a:gd name="T0" fmla="*/ 0 w 66"/>
                  <a:gd name="T1" fmla="*/ 99 h 99"/>
                  <a:gd name="T2" fmla="*/ 4 w 66"/>
                  <a:gd name="T3" fmla="*/ 89 h 99"/>
                  <a:gd name="T4" fmla="*/ 10 w 66"/>
                  <a:gd name="T5" fmla="*/ 83 h 99"/>
                  <a:gd name="T6" fmla="*/ 14 w 66"/>
                  <a:gd name="T7" fmla="*/ 77 h 99"/>
                  <a:gd name="T8" fmla="*/ 19 w 66"/>
                  <a:gd name="T9" fmla="*/ 70 h 99"/>
                  <a:gd name="T10" fmla="*/ 25 w 66"/>
                  <a:gd name="T11" fmla="*/ 64 h 99"/>
                  <a:gd name="T12" fmla="*/ 31 w 66"/>
                  <a:gd name="T13" fmla="*/ 62 h 99"/>
                  <a:gd name="T14" fmla="*/ 25 w 66"/>
                  <a:gd name="T15" fmla="*/ 52 h 99"/>
                  <a:gd name="T16" fmla="*/ 25 w 66"/>
                  <a:gd name="T17" fmla="*/ 50 h 99"/>
                  <a:gd name="T18" fmla="*/ 27 w 66"/>
                  <a:gd name="T19" fmla="*/ 46 h 99"/>
                  <a:gd name="T20" fmla="*/ 31 w 66"/>
                  <a:gd name="T21" fmla="*/ 37 h 99"/>
                  <a:gd name="T22" fmla="*/ 37 w 66"/>
                  <a:gd name="T23" fmla="*/ 31 h 99"/>
                  <a:gd name="T24" fmla="*/ 43 w 66"/>
                  <a:gd name="T25" fmla="*/ 23 h 99"/>
                  <a:gd name="T26" fmla="*/ 49 w 66"/>
                  <a:gd name="T27" fmla="*/ 17 h 99"/>
                  <a:gd name="T28" fmla="*/ 58 w 66"/>
                  <a:gd name="T29" fmla="*/ 13 h 99"/>
                  <a:gd name="T30" fmla="*/ 66 w 66"/>
                  <a:gd name="T31" fmla="*/ 11 h 99"/>
                  <a:gd name="T32" fmla="*/ 62 w 66"/>
                  <a:gd name="T33" fmla="*/ 0 h 99"/>
                  <a:gd name="T34" fmla="*/ 60 w 66"/>
                  <a:gd name="T35" fmla="*/ 0 h 99"/>
                  <a:gd name="T36" fmla="*/ 54 w 66"/>
                  <a:gd name="T37" fmla="*/ 4 h 99"/>
                  <a:gd name="T38" fmla="*/ 49 w 66"/>
                  <a:gd name="T39" fmla="*/ 7 h 99"/>
                  <a:gd name="T40" fmla="*/ 45 w 66"/>
                  <a:gd name="T41" fmla="*/ 11 h 99"/>
                  <a:gd name="T42" fmla="*/ 39 w 66"/>
                  <a:gd name="T43" fmla="*/ 15 h 99"/>
                  <a:gd name="T44" fmla="*/ 35 w 66"/>
                  <a:gd name="T45" fmla="*/ 19 h 99"/>
                  <a:gd name="T46" fmla="*/ 29 w 66"/>
                  <a:gd name="T47" fmla="*/ 23 h 99"/>
                  <a:gd name="T48" fmla="*/ 25 w 66"/>
                  <a:gd name="T49" fmla="*/ 29 h 99"/>
                  <a:gd name="T50" fmla="*/ 19 w 66"/>
                  <a:gd name="T51" fmla="*/ 33 h 99"/>
                  <a:gd name="T52" fmla="*/ 14 w 66"/>
                  <a:gd name="T53" fmla="*/ 42 h 99"/>
                  <a:gd name="T54" fmla="*/ 10 w 66"/>
                  <a:gd name="T55" fmla="*/ 48 h 99"/>
                  <a:gd name="T56" fmla="*/ 6 w 66"/>
                  <a:gd name="T57" fmla="*/ 56 h 99"/>
                  <a:gd name="T58" fmla="*/ 4 w 66"/>
                  <a:gd name="T59" fmla="*/ 58 h 99"/>
                  <a:gd name="T60" fmla="*/ 4 w 66"/>
                  <a:gd name="T61" fmla="*/ 62 h 99"/>
                  <a:gd name="T62" fmla="*/ 2 w 66"/>
                  <a:gd name="T63" fmla="*/ 68 h 99"/>
                  <a:gd name="T64" fmla="*/ 2 w 66"/>
                  <a:gd name="T65" fmla="*/ 72 h 99"/>
                  <a:gd name="T66" fmla="*/ 0 w 66"/>
                  <a:gd name="T67" fmla="*/ 99 h 99"/>
                  <a:gd name="T68" fmla="*/ 0 w 66"/>
                  <a:gd name="T6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99">
                    <a:moveTo>
                      <a:pt x="0" y="99"/>
                    </a:moveTo>
                    <a:lnTo>
                      <a:pt x="4" y="89"/>
                    </a:lnTo>
                    <a:lnTo>
                      <a:pt x="10" y="83"/>
                    </a:lnTo>
                    <a:lnTo>
                      <a:pt x="14" y="77"/>
                    </a:lnTo>
                    <a:lnTo>
                      <a:pt x="19" y="70"/>
                    </a:lnTo>
                    <a:lnTo>
                      <a:pt x="25" y="64"/>
                    </a:lnTo>
                    <a:lnTo>
                      <a:pt x="31" y="62"/>
                    </a:lnTo>
                    <a:lnTo>
                      <a:pt x="25" y="52"/>
                    </a:lnTo>
                    <a:lnTo>
                      <a:pt x="25" y="50"/>
                    </a:lnTo>
                    <a:lnTo>
                      <a:pt x="27" y="46"/>
                    </a:lnTo>
                    <a:lnTo>
                      <a:pt x="31" y="37"/>
                    </a:lnTo>
                    <a:lnTo>
                      <a:pt x="37" y="31"/>
                    </a:lnTo>
                    <a:lnTo>
                      <a:pt x="43" y="23"/>
                    </a:lnTo>
                    <a:lnTo>
                      <a:pt x="49" y="17"/>
                    </a:lnTo>
                    <a:lnTo>
                      <a:pt x="58" y="13"/>
                    </a:lnTo>
                    <a:lnTo>
                      <a:pt x="66" y="11"/>
                    </a:lnTo>
                    <a:lnTo>
                      <a:pt x="62" y="0"/>
                    </a:lnTo>
                    <a:lnTo>
                      <a:pt x="60" y="0"/>
                    </a:lnTo>
                    <a:lnTo>
                      <a:pt x="54" y="4"/>
                    </a:lnTo>
                    <a:lnTo>
                      <a:pt x="49" y="7"/>
                    </a:lnTo>
                    <a:lnTo>
                      <a:pt x="45" y="11"/>
                    </a:lnTo>
                    <a:lnTo>
                      <a:pt x="39" y="15"/>
                    </a:lnTo>
                    <a:lnTo>
                      <a:pt x="35" y="19"/>
                    </a:lnTo>
                    <a:lnTo>
                      <a:pt x="29" y="23"/>
                    </a:lnTo>
                    <a:lnTo>
                      <a:pt x="25" y="29"/>
                    </a:lnTo>
                    <a:lnTo>
                      <a:pt x="19" y="33"/>
                    </a:lnTo>
                    <a:lnTo>
                      <a:pt x="14" y="42"/>
                    </a:lnTo>
                    <a:lnTo>
                      <a:pt x="10" y="48"/>
                    </a:lnTo>
                    <a:lnTo>
                      <a:pt x="6" y="56"/>
                    </a:lnTo>
                    <a:lnTo>
                      <a:pt x="4" y="58"/>
                    </a:lnTo>
                    <a:lnTo>
                      <a:pt x="4" y="62"/>
                    </a:lnTo>
                    <a:lnTo>
                      <a:pt x="2" y="68"/>
                    </a:lnTo>
                    <a:lnTo>
                      <a:pt x="2" y="72"/>
                    </a:lnTo>
                    <a:lnTo>
                      <a:pt x="0" y="99"/>
                    </a:lnTo>
                    <a:lnTo>
                      <a:pt x="0"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99" name="Freeform 102"/>
              <p:cNvSpPr>
                <a:spLocks/>
              </p:cNvSpPr>
              <p:nvPr/>
            </p:nvSpPr>
            <p:spPr bwMode="auto">
              <a:xfrm>
                <a:off x="4378325" y="4252913"/>
                <a:ext cx="327025" cy="847725"/>
              </a:xfrm>
              <a:custGeom>
                <a:avLst/>
                <a:gdLst>
                  <a:gd name="T0" fmla="*/ 0 w 206"/>
                  <a:gd name="T1" fmla="*/ 522 h 534"/>
                  <a:gd name="T2" fmla="*/ 2 w 206"/>
                  <a:gd name="T3" fmla="*/ 511 h 534"/>
                  <a:gd name="T4" fmla="*/ 6 w 206"/>
                  <a:gd name="T5" fmla="*/ 499 h 534"/>
                  <a:gd name="T6" fmla="*/ 11 w 206"/>
                  <a:gd name="T7" fmla="*/ 489 h 534"/>
                  <a:gd name="T8" fmla="*/ 15 w 206"/>
                  <a:gd name="T9" fmla="*/ 474 h 534"/>
                  <a:gd name="T10" fmla="*/ 19 w 206"/>
                  <a:gd name="T11" fmla="*/ 462 h 534"/>
                  <a:gd name="T12" fmla="*/ 25 w 206"/>
                  <a:gd name="T13" fmla="*/ 445 h 534"/>
                  <a:gd name="T14" fmla="*/ 29 w 206"/>
                  <a:gd name="T15" fmla="*/ 429 h 534"/>
                  <a:gd name="T16" fmla="*/ 35 w 206"/>
                  <a:gd name="T17" fmla="*/ 410 h 534"/>
                  <a:gd name="T18" fmla="*/ 41 w 206"/>
                  <a:gd name="T19" fmla="*/ 392 h 534"/>
                  <a:gd name="T20" fmla="*/ 48 w 206"/>
                  <a:gd name="T21" fmla="*/ 373 h 534"/>
                  <a:gd name="T22" fmla="*/ 56 w 206"/>
                  <a:gd name="T23" fmla="*/ 353 h 534"/>
                  <a:gd name="T24" fmla="*/ 62 w 206"/>
                  <a:gd name="T25" fmla="*/ 330 h 534"/>
                  <a:gd name="T26" fmla="*/ 70 w 206"/>
                  <a:gd name="T27" fmla="*/ 309 h 534"/>
                  <a:gd name="T28" fmla="*/ 79 w 206"/>
                  <a:gd name="T29" fmla="*/ 287 h 534"/>
                  <a:gd name="T30" fmla="*/ 85 w 206"/>
                  <a:gd name="T31" fmla="*/ 264 h 534"/>
                  <a:gd name="T32" fmla="*/ 91 w 206"/>
                  <a:gd name="T33" fmla="*/ 243 h 534"/>
                  <a:gd name="T34" fmla="*/ 99 w 206"/>
                  <a:gd name="T35" fmla="*/ 221 h 534"/>
                  <a:gd name="T36" fmla="*/ 107 w 206"/>
                  <a:gd name="T37" fmla="*/ 198 h 534"/>
                  <a:gd name="T38" fmla="*/ 114 w 206"/>
                  <a:gd name="T39" fmla="*/ 175 h 534"/>
                  <a:gd name="T40" fmla="*/ 120 w 206"/>
                  <a:gd name="T41" fmla="*/ 155 h 534"/>
                  <a:gd name="T42" fmla="*/ 128 w 206"/>
                  <a:gd name="T43" fmla="*/ 134 h 534"/>
                  <a:gd name="T44" fmla="*/ 136 w 206"/>
                  <a:gd name="T45" fmla="*/ 116 h 534"/>
                  <a:gd name="T46" fmla="*/ 142 w 206"/>
                  <a:gd name="T47" fmla="*/ 95 h 534"/>
                  <a:gd name="T48" fmla="*/ 149 w 206"/>
                  <a:gd name="T49" fmla="*/ 76 h 534"/>
                  <a:gd name="T50" fmla="*/ 155 w 206"/>
                  <a:gd name="T51" fmla="*/ 60 h 534"/>
                  <a:gd name="T52" fmla="*/ 161 w 206"/>
                  <a:gd name="T53" fmla="*/ 43 h 534"/>
                  <a:gd name="T54" fmla="*/ 165 w 206"/>
                  <a:gd name="T55" fmla="*/ 29 h 534"/>
                  <a:gd name="T56" fmla="*/ 169 w 206"/>
                  <a:gd name="T57" fmla="*/ 17 h 534"/>
                  <a:gd name="T58" fmla="*/ 175 w 206"/>
                  <a:gd name="T59" fmla="*/ 6 h 534"/>
                  <a:gd name="T60" fmla="*/ 206 w 206"/>
                  <a:gd name="T61" fmla="*/ 0 h 534"/>
                  <a:gd name="T62" fmla="*/ 204 w 206"/>
                  <a:gd name="T63" fmla="*/ 4 h 534"/>
                  <a:gd name="T64" fmla="*/ 200 w 206"/>
                  <a:gd name="T65" fmla="*/ 15 h 534"/>
                  <a:gd name="T66" fmla="*/ 196 w 206"/>
                  <a:gd name="T67" fmla="*/ 23 h 534"/>
                  <a:gd name="T68" fmla="*/ 192 w 206"/>
                  <a:gd name="T69" fmla="*/ 33 h 534"/>
                  <a:gd name="T70" fmla="*/ 188 w 206"/>
                  <a:gd name="T71" fmla="*/ 46 h 534"/>
                  <a:gd name="T72" fmla="*/ 182 w 206"/>
                  <a:gd name="T73" fmla="*/ 60 h 534"/>
                  <a:gd name="T74" fmla="*/ 175 w 206"/>
                  <a:gd name="T75" fmla="*/ 72 h 534"/>
                  <a:gd name="T76" fmla="*/ 169 w 206"/>
                  <a:gd name="T77" fmla="*/ 89 h 534"/>
                  <a:gd name="T78" fmla="*/ 163 w 206"/>
                  <a:gd name="T79" fmla="*/ 105 h 534"/>
                  <a:gd name="T80" fmla="*/ 155 w 206"/>
                  <a:gd name="T81" fmla="*/ 124 h 534"/>
                  <a:gd name="T82" fmla="*/ 149 w 206"/>
                  <a:gd name="T83" fmla="*/ 142 h 534"/>
                  <a:gd name="T84" fmla="*/ 140 w 206"/>
                  <a:gd name="T85" fmla="*/ 161 h 534"/>
                  <a:gd name="T86" fmla="*/ 132 w 206"/>
                  <a:gd name="T87" fmla="*/ 184 h 534"/>
                  <a:gd name="T88" fmla="*/ 126 w 206"/>
                  <a:gd name="T89" fmla="*/ 204 h 534"/>
                  <a:gd name="T90" fmla="*/ 118 w 206"/>
                  <a:gd name="T91" fmla="*/ 225 h 534"/>
                  <a:gd name="T92" fmla="*/ 110 w 206"/>
                  <a:gd name="T93" fmla="*/ 248 h 534"/>
                  <a:gd name="T94" fmla="*/ 99 w 206"/>
                  <a:gd name="T95" fmla="*/ 268 h 534"/>
                  <a:gd name="T96" fmla="*/ 93 w 206"/>
                  <a:gd name="T97" fmla="*/ 291 h 534"/>
                  <a:gd name="T98" fmla="*/ 85 w 206"/>
                  <a:gd name="T99" fmla="*/ 311 h 534"/>
                  <a:gd name="T100" fmla="*/ 77 w 206"/>
                  <a:gd name="T101" fmla="*/ 334 h 534"/>
                  <a:gd name="T102" fmla="*/ 68 w 206"/>
                  <a:gd name="T103" fmla="*/ 357 h 534"/>
                  <a:gd name="T104" fmla="*/ 60 w 206"/>
                  <a:gd name="T105" fmla="*/ 379 h 534"/>
                  <a:gd name="T106" fmla="*/ 54 w 206"/>
                  <a:gd name="T107" fmla="*/ 400 h 534"/>
                  <a:gd name="T108" fmla="*/ 46 w 206"/>
                  <a:gd name="T109" fmla="*/ 421 h 534"/>
                  <a:gd name="T110" fmla="*/ 39 w 206"/>
                  <a:gd name="T111" fmla="*/ 441 h 534"/>
                  <a:gd name="T112" fmla="*/ 33 w 206"/>
                  <a:gd name="T113" fmla="*/ 462 h 534"/>
                  <a:gd name="T114" fmla="*/ 27 w 206"/>
                  <a:gd name="T115" fmla="*/ 480 h 534"/>
                  <a:gd name="T116" fmla="*/ 23 w 206"/>
                  <a:gd name="T117" fmla="*/ 499 h 534"/>
                  <a:gd name="T118" fmla="*/ 17 w 206"/>
                  <a:gd name="T119" fmla="*/ 516 h 534"/>
                  <a:gd name="T120" fmla="*/ 15 w 206"/>
                  <a:gd name="T121" fmla="*/ 532 h 534"/>
                  <a:gd name="T122" fmla="*/ 6 w 206"/>
                  <a:gd name="T123" fmla="*/ 530 h 534"/>
                  <a:gd name="T124" fmla="*/ 0 w 206"/>
                  <a:gd name="T125" fmla="*/ 52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6" h="534">
                    <a:moveTo>
                      <a:pt x="0" y="522"/>
                    </a:moveTo>
                    <a:lnTo>
                      <a:pt x="0" y="522"/>
                    </a:lnTo>
                    <a:lnTo>
                      <a:pt x="0" y="518"/>
                    </a:lnTo>
                    <a:lnTo>
                      <a:pt x="2" y="511"/>
                    </a:lnTo>
                    <a:lnTo>
                      <a:pt x="6" y="503"/>
                    </a:lnTo>
                    <a:lnTo>
                      <a:pt x="6" y="499"/>
                    </a:lnTo>
                    <a:lnTo>
                      <a:pt x="8" y="493"/>
                    </a:lnTo>
                    <a:lnTo>
                      <a:pt x="11" y="489"/>
                    </a:lnTo>
                    <a:lnTo>
                      <a:pt x="13" y="483"/>
                    </a:lnTo>
                    <a:lnTo>
                      <a:pt x="15" y="474"/>
                    </a:lnTo>
                    <a:lnTo>
                      <a:pt x="17" y="468"/>
                    </a:lnTo>
                    <a:lnTo>
                      <a:pt x="19" y="462"/>
                    </a:lnTo>
                    <a:lnTo>
                      <a:pt x="21" y="454"/>
                    </a:lnTo>
                    <a:lnTo>
                      <a:pt x="25" y="445"/>
                    </a:lnTo>
                    <a:lnTo>
                      <a:pt x="27" y="437"/>
                    </a:lnTo>
                    <a:lnTo>
                      <a:pt x="29" y="429"/>
                    </a:lnTo>
                    <a:lnTo>
                      <a:pt x="31" y="421"/>
                    </a:lnTo>
                    <a:lnTo>
                      <a:pt x="35" y="410"/>
                    </a:lnTo>
                    <a:lnTo>
                      <a:pt x="39" y="402"/>
                    </a:lnTo>
                    <a:lnTo>
                      <a:pt x="41" y="392"/>
                    </a:lnTo>
                    <a:lnTo>
                      <a:pt x="46" y="384"/>
                    </a:lnTo>
                    <a:lnTo>
                      <a:pt x="48" y="373"/>
                    </a:lnTo>
                    <a:lnTo>
                      <a:pt x="52" y="363"/>
                    </a:lnTo>
                    <a:lnTo>
                      <a:pt x="56" y="353"/>
                    </a:lnTo>
                    <a:lnTo>
                      <a:pt x="60" y="342"/>
                    </a:lnTo>
                    <a:lnTo>
                      <a:pt x="62" y="330"/>
                    </a:lnTo>
                    <a:lnTo>
                      <a:pt x="66" y="320"/>
                    </a:lnTo>
                    <a:lnTo>
                      <a:pt x="70" y="309"/>
                    </a:lnTo>
                    <a:lnTo>
                      <a:pt x="74" y="299"/>
                    </a:lnTo>
                    <a:lnTo>
                      <a:pt x="79" y="287"/>
                    </a:lnTo>
                    <a:lnTo>
                      <a:pt x="81" y="276"/>
                    </a:lnTo>
                    <a:lnTo>
                      <a:pt x="85" y="264"/>
                    </a:lnTo>
                    <a:lnTo>
                      <a:pt x="89" y="254"/>
                    </a:lnTo>
                    <a:lnTo>
                      <a:pt x="91" y="243"/>
                    </a:lnTo>
                    <a:lnTo>
                      <a:pt x="95" y="231"/>
                    </a:lnTo>
                    <a:lnTo>
                      <a:pt x="99" y="221"/>
                    </a:lnTo>
                    <a:lnTo>
                      <a:pt x="103" y="210"/>
                    </a:lnTo>
                    <a:lnTo>
                      <a:pt x="107" y="198"/>
                    </a:lnTo>
                    <a:lnTo>
                      <a:pt x="110" y="188"/>
                    </a:lnTo>
                    <a:lnTo>
                      <a:pt x="114" y="175"/>
                    </a:lnTo>
                    <a:lnTo>
                      <a:pt x="118" y="165"/>
                    </a:lnTo>
                    <a:lnTo>
                      <a:pt x="120" y="155"/>
                    </a:lnTo>
                    <a:lnTo>
                      <a:pt x="124" y="144"/>
                    </a:lnTo>
                    <a:lnTo>
                      <a:pt x="128" y="134"/>
                    </a:lnTo>
                    <a:lnTo>
                      <a:pt x="132" y="126"/>
                    </a:lnTo>
                    <a:lnTo>
                      <a:pt x="136" y="116"/>
                    </a:lnTo>
                    <a:lnTo>
                      <a:pt x="138" y="105"/>
                    </a:lnTo>
                    <a:lnTo>
                      <a:pt x="142" y="95"/>
                    </a:lnTo>
                    <a:lnTo>
                      <a:pt x="147" y="87"/>
                    </a:lnTo>
                    <a:lnTo>
                      <a:pt x="149" y="76"/>
                    </a:lnTo>
                    <a:lnTo>
                      <a:pt x="153" y="68"/>
                    </a:lnTo>
                    <a:lnTo>
                      <a:pt x="155" y="60"/>
                    </a:lnTo>
                    <a:lnTo>
                      <a:pt x="159" y="52"/>
                    </a:lnTo>
                    <a:lnTo>
                      <a:pt x="161" y="43"/>
                    </a:lnTo>
                    <a:lnTo>
                      <a:pt x="163" y="37"/>
                    </a:lnTo>
                    <a:lnTo>
                      <a:pt x="165" y="29"/>
                    </a:lnTo>
                    <a:lnTo>
                      <a:pt x="169" y="23"/>
                    </a:lnTo>
                    <a:lnTo>
                      <a:pt x="169" y="17"/>
                    </a:lnTo>
                    <a:lnTo>
                      <a:pt x="173" y="10"/>
                    </a:lnTo>
                    <a:lnTo>
                      <a:pt x="175" y="6"/>
                    </a:lnTo>
                    <a:lnTo>
                      <a:pt x="178" y="2"/>
                    </a:lnTo>
                    <a:lnTo>
                      <a:pt x="206" y="0"/>
                    </a:lnTo>
                    <a:lnTo>
                      <a:pt x="206" y="0"/>
                    </a:lnTo>
                    <a:lnTo>
                      <a:pt x="204" y="4"/>
                    </a:lnTo>
                    <a:lnTo>
                      <a:pt x="202" y="8"/>
                    </a:lnTo>
                    <a:lnTo>
                      <a:pt x="200" y="15"/>
                    </a:lnTo>
                    <a:lnTo>
                      <a:pt x="198" y="19"/>
                    </a:lnTo>
                    <a:lnTo>
                      <a:pt x="196" y="23"/>
                    </a:lnTo>
                    <a:lnTo>
                      <a:pt x="194" y="27"/>
                    </a:lnTo>
                    <a:lnTo>
                      <a:pt x="192" y="33"/>
                    </a:lnTo>
                    <a:lnTo>
                      <a:pt x="190" y="39"/>
                    </a:lnTo>
                    <a:lnTo>
                      <a:pt x="188" y="46"/>
                    </a:lnTo>
                    <a:lnTo>
                      <a:pt x="184" y="52"/>
                    </a:lnTo>
                    <a:lnTo>
                      <a:pt x="182" y="60"/>
                    </a:lnTo>
                    <a:lnTo>
                      <a:pt x="178" y="66"/>
                    </a:lnTo>
                    <a:lnTo>
                      <a:pt x="175" y="72"/>
                    </a:lnTo>
                    <a:lnTo>
                      <a:pt x="171" y="81"/>
                    </a:lnTo>
                    <a:lnTo>
                      <a:pt x="169" y="89"/>
                    </a:lnTo>
                    <a:lnTo>
                      <a:pt x="165" y="97"/>
                    </a:lnTo>
                    <a:lnTo>
                      <a:pt x="163" y="105"/>
                    </a:lnTo>
                    <a:lnTo>
                      <a:pt x="159" y="116"/>
                    </a:lnTo>
                    <a:lnTo>
                      <a:pt x="155" y="124"/>
                    </a:lnTo>
                    <a:lnTo>
                      <a:pt x="153" y="132"/>
                    </a:lnTo>
                    <a:lnTo>
                      <a:pt x="149" y="142"/>
                    </a:lnTo>
                    <a:lnTo>
                      <a:pt x="145" y="153"/>
                    </a:lnTo>
                    <a:lnTo>
                      <a:pt x="140" y="161"/>
                    </a:lnTo>
                    <a:lnTo>
                      <a:pt x="136" y="171"/>
                    </a:lnTo>
                    <a:lnTo>
                      <a:pt x="132" y="184"/>
                    </a:lnTo>
                    <a:lnTo>
                      <a:pt x="128" y="194"/>
                    </a:lnTo>
                    <a:lnTo>
                      <a:pt x="126" y="204"/>
                    </a:lnTo>
                    <a:lnTo>
                      <a:pt x="120" y="215"/>
                    </a:lnTo>
                    <a:lnTo>
                      <a:pt x="118" y="225"/>
                    </a:lnTo>
                    <a:lnTo>
                      <a:pt x="114" y="235"/>
                    </a:lnTo>
                    <a:lnTo>
                      <a:pt x="110" y="248"/>
                    </a:lnTo>
                    <a:lnTo>
                      <a:pt x="103" y="258"/>
                    </a:lnTo>
                    <a:lnTo>
                      <a:pt x="99" y="268"/>
                    </a:lnTo>
                    <a:lnTo>
                      <a:pt x="95" y="278"/>
                    </a:lnTo>
                    <a:lnTo>
                      <a:pt x="93" y="291"/>
                    </a:lnTo>
                    <a:lnTo>
                      <a:pt x="89" y="301"/>
                    </a:lnTo>
                    <a:lnTo>
                      <a:pt x="85" y="311"/>
                    </a:lnTo>
                    <a:lnTo>
                      <a:pt x="81" y="324"/>
                    </a:lnTo>
                    <a:lnTo>
                      <a:pt x="77" y="334"/>
                    </a:lnTo>
                    <a:lnTo>
                      <a:pt x="72" y="346"/>
                    </a:lnTo>
                    <a:lnTo>
                      <a:pt x="68" y="357"/>
                    </a:lnTo>
                    <a:lnTo>
                      <a:pt x="64" y="367"/>
                    </a:lnTo>
                    <a:lnTo>
                      <a:pt x="60" y="379"/>
                    </a:lnTo>
                    <a:lnTo>
                      <a:pt x="56" y="390"/>
                    </a:lnTo>
                    <a:lnTo>
                      <a:pt x="54" y="400"/>
                    </a:lnTo>
                    <a:lnTo>
                      <a:pt x="50" y="410"/>
                    </a:lnTo>
                    <a:lnTo>
                      <a:pt x="46" y="421"/>
                    </a:lnTo>
                    <a:lnTo>
                      <a:pt x="41" y="431"/>
                    </a:lnTo>
                    <a:lnTo>
                      <a:pt x="39" y="441"/>
                    </a:lnTo>
                    <a:lnTo>
                      <a:pt x="35" y="452"/>
                    </a:lnTo>
                    <a:lnTo>
                      <a:pt x="33" y="462"/>
                    </a:lnTo>
                    <a:lnTo>
                      <a:pt x="31" y="470"/>
                    </a:lnTo>
                    <a:lnTo>
                      <a:pt x="27" y="480"/>
                    </a:lnTo>
                    <a:lnTo>
                      <a:pt x="25" y="489"/>
                    </a:lnTo>
                    <a:lnTo>
                      <a:pt x="23" y="499"/>
                    </a:lnTo>
                    <a:lnTo>
                      <a:pt x="19" y="507"/>
                    </a:lnTo>
                    <a:lnTo>
                      <a:pt x="17" y="516"/>
                    </a:lnTo>
                    <a:lnTo>
                      <a:pt x="15" y="524"/>
                    </a:lnTo>
                    <a:lnTo>
                      <a:pt x="15" y="532"/>
                    </a:lnTo>
                    <a:lnTo>
                      <a:pt x="11" y="534"/>
                    </a:lnTo>
                    <a:lnTo>
                      <a:pt x="6" y="530"/>
                    </a:lnTo>
                    <a:lnTo>
                      <a:pt x="2" y="524"/>
                    </a:lnTo>
                    <a:lnTo>
                      <a:pt x="0" y="522"/>
                    </a:lnTo>
                    <a:lnTo>
                      <a:pt x="0" y="5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0" name="Freeform 103"/>
              <p:cNvSpPr>
                <a:spLocks/>
              </p:cNvSpPr>
              <p:nvPr/>
            </p:nvSpPr>
            <p:spPr bwMode="auto">
              <a:xfrm>
                <a:off x="4702175" y="4265613"/>
                <a:ext cx="58738" cy="795338"/>
              </a:xfrm>
              <a:custGeom>
                <a:avLst/>
                <a:gdLst>
                  <a:gd name="T0" fmla="*/ 19 w 37"/>
                  <a:gd name="T1" fmla="*/ 0 h 501"/>
                  <a:gd name="T2" fmla="*/ 19 w 37"/>
                  <a:gd name="T3" fmla="*/ 9 h 501"/>
                  <a:gd name="T4" fmla="*/ 17 w 37"/>
                  <a:gd name="T5" fmla="*/ 21 h 501"/>
                  <a:gd name="T6" fmla="*/ 17 w 37"/>
                  <a:gd name="T7" fmla="*/ 31 h 501"/>
                  <a:gd name="T8" fmla="*/ 17 w 37"/>
                  <a:gd name="T9" fmla="*/ 44 h 501"/>
                  <a:gd name="T10" fmla="*/ 17 w 37"/>
                  <a:gd name="T11" fmla="*/ 58 h 501"/>
                  <a:gd name="T12" fmla="*/ 17 w 37"/>
                  <a:gd name="T13" fmla="*/ 73 h 501"/>
                  <a:gd name="T14" fmla="*/ 17 w 37"/>
                  <a:gd name="T15" fmla="*/ 89 h 501"/>
                  <a:gd name="T16" fmla="*/ 15 w 37"/>
                  <a:gd name="T17" fmla="*/ 108 h 501"/>
                  <a:gd name="T18" fmla="*/ 15 w 37"/>
                  <a:gd name="T19" fmla="*/ 124 h 501"/>
                  <a:gd name="T20" fmla="*/ 15 w 37"/>
                  <a:gd name="T21" fmla="*/ 145 h 501"/>
                  <a:gd name="T22" fmla="*/ 15 w 37"/>
                  <a:gd name="T23" fmla="*/ 165 h 501"/>
                  <a:gd name="T24" fmla="*/ 15 w 37"/>
                  <a:gd name="T25" fmla="*/ 186 h 501"/>
                  <a:gd name="T26" fmla="*/ 15 w 37"/>
                  <a:gd name="T27" fmla="*/ 207 h 501"/>
                  <a:gd name="T28" fmla="*/ 13 w 37"/>
                  <a:gd name="T29" fmla="*/ 229 h 501"/>
                  <a:gd name="T30" fmla="*/ 13 w 37"/>
                  <a:gd name="T31" fmla="*/ 250 h 501"/>
                  <a:gd name="T32" fmla="*/ 11 w 37"/>
                  <a:gd name="T33" fmla="*/ 273 h 501"/>
                  <a:gd name="T34" fmla="*/ 11 w 37"/>
                  <a:gd name="T35" fmla="*/ 293 h 501"/>
                  <a:gd name="T36" fmla="*/ 11 w 37"/>
                  <a:gd name="T37" fmla="*/ 316 h 501"/>
                  <a:gd name="T38" fmla="*/ 9 w 37"/>
                  <a:gd name="T39" fmla="*/ 336 h 501"/>
                  <a:gd name="T40" fmla="*/ 9 w 37"/>
                  <a:gd name="T41" fmla="*/ 357 h 501"/>
                  <a:gd name="T42" fmla="*/ 9 w 37"/>
                  <a:gd name="T43" fmla="*/ 378 h 501"/>
                  <a:gd name="T44" fmla="*/ 7 w 37"/>
                  <a:gd name="T45" fmla="*/ 396 h 501"/>
                  <a:gd name="T46" fmla="*/ 4 w 37"/>
                  <a:gd name="T47" fmla="*/ 415 h 501"/>
                  <a:gd name="T48" fmla="*/ 4 w 37"/>
                  <a:gd name="T49" fmla="*/ 431 h 501"/>
                  <a:gd name="T50" fmla="*/ 4 w 37"/>
                  <a:gd name="T51" fmla="*/ 448 h 501"/>
                  <a:gd name="T52" fmla="*/ 2 w 37"/>
                  <a:gd name="T53" fmla="*/ 462 h 501"/>
                  <a:gd name="T54" fmla="*/ 2 w 37"/>
                  <a:gd name="T55" fmla="*/ 475 h 501"/>
                  <a:gd name="T56" fmla="*/ 0 w 37"/>
                  <a:gd name="T57" fmla="*/ 487 h 501"/>
                  <a:gd name="T58" fmla="*/ 0 w 37"/>
                  <a:gd name="T59" fmla="*/ 497 h 501"/>
                  <a:gd name="T60" fmla="*/ 17 w 37"/>
                  <a:gd name="T61" fmla="*/ 501 h 501"/>
                  <a:gd name="T62" fmla="*/ 17 w 37"/>
                  <a:gd name="T63" fmla="*/ 495 h 501"/>
                  <a:gd name="T64" fmla="*/ 17 w 37"/>
                  <a:gd name="T65" fmla="*/ 489 h 501"/>
                  <a:gd name="T66" fmla="*/ 19 w 37"/>
                  <a:gd name="T67" fmla="*/ 481 h 501"/>
                  <a:gd name="T68" fmla="*/ 19 w 37"/>
                  <a:gd name="T69" fmla="*/ 470 h 501"/>
                  <a:gd name="T70" fmla="*/ 19 w 37"/>
                  <a:gd name="T71" fmla="*/ 458 h 501"/>
                  <a:gd name="T72" fmla="*/ 19 w 37"/>
                  <a:gd name="T73" fmla="*/ 442 h 501"/>
                  <a:gd name="T74" fmla="*/ 21 w 37"/>
                  <a:gd name="T75" fmla="*/ 427 h 501"/>
                  <a:gd name="T76" fmla="*/ 21 w 37"/>
                  <a:gd name="T77" fmla="*/ 409 h 501"/>
                  <a:gd name="T78" fmla="*/ 23 w 37"/>
                  <a:gd name="T79" fmla="*/ 390 h 501"/>
                  <a:gd name="T80" fmla="*/ 23 w 37"/>
                  <a:gd name="T81" fmla="*/ 371 h 501"/>
                  <a:gd name="T82" fmla="*/ 25 w 37"/>
                  <a:gd name="T83" fmla="*/ 351 h 501"/>
                  <a:gd name="T84" fmla="*/ 27 w 37"/>
                  <a:gd name="T85" fmla="*/ 328 h 501"/>
                  <a:gd name="T86" fmla="*/ 27 w 37"/>
                  <a:gd name="T87" fmla="*/ 308 h 501"/>
                  <a:gd name="T88" fmla="*/ 29 w 37"/>
                  <a:gd name="T89" fmla="*/ 285 h 501"/>
                  <a:gd name="T90" fmla="*/ 29 w 37"/>
                  <a:gd name="T91" fmla="*/ 262 h 501"/>
                  <a:gd name="T92" fmla="*/ 29 w 37"/>
                  <a:gd name="T93" fmla="*/ 240 h 501"/>
                  <a:gd name="T94" fmla="*/ 31 w 37"/>
                  <a:gd name="T95" fmla="*/ 217 h 501"/>
                  <a:gd name="T96" fmla="*/ 31 w 37"/>
                  <a:gd name="T97" fmla="*/ 194 h 501"/>
                  <a:gd name="T98" fmla="*/ 33 w 37"/>
                  <a:gd name="T99" fmla="*/ 172 h 501"/>
                  <a:gd name="T100" fmla="*/ 33 w 37"/>
                  <a:gd name="T101" fmla="*/ 151 h 501"/>
                  <a:gd name="T102" fmla="*/ 35 w 37"/>
                  <a:gd name="T103" fmla="*/ 128 h 501"/>
                  <a:gd name="T104" fmla="*/ 35 w 37"/>
                  <a:gd name="T105" fmla="*/ 110 h 501"/>
                  <a:gd name="T106" fmla="*/ 37 w 37"/>
                  <a:gd name="T107" fmla="*/ 91 h 501"/>
                  <a:gd name="T108" fmla="*/ 37 w 37"/>
                  <a:gd name="T109" fmla="*/ 73 h 501"/>
                  <a:gd name="T110" fmla="*/ 37 w 37"/>
                  <a:gd name="T111" fmla="*/ 58 h 501"/>
                  <a:gd name="T112" fmla="*/ 37 w 37"/>
                  <a:gd name="T113" fmla="*/ 42 h 501"/>
                  <a:gd name="T114" fmla="*/ 37 w 37"/>
                  <a:gd name="T115" fmla="*/ 29 h 501"/>
                  <a:gd name="T116" fmla="*/ 37 w 37"/>
                  <a:gd name="T117" fmla="*/ 19 h 501"/>
                  <a:gd name="T118" fmla="*/ 37 w 37"/>
                  <a:gd name="T119" fmla="*/ 11 h 501"/>
                  <a:gd name="T120" fmla="*/ 37 w 37"/>
                  <a:gd name="T121" fmla="*/ 0 h 501"/>
                  <a:gd name="T122" fmla="*/ 19 w 37"/>
                  <a:gd name="T123"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501">
                    <a:moveTo>
                      <a:pt x="19" y="0"/>
                    </a:moveTo>
                    <a:lnTo>
                      <a:pt x="19" y="0"/>
                    </a:lnTo>
                    <a:lnTo>
                      <a:pt x="19" y="5"/>
                    </a:lnTo>
                    <a:lnTo>
                      <a:pt x="19" y="9"/>
                    </a:lnTo>
                    <a:lnTo>
                      <a:pt x="19" y="17"/>
                    </a:lnTo>
                    <a:lnTo>
                      <a:pt x="17" y="21"/>
                    </a:lnTo>
                    <a:lnTo>
                      <a:pt x="17" y="25"/>
                    </a:lnTo>
                    <a:lnTo>
                      <a:pt x="17" y="31"/>
                    </a:lnTo>
                    <a:lnTo>
                      <a:pt x="17" y="38"/>
                    </a:lnTo>
                    <a:lnTo>
                      <a:pt x="17" y="44"/>
                    </a:lnTo>
                    <a:lnTo>
                      <a:pt x="17" y="52"/>
                    </a:lnTo>
                    <a:lnTo>
                      <a:pt x="17" y="58"/>
                    </a:lnTo>
                    <a:lnTo>
                      <a:pt x="17" y="66"/>
                    </a:lnTo>
                    <a:lnTo>
                      <a:pt x="17" y="73"/>
                    </a:lnTo>
                    <a:lnTo>
                      <a:pt x="17" y="81"/>
                    </a:lnTo>
                    <a:lnTo>
                      <a:pt x="17" y="89"/>
                    </a:lnTo>
                    <a:lnTo>
                      <a:pt x="17" y="97"/>
                    </a:lnTo>
                    <a:lnTo>
                      <a:pt x="15" y="108"/>
                    </a:lnTo>
                    <a:lnTo>
                      <a:pt x="15" y="116"/>
                    </a:lnTo>
                    <a:lnTo>
                      <a:pt x="15" y="124"/>
                    </a:lnTo>
                    <a:lnTo>
                      <a:pt x="15" y="136"/>
                    </a:lnTo>
                    <a:lnTo>
                      <a:pt x="15" y="145"/>
                    </a:lnTo>
                    <a:lnTo>
                      <a:pt x="15" y="155"/>
                    </a:lnTo>
                    <a:lnTo>
                      <a:pt x="15" y="165"/>
                    </a:lnTo>
                    <a:lnTo>
                      <a:pt x="15" y="176"/>
                    </a:lnTo>
                    <a:lnTo>
                      <a:pt x="15" y="186"/>
                    </a:lnTo>
                    <a:lnTo>
                      <a:pt x="15" y="196"/>
                    </a:lnTo>
                    <a:lnTo>
                      <a:pt x="15" y="207"/>
                    </a:lnTo>
                    <a:lnTo>
                      <a:pt x="15" y="219"/>
                    </a:lnTo>
                    <a:lnTo>
                      <a:pt x="13" y="229"/>
                    </a:lnTo>
                    <a:lnTo>
                      <a:pt x="13" y="240"/>
                    </a:lnTo>
                    <a:lnTo>
                      <a:pt x="13" y="250"/>
                    </a:lnTo>
                    <a:lnTo>
                      <a:pt x="13" y="262"/>
                    </a:lnTo>
                    <a:lnTo>
                      <a:pt x="11" y="273"/>
                    </a:lnTo>
                    <a:lnTo>
                      <a:pt x="11" y="283"/>
                    </a:lnTo>
                    <a:lnTo>
                      <a:pt x="11" y="293"/>
                    </a:lnTo>
                    <a:lnTo>
                      <a:pt x="11" y="305"/>
                    </a:lnTo>
                    <a:lnTo>
                      <a:pt x="11" y="316"/>
                    </a:lnTo>
                    <a:lnTo>
                      <a:pt x="9" y="326"/>
                    </a:lnTo>
                    <a:lnTo>
                      <a:pt x="9" y="336"/>
                    </a:lnTo>
                    <a:lnTo>
                      <a:pt x="9" y="347"/>
                    </a:lnTo>
                    <a:lnTo>
                      <a:pt x="9" y="357"/>
                    </a:lnTo>
                    <a:lnTo>
                      <a:pt x="9" y="367"/>
                    </a:lnTo>
                    <a:lnTo>
                      <a:pt x="9" y="378"/>
                    </a:lnTo>
                    <a:lnTo>
                      <a:pt x="9" y="388"/>
                    </a:lnTo>
                    <a:lnTo>
                      <a:pt x="7" y="396"/>
                    </a:lnTo>
                    <a:lnTo>
                      <a:pt x="7" y="407"/>
                    </a:lnTo>
                    <a:lnTo>
                      <a:pt x="4" y="415"/>
                    </a:lnTo>
                    <a:lnTo>
                      <a:pt x="4" y="423"/>
                    </a:lnTo>
                    <a:lnTo>
                      <a:pt x="4" y="431"/>
                    </a:lnTo>
                    <a:lnTo>
                      <a:pt x="4" y="439"/>
                    </a:lnTo>
                    <a:lnTo>
                      <a:pt x="4" y="448"/>
                    </a:lnTo>
                    <a:lnTo>
                      <a:pt x="4" y="456"/>
                    </a:lnTo>
                    <a:lnTo>
                      <a:pt x="2" y="462"/>
                    </a:lnTo>
                    <a:lnTo>
                      <a:pt x="2" y="468"/>
                    </a:lnTo>
                    <a:lnTo>
                      <a:pt x="2" y="475"/>
                    </a:lnTo>
                    <a:lnTo>
                      <a:pt x="2" y="481"/>
                    </a:lnTo>
                    <a:lnTo>
                      <a:pt x="0" y="487"/>
                    </a:lnTo>
                    <a:lnTo>
                      <a:pt x="0" y="491"/>
                    </a:lnTo>
                    <a:lnTo>
                      <a:pt x="0" y="497"/>
                    </a:lnTo>
                    <a:lnTo>
                      <a:pt x="0" y="501"/>
                    </a:lnTo>
                    <a:lnTo>
                      <a:pt x="17" y="501"/>
                    </a:lnTo>
                    <a:lnTo>
                      <a:pt x="17" y="499"/>
                    </a:lnTo>
                    <a:lnTo>
                      <a:pt x="17" y="495"/>
                    </a:lnTo>
                    <a:lnTo>
                      <a:pt x="17" y="491"/>
                    </a:lnTo>
                    <a:lnTo>
                      <a:pt x="17" y="489"/>
                    </a:lnTo>
                    <a:lnTo>
                      <a:pt x="17" y="485"/>
                    </a:lnTo>
                    <a:lnTo>
                      <a:pt x="19" y="481"/>
                    </a:lnTo>
                    <a:lnTo>
                      <a:pt x="19" y="475"/>
                    </a:lnTo>
                    <a:lnTo>
                      <a:pt x="19" y="470"/>
                    </a:lnTo>
                    <a:lnTo>
                      <a:pt x="19" y="462"/>
                    </a:lnTo>
                    <a:lnTo>
                      <a:pt x="19" y="458"/>
                    </a:lnTo>
                    <a:lnTo>
                      <a:pt x="19" y="450"/>
                    </a:lnTo>
                    <a:lnTo>
                      <a:pt x="19" y="442"/>
                    </a:lnTo>
                    <a:lnTo>
                      <a:pt x="21" y="435"/>
                    </a:lnTo>
                    <a:lnTo>
                      <a:pt x="21" y="427"/>
                    </a:lnTo>
                    <a:lnTo>
                      <a:pt x="21" y="417"/>
                    </a:lnTo>
                    <a:lnTo>
                      <a:pt x="21" y="409"/>
                    </a:lnTo>
                    <a:lnTo>
                      <a:pt x="23" y="398"/>
                    </a:lnTo>
                    <a:lnTo>
                      <a:pt x="23" y="390"/>
                    </a:lnTo>
                    <a:lnTo>
                      <a:pt x="23" y="380"/>
                    </a:lnTo>
                    <a:lnTo>
                      <a:pt x="23" y="371"/>
                    </a:lnTo>
                    <a:lnTo>
                      <a:pt x="25" y="359"/>
                    </a:lnTo>
                    <a:lnTo>
                      <a:pt x="25" y="351"/>
                    </a:lnTo>
                    <a:lnTo>
                      <a:pt x="25" y="338"/>
                    </a:lnTo>
                    <a:lnTo>
                      <a:pt x="27" y="328"/>
                    </a:lnTo>
                    <a:lnTo>
                      <a:pt x="27" y="318"/>
                    </a:lnTo>
                    <a:lnTo>
                      <a:pt x="27" y="308"/>
                    </a:lnTo>
                    <a:lnTo>
                      <a:pt x="27" y="295"/>
                    </a:lnTo>
                    <a:lnTo>
                      <a:pt x="29" y="285"/>
                    </a:lnTo>
                    <a:lnTo>
                      <a:pt x="29" y="273"/>
                    </a:lnTo>
                    <a:lnTo>
                      <a:pt x="29" y="262"/>
                    </a:lnTo>
                    <a:lnTo>
                      <a:pt x="29" y="250"/>
                    </a:lnTo>
                    <a:lnTo>
                      <a:pt x="29" y="240"/>
                    </a:lnTo>
                    <a:lnTo>
                      <a:pt x="31" y="227"/>
                    </a:lnTo>
                    <a:lnTo>
                      <a:pt x="31" y="217"/>
                    </a:lnTo>
                    <a:lnTo>
                      <a:pt x="31" y="204"/>
                    </a:lnTo>
                    <a:lnTo>
                      <a:pt x="31" y="194"/>
                    </a:lnTo>
                    <a:lnTo>
                      <a:pt x="33" y="182"/>
                    </a:lnTo>
                    <a:lnTo>
                      <a:pt x="33" y="172"/>
                    </a:lnTo>
                    <a:lnTo>
                      <a:pt x="33" y="161"/>
                    </a:lnTo>
                    <a:lnTo>
                      <a:pt x="33" y="151"/>
                    </a:lnTo>
                    <a:lnTo>
                      <a:pt x="33" y="139"/>
                    </a:lnTo>
                    <a:lnTo>
                      <a:pt x="35" y="128"/>
                    </a:lnTo>
                    <a:lnTo>
                      <a:pt x="35" y="120"/>
                    </a:lnTo>
                    <a:lnTo>
                      <a:pt x="35" y="110"/>
                    </a:lnTo>
                    <a:lnTo>
                      <a:pt x="37" y="101"/>
                    </a:lnTo>
                    <a:lnTo>
                      <a:pt x="37" y="91"/>
                    </a:lnTo>
                    <a:lnTo>
                      <a:pt x="37" y="83"/>
                    </a:lnTo>
                    <a:lnTo>
                      <a:pt x="37" y="73"/>
                    </a:lnTo>
                    <a:lnTo>
                      <a:pt x="37" y="64"/>
                    </a:lnTo>
                    <a:lnTo>
                      <a:pt x="37" y="58"/>
                    </a:lnTo>
                    <a:lnTo>
                      <a:pt x="37" y="50"/>
                    </a:lnTo>
                    <a:lnTo>
                      <a:pt x="37" y="42"/>
                    </a:lnTo>
                    <a:lnTo>
                      <a:pt x="37" y="35"/>
                    </a:lnTo>
                    <a:lnTo>
                      <a:pt x="37" y="29"/>
                    </a:lnTo>
                    <a:lnTo>
                      <a:pt x="37" y="23"/>
                    </a:lnTo>
                    <a:lnTo>
                      <a:pt x="37" y="19"/>
                    </a:lnTo>
                    <a:lnTo>
                      <a:pt x="37" y="13"/>
                    </a:lnTo>
                    <a:lnTo>
                      <a:pt x="37" y="11"/>
                    </a:lnTo>
                    <a:lnTo>
                      <a:pt x="37" y="5"/>
                    </a:lnTo>
                    <a:lnTo>
                      <a:pt x="37" y="0"/>
                    </a:lnTo>
                    <a:lnTo>
                      <a:pt x="19" y="0"/>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1" name="Freeform 104"/>
              <p:cNvSpPr>
                <a:spLocks/>
              </p:cNvSpPr>
              <p:nvPr/>
            </p:nvSpPr>
            <p:spPr bwMode="auto">
              <a:xfrm>
                <a:off x="4757738" y="4216401"/>
                <a:ext cx="160338" cy="841375"/>
              </a:xfrm>
              <a:custGeom>
                <a:avLst/>
                <a:gdLst>
                  <a:gd name="T0" fmla="*/ 77 w 101"/>
                  <a:gd name="T1" fmla="*/ 21 h 530"/>
                  <a:gd name="T2" fmla="*/ 75 w 101"/>
                  <a:gd name="T3" fmla="*/ 27 h 530"/>
                  <a:gd name="T4" fmla="*/ 75 w 101"/>
                  <a:gd name="T5" fmla="*/ 33 h 530"/>
                  <a:gd name="T6" fmla="*/ 73 w 101"/>
                  <a:gd name="T7" fmla="*/ 42 h 530"/>
                  <a:gd name="T8" fmla="*/ 70 w 101"/>
                  <a:gd name="T9" fmla="*/ 54 h 530"/>
                  <a:gd name="T10" fmla="*/ 68 w 101"/>
                  <a:gd name="T11" fmla="*/ 66 h 530"/>
                  <a:gd name="T12" fmla="*/ 68 w 101"/>
                  <a:gd name="T13" fmla="*/ 81 h 530"/>
                  <a:gd name="T14" fmla="*/ 64 w 101"/>
                  <a:gd name="T15" fmla="*/ 97 h 530"/>
                  <a:gd name="T16" fmla="*/ 62 w 101"/>
                  <a:gd name="T17" fmla="*/ 114 h 530"/>
                  <a:gd name="T18" fmla="*/ 60 w 101"/>
                  <a:gd name="T19" fmla="*/ 132 h 530"/>
                  <a:gd name="T20" fmla="*/ 56 w 101"/>
                  <a:gd name="T21" fmla="*/ 153 h 530"/>
                  <a:gd name="T22" fmla="*/ 54 w 101"/>
                  <a:gd name="T23" fmla="*/ 174 h 530"/>
                  <a:gd name="T24" fmla="*/ 50 w 101"/>
                  <a:gd name="T25" fmla="*/ 194 h 530"/>
                  <a:gd name="T26" fmla="*/ 48 w 101"/>
                  <a:gd name="T27" fmla="*/ 217 h 530"/>
                  <a:gd name="T28" fmla="*/ 44 w 101"/>
                  <a:gd name="T29" fmla="*/ 238 h 530"/>
                  <a:gd name="T30" fmla="*/ 42 w 101"/>
                  <a:gd name="T31" fmla="*/ 260 h 530"/>
                  <a:gd name="T32" fmla="*/ 37 w 101"/>
                  <a:gd name="T33" fmla="*/ 283 h 530"/>
                  <a:gd name="T34" fmla="*/ 33 w 101"/>
                  <a:gd name="T35" fmla="*/ 306 h 530"/>
                  <a:gd name="T36" fmla="*/ 31 w 101"/>
                  <a:gd name="T37" fmla="*/ 328 h 530"/>
                  <a:gd name="T38" fmla="*/ 27 w 101"/>
                  <a:gd name="T39" fmla="*/ 351 h 530"/>
                  <a:gd name="T40" fmla="*/ 25 w 101"/>
                  <a:gd name="T41" fmla="*/ 372 h 530"/>
                  <a:gd name="T42" fmla="*/ 21 w 101"/>
                  <a:gd name="T43" fmla="*/ 392 h 530"/>
                  <a:gd name="T44" fmla="*/ 19 w 101"/>
                  <a:gd name="T45" fmla="*/ 413 h 530"/>
                  <a:gd name="T46" fmla="*/ 15 w 101"/>
                  <a:gd name="T47" fmla="*/ 431 h 530"/>
                  <a:gd name="T48" fmla="*/ 13 w 101"/>
                  <a:gd name="T49" fmla="*/ 450 h 530"/>
                  <a:gd name="T50" fmla="*/ 11 w 101"/>
                  <a:gd name="T51" fmla="*/ 466 h 530"/>
                  <a:gd name="T52" fmla="*/ 9 w 101"/>
                  <a:gd name="T53" fmla="*/ 481 h 530"/>
                  <a:gd name="T54" fmla="*/ 5 w 101"/>
                  <a:gd name="T55" fmla="*/ 493 h 530"/>
                  <a:gd name="T56" fmla="*/ 5 w 101"/>
                  <a:gd name="T57" fmla="*/ 506 h 530"/>
                  <a:gd name="T58" fmla="*/ 2 w 101"/>
                  <a:gd name="T59" fmla="*/ 518 h 530"/>
                  <a:gd name="T60" fmla="*/ 0 w 101"/>
                  <a:gd name="T61" fmla="*/ 526 h 530"/>
                  <a:gd name="T62" fmla="*/ 15 w 101"/>
                  <a:gd name="T63" fmla="*/ 528 h 530"/>
                  <a:gd name="T64" fmla="*/ 15 w 101"/>
                  <a:gd name="T65" fmla="*/ 522 h 530"/>
                  <a:gd name="T66" fmla="*/ 15 w 101"/>
                  <a:gd name="T67" fmla="*/ 516 h 530"/>
                  <a:gd name="T68" fmla="*/ 19 w 101"/>
                  <a:gd name="T69" fmla="*/ 506 h 530"/>
                  <a:gd name="T70" fmla="*/ 19 w 101"/>
                  <a:gd name="T71" fmla="*/ 493 h 530"/>
                  <a:gd name="T72" fmla="*/ 23 w 101"/>
                  <a:gd name="T73" fmla="*/ 481 h 530"/>
                  <a:gd name="T74" fmla="*/ 25 w 101"/>
                  <a:gd name="T75" fmla="*/ 466 h 530"/>
                  <a:gd name="T76" fmla="*/ 27 w 101"/>
                  <a:gd name="T77" fmla="*/ 450 h 530"/>
                  <a:gd name="T78" fmla="*/ 29 w 101"/>
                  <a:gd name="T79" fmla="*/ 429 h 530"/>
                  <a:gd name="T80" fmla="*/ 33 w 101"/>
                  <a:gd name="T81" fmla="*/ 411 h 530"/>
                  <a:gd name="T82" fmla="*/ 37 w 101"/>
                  <a:gd name="T83" fmla="*/ 390 h 530"/>
                  <a:gd name="T84" fmla="*/ 42 w 101"/>
                  <a:gd name="T85" fmla="*/ 367 h 530"/>
                  <a:gd name="T86" fmla="*/ 44 w 101"/>
                  <a:gd name="T87" fmla="*/ 345 h 530"/>
                  <a:gd name="T88" fmla="*/ 48 w 101"/>
                  <a:gd name="T89" fmla="*/ 322 h 530"/>
                  <a:gd name="T90" fmla="*/ 52 w 101"/>
                  <a:gd name="T91" fmla="*/ 297 h 530"/>
                  <a:gd name="T92" fmla="*/ 56 w 101"/>
                  <a:gd name="T93" fmla="*/ 275 h 530"/>
                  <a:gd name="T94" fmla="*/ 60 w 101"/>
                  <a:gd name="T95" fmla="*/ 250 h 530"/>
                  <a:gd name="T96" fmla="*/ 64 w 101"/>
                  <a:gd name="T97" fmla="*/ 227 h 530"/>
                  <a:gd name="T98" fmla="*/ 68 w 101"/>
                  <a:gd name="T99" fmla="*/ 203 h 530"/>
                  <a:gd name="T100" fmla="*/ 73 w 101"/>
                  <a:gd name="T101" fmla="*/ 180 h 530"/>
                  <a:gd name="T102" fmla="*/ 75 w 101"/>
                  <a:gd name="T103" fmla="*/ 155 h 530"/>
                  <a:gd name="T104" fmla="*/ 79 w 101"/>
                  <a:gd name="T105" fmla="*/ 134 h 530"/>
                  <a:gd name="T106" fmla="*/ 83 w 101"/>
                  <a:gd name="T107" fmla="*/ 114 h 530"/>
                  <a:gd name="T108" fmla="*/ 87 w 101"/>
                  <a:gd name="T109" fmla="*/ 95 h 530"/>
                  <a:gd name="T110" fmla="*/ 89 w 101"/>
                  <a:gd name="T111" fmla="*/ 75 h 530"/>
                  <a:gd name="T112" fmla="*/ 91 w 101"/>
                  <a:gd name="T113" fmla="*/ 58 h 530"/>
                  <a:gd name="T114" fmla="*/ 93 w 101"/>
                  <a:gd name="T115" fmla="*/ 42 h 530"/>
                  <a:gd name="T116" fmla="*/ 95 w 101"/>
                  <a:gd name="T117" fmla="*/ 29 h 530"/>
                  <a:gd name="T118" fmla="*/ 97 w 101"/>
                  <a:gd name="T119" fmla="*/ 19 h 530"/>
                  <a:gd name="T120" fmla="*/ 97 w 101"/>
                  <a:gd name="T121" fmla="*/ 11 h 530"/>
                  <a:gd name="T122" fmla="*/ 101 w 101"/>
                  <a:gd name="T123" fmla="*/ 0 h 530"/>
                  <a:gd name="T124" fmla="*/ 77 w 101"/>
                  <a:gd name="T125" fmla="*/ 19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530">
                    <a:moveTo>
                      <a:pt x="77" y="19"/>
                    </a:moveTo>
                    <a:lnTo>
                      <a:pt x="77" y="21"/>
                    </a:lnTo>
                    <a:lnTo>
                      <a:pt x="77" y="25"/>
                    </a:lnTo>
                    <a:lnTo>
                      <a:pt x="75" y="27"/>
                    </a:lnTo>
                    <a:lnTo>
                      <a:pt x="75" y="29"/>
                    </a:lnTo>
                    <a:lnTo>
                      <a:pt x="75" y="33"/>
                    </a:lnTo>
                    <a:lnTo>
                      <a:pt x="75" y="40"/>
                    </a:lnTo>
                    <a:lnTo>
                      <a:pt x="73" y="42"/>
                    </a:lnTo>
                    <a:lnTo>
                      <a:pt x="73" y="48"/>
                    </a:lnTo>
                    <a:lnTo>
                      <a:pt x="70" y="54"/>
                    </a:lnTo>
                    <a:lnTo>
                      <a:pt x="70" y="60"/>
                    </a:lnTo>
                    <a:lnTo>
                      <a:pt x="68" y="66"/>
                    </a:lnTo>
                    <a:lnTo>
                      <a:pt x="68" y="75"/>
                    </a:lnTo>
                    <a:lnTo>
                      <a:pt x="68" y="81"/>
                    </a:lnTo>
                    <a:lnTo>
                      <a:pt x="66" y="89"/>
                    </a:lnTo>
                    <a:lnTo>
                      <a:pt x="64" y="97"/>
                    </a:lnTo>
                    <a:lnTo>
                      <a:pt x="64" y="106"/>
                    </a:lnTo>
                    <a:lnTo>
                      <a:pt x="62" y="114"/>
                    </a:lnTo>
                    <a:lnTo>
                      <a:pt x="62" y="124"/>
                    </a:lnTo>
                    <a:lnTo>
                      <a:pt x="60" y="132"/>
                    </a:lnTo>
                    <a:lnTo>
                      <a:pt x="58" y="143"/>
                    </a:lnTo>
                    <a:lnTo>
                      <a:pt x="56" y="153"/>
                    </a:lnTo>
                    <a:lnTo>
                      <a:pt x="56" y="163"/>
                    </a:lnTo>
                    <a:lnTo>
                      <a:pt x="54" y="174"/>
                    </a:lnTo>
                    <a:lnTo>
                      <a:pt x="52" y="184"/>
                    </a:lnTo>
                    <a:lnTo>
                      <a:pt x="50" y="194"/>
                    </a:lnTo>
                    <a:lnTo>
                      <a:pt x="50" y="207"/>
                    </a:lnTo>
                    <a:lnTo>
                      <a:pt x="48" y="217"/>
                    </a:lnTo>
                    <a:lnTo>
                      <a:pt x="46" y="227"/>
                    </a:lnTo>
                    <a:lnTo>
                      <a:pt x="44" y="238"/>
                    </a:lnTo>
                    <a:lnTo>
                      <a:pt x="44" y="250"/>
                    </a:lnTo>
                    <a:lnTo>
                      <a:pt x="42" y="260"/>
                    </a:lnTo>
                    <a:lnTo>
                      <a:pt x="40" y="273"/>
                    </a:lnTo>
                    <a:lnTo>
                      <a:pt x="37" y="283"/>
                    </a:lnTo>
                    <a:lnTo>
                      <a:pt x="37" y="295"/>
                    </a:lnTo>
                    <a:lnTo>
                      <a:pt x="33" y="306"/>
                    </a:lnTo>
                    <a:lnTo>
                      <a:pt x="33" y="316"/>
                    </a:lnTo>
                    <a:lnTo>
                      <a:pt x="31" y="328"/>
                    </a:lnTo>
                    <a:lnTo>
                      <a:pt x="29" y="341"/>
                    </a:lnTo>
                    <a:lnTo>
                      <a:pt x="27" y="351"/>
                    </a:lnTo>
                    <a:lnTo>
                      <a:pt x="25" y="361"/>
                    </a:lnTo>
                    <a:lnTo>
                      <a:pt x="25" y="372"/>
                    </a:lnTo>
                    <a:lnTo>
                      <a:pt x="23" y="382"/>
                    </a:lnTo>
                    <a:lnTo>
                      <a:pt x="21" y="392"/>
                    </a:lnTo>
                    <a:lnTo>
                      <a:pt x="19" y="402"/>
                    </a:lnTo>
                    <a:lnTo>
                      <a:pt x="19" y="413"/>
                    </a:lnTo>
                    <a:lnTo>
                      <a:pt x="17" y="423"/>
                    </a:lnTo>
                    <a:lnTo>
                      <a:pt x="15" y="431"/>
                    </a:lnTo>
                    <a:lnTo>
                      <a:pt x="15" y="440"/>
                    </a:lnTo>
                    <a:lnTo>
                      <a:pt x="13" y="450"/>
                    </a:lnTo>
                    <a:lnTo>
                      <a:pt x="13" y="458"/>
                    </a:lnTo>
                    <a:lnTo>
                      <a:pt x="11" y="466"/>
                    </a:lnTo>
                    <a:lnTo>
                      <a:pt x="9" y="473"/>
                    </a:lnTo>
                    <a:lnTo>
                      <a:pt x="9" y="481"/>
                    </a:lnTo>
                    <a:lnTo>
                      <a:pt x="7" y="489"/>
                    </a:lnTo>
                    <a:lnTo>
                      <a:pt x="5" y="493"/>
                    </a:lnTo>
                    <a:lnTo>
                      <a:pt x="5" y="501"/>
                    </a:lnTo>
                    <a:lnTo>
                      <a:pt x="5" y="506"/>
                    </a:lnTo>
                    <a:lnTo>
                      <a:pt x="2" y="512"/>
                    </a:lnTo>
                    <a:lnTo>
                      <a:pt x="2" y="518"/>
                    </a:lnTo>
                    <a:lnTo>
                      <a:pt x="2" y="522"/>
                    </a:lnTo>
                    <a:lnTo>
                      <a:pt x="0" y="526"/>
                    </a:lnTo>
                    <a:lnTo>
                      <a:pt x="0" y="530"/>
                    </a:lnTo>
                    <a:lnTo>
                      <a:pt x="15" y="528"/>
                    </a:lnTo>
                    <a:lnTo>
                      <a:pt x="15" y="526"/>
                    </a:lnTo>
                    <a:lnTo>
                      <a:pt x="15" y="522"/>
                    </a:lnTo>
                    <a:lnTo>
                      <a:pt x="15" y="518"/>
                    </a:lnTo>
                    <a:lnTo>
                      <a:pt x="15" y="516"/>
                    </a:lnTo>
                    <a:lnTo>
                      <a:pt x="17" y="510"/>
                    </a:lnTo>
                    <a:lnTo>
                      <a:pt x="19" y="506"/>
                    </a:lnTo>
                    <a:lnTo>
                      <a:pt x="19" y="499"/>
                    </a:lnTo>
                    <a:lnTo>
                      <a:pt x="19" y="493"/>
                    </a:lnTo>
                    <a:lnTo>
                      <a:pt x="21" y="487"/>
                    </a:lnTo>
                    <a:lnTo>
                      <a:pt x="23" y="481"/>
                    </a:lnTo>
                    <a:lnTo>
                      <a:pt x="23" y="473"/>
                    </a:lnTo>
                    <a:lnTo>
                      <a:pt x="25" y="466"/>
                    </a:lnTo>
                    <a:lnTo>
                      <a:pt x="25" y="458"/>
                    </a:lnTo>
                    <a:lnTo>
                      <a:pt x="27" y="450"/>
                    </a:lnTo>
                    <a:lnTo>
                      <a:pt x="29" y="440"/>
                    </a:lnTo>
                    <a:lnTo>
                      <a:pt x="29" y="429"/>
                    </a:lnTo>
                    <a:lnTo>
                      <a:pt x="31" y="421"/>
                    </a:lnTo>
                    <a:lnTo>
                      <a:pt x="33" y="411"/>
                    </a:lnTo>
                    <a:lnTo>
                      <a:pt x="35" y="400"/>
                    </a:lnTo>
                    <a:lnTo>
                      <a:pt x="37" y="390"/>
                    </a:lnTo>
                    <a:lnTo>
                      <a:pt x="37" y="378"/>
                    </a:lnTo>
                    <a:lnTo>
                      <a:pt x="42" y="367"/>
                    </a:lnTo>
                    <a:lnTo>
                      <a:pt x="42" y="355"/>
                    </a:lnTo>
                    <a:lnTo>
                      <a:pt x="44" y="345"/>
                    </a:lnTo>
                    <a:lnTo>
                      <a:pt x="46" y="334"/>
                    </a:lnTo>
                    <a:lnTo>
                      <a:pt x="48" y="322"/>
                    </a:lnTo>
                    <a:lnTo>
                      <a:pt x="50" y="310"/>
                    </a:lnTo>
                    <a:lnTo>
                      <a:pt x="52" y="297"/>
                    </a:lnTo>
                    <a:lnTo>
                      <a:pt x="54" y="287"/>
                    </a:lnTo>
                    <a:lnTo>
                      <a:pt x="56" y="275"/>
                    </a:lnTo>
                    <a:lnTo>
                      <a:pt x="58" y="262"/>
                    </a:lnTo>
                    <a:lnTo>
                      <a:pt x="60" y="250"/>
                    </a:lnTo>
                    <a:lnTo>
                      <a:pt x="62" y="238"/>
                    </a:lnTo>
                    <a:lnTo>
                      <a:pt x="64" y="227"/>
                    </a:lnTo>
                    <a:lnTo>
                      <a:pt x="64" y="215"/>
                    </a:lnTo>
                    <a:lnTo>
                      <a:pt x="68" y="203"/>
                    </a:lnTo>
                    <a:lnTo>
                      <a:pt x="68" y="190"/>
                    </a:lnTo>
                    <a:lnTo>
                      <a:pt x="73" y="180"/>
                    </a:lnTo>
                    <a:lnTo>
                      <a:pt x="73" y="167"/>
                    </a:lnTo>
                    <a:lnTo>
                      <a:pt x="75" y="155"/>
                    </a:lnTo>
                    <a:lnTo>
                      <a:pt x="77" y="145"/>
                    </a:lnTo>
                    <a:lnTo>
                      <a:pt x="79" y="134"/>
                    </a:lnTo>
                    <a:lnTo>
                      <a:pt x="81" y="124"/>
                    </a:lnTo>
                    <a:lnTo>
                      <a:pt x="83" y="114"/>
                    </a:lnTo>
                    <a:lnTo>
                      <a:pt x="83" y="104"/>
                    </a:lnTo>
                    <a:lnTo>
                      <a:pt x="87" y="95"/>
                    </a:lnTo>
                    <a:lnTo>
                      <a:pt x="87" y="85"/>
                    </a:lnTo>
                    <a:lnTo>
                      <a:pt x="89" y="75"/>
                    </a:lnTo>
                    <a:lnTo>
                      <a:pt x="89" y="66"/>
                    </a:lnTo>
                    <a:lnTo>
                      <a:pt x="91" y="58"/>
                    </a:lnTo>
                    <a:lnTo>
                      <a:pt x="91" y="50"/>
                    </a:lnTo>
                    <a:lnTo>
                      <a:pt x="93" y="42"/>
                    </a:lnTo>
                    <a:lnTo>
                      <a:pt x="93" y="36"/>
                    </a:lnTo>
                    <a:lnTo>
                      <a:pt x="95" y="29"/>
                    </a:lnTo>
                    <a:lnTo>
                      <a:pt x="95" y="23"/>
                    </a:lnTo>
                    <a:lnTo>
                      <a:pt x="97" y="19"/>
                    </a:lnTo>
                    <a:lnTo>
                      <a:pt x="97" y="13"/>
                    </a:lnTo>
                    <a:lnTo>
                      <a:pt x="97" y="11"/>
                    </a:lnTo>
                    <a:lnTo>
                      <a:pt x="99" y="3"/>
                    </a:lnTo>
                    <a:lnTo>
                      <a:pt x="101" y="0"/>
                    </a:lnTo>
                    <a:lnTo>
                      <a:pt x="77" y="19"/>
                    </a:lnTo>
                    <a:lnTo>
                      <a:pt x="7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2" name="Freeform 105"/>
              <p:cNvSpPr>
                <a:spLocks/>
              </p:cNvSpPr>
              <p:nvPr/>
            </p:nvSpPr>
            <p:spPr bwMode="auto">
              <a:xfrm>
                <a:off x="4503738" y="3019426"/>
                <a:ext cx="284163" cy="668338"/>
              </a:xfrm>
              <a:custGeom>
                <a:avLst/>
                <a:gdLst>
                  <a:gd name="T0" fmla="*/ 173 w 179"/>
                  <a:gd name="T1" fmla="*/ 406 h 421"/>
                  <a:gd name="T2" fmla="*/ 160 w 179"/>
                  <a:gd name="T3" fmla="*/ 406 h 421"/>
                  <a:gd name="T4" fmla="*/ 144 w 179"/>
                  <a:gd name="T5" fmla="*/ 406 h 421"/>
                  <a:gd name="T6" fmla="*/ 123 w 179"/>
                  <a:gd name="T7" fmla="*/ 408 h 421"/>
                  <a:gd name="T8" fmla="*/ 101 w 179"/>
                  <a:gd name="T9" fmla="*/ 410 h 421"/>
                  <a:gd name="T10" fmla="*/ 78 w 179"/>
                  <a:gd name="T11" fmla="*/ 410 h 421"/>
                  <a:gd name="T12" fmla="*/ 55 w 179"/>
                  <a:gd name="T13" fmla="*/ 412 h 421"/>
                  <a:gd name="T14" fmla="*/ 35 w 179"/>
                  <a:gd name="T15" fmla="*/ 414 h 421"/>
                  <a:gd name="T16" fmla="*/ 20 w 179"/>
                  <a:gd name="T17" fmla="*/ 416 h 421"/>
                  <a:gd name="T18" fmla="*/ 8 w 179"/>
                  <a:gd name="T19" fmla="*/ 421 h 421"/>
                  <a:gd name="T20" fmla="*/ 6 w 179"/>
                  <a:gd name="T21" fmla="*/ 416 h 421"/>
                  <a:gd name="T22" fmla="*/ 6 w 179"/>
                  <a:gd name="T23" fmla="*/ 398 h 421"/>
                  <a:gd name="T24" fmla="*/ 8 w 179"/>
                  <a:gd name="T25" fmla="*/ 383 h 421"/>
                  <a:gd name="T26" fmla="*/ 10 w 179"/>
                  <a:gd name="T27" fmla="*/ 365 h 421"/>
                  <a:gd name="T28" fmla="*/ 14 w 179"/>
                  <a:gd name="T29" fmla="*/ 344 h 421"/>
                  <a:gd name="T30" fmla="*/ 20 w 179"/>
                  <a:gd name="T31" fmla="*/ 324 h 421"/>
                  <a:gd name="T32" fmla="*/ 28 w 179"/>
                  <a:gd name="T33" fmla="*/ 301 h 421"/>
                  <a:gd name="T34" fmla="*/ 35 w 179"/>
                  <a:gd name="T35" fmla="*/ 278 h 421"/>
                  <a:gd name="T36" fmla="*/ 47 w 179"/>
                  <a:gd name="T37" fmla="*/ 256 h 421"/>
                  <a:gd name="T38" fmla="*/ 57 w 179"/>
                  <a:gd name="T39" fmla="*/ 237 h 421"/>
                  <a:gd name="T40" fmla="*/ 59 w 179"/>
                  <a:gd name="T41" fmla="*/ 223 h 421"/>
                  <a:gd name="T42" fmla="*/ 57 w 179"/>
                  <a:gd name="T43" fmla="*/ 204 h 421"/>
                  <a:gd name="T44" fmla="*/ 57 w 179"/>
                  <a:gd name="T45" fmla="*/ 183 h 421"/>
                  <a:gd name="T46" fmla="*/ 53 w 179"/>
                  <a:gd name="T47" fmla="*/ 159 h 421"/>
                  <a:gd name="T48" fmla="*/ 51 w 179"/>
                  <a:gd name="T49" fmla="*/ 142 h 421"/>
                  <a:gd name="T50" fmla="*/ 47 w 179"/>
                  <a:gd name="T51" fmla="*/ 128 h 421"/>
                  <a:gd name="T52" fmla="*/ 45 w 179"/>
                  <a:gd name="T53" fmla="*/ 113 h 421"/>
                  <a:gd name="T54" fmla="*/ 41 w 179"/>
                  <a:gd name="T55" fmla="*/ 99 h 421"/>
                  <a:gd name="T56" fmla="*/ 37 w 179"/>
                  <a:gd name="T57" fmla="*/ 87 h 421"/>
                  <a:gd name="T58" fmla="*/ 31 w 179"/>
                  <a:gd name="T59" fmla="*/ 74 h 421"/>
                  <a:gd name="T60" fmla="*/ 26 w 179"/>
                  <a:gd name="T61" fmla="*/ 60 h 421"/>
                  <a:gd name="T62" fmla="*/ 12 w 179"/>
                  <a:gd name="T63" fmla="*/ 37 h 421"/>
                  <a:gd name="T64" fmla="*/ 0 w 179"/>
                  <a:gd name="T65" fmla="*/ 14 h 421"/>
                  <a:gd name="T66" fmla="*/ 14 w 179"/>
                  <a:gd name="T67" fmla="*/ 6 h 421"/>
                  <a:gd name="T68" fmla="*/ 20 w 179"/>
                  <a:gd name="T69" fmla="*/ 19 h 421"/>
                  <a:gd name="T70" fmla="*/ 31 w 179"/>
                  <a:gd name="T71" fmla="*/ 39 h 421"/>
                  <a:gd name="T72" fmla="*/ 39 w 179"/>
                  <a:gd name="T73" fmla="*/ 58 h 421"/>
                  <a:gd name="T74" fmla="*/ 45 w 179"/>
                  <a:gd name="T75" fmla="*/ 72 h 421"/>
                  <a:gd name="T76" fmla="*/ 49 w 179"/>
                  <a:gd name="T77" fmla="*/ 87 h 421"/>
                  <a:gd name="T78" fmla="*/ 53 w 179"/>
                  <a:gd name="T79" fmla="*/ 99 h 421"/>
                  <a:gd name="T80" fmla="*/ 57 w 179"/>
                  <a:gd name="T81" fmla="*/ 113 h 421"/>
                  <a:gd name="T82" fmla="*/ 63 w 179"/>
                  <a:gd name="T83" fmla="*/ 130 h 421"/>
                  <a:gd name="T84" fmla="*/ 66 w 179"/>
                  <a:gd name="T85" fmla="*/ 144 h 421"/>
                  <a:gd name="T86" fmla="*/ 70 w 179"/>
                  <a:gd name="T87" fmla="*/ 161 h 421"/>
                  <a:gd name="T88" fmla="*/ 72 w 179"/>
                  <a:gd name="T89" fmla="*/ 177 h 421"/>
                  <a:gd name="T90" fmla="*/ 74 w 179"/>
                  <a:gd name="T91" fmla="*/ 192 h 421"/>
                  <a:gd name="T92" fmla="*/ 74 w 179"/>
                  <a:gd name="T93" fmla="*/ 206 h 421"/>
                  <a:gd name="T94" fmla="*/ 74 w 179"/>
                  <a:gd name="T95" fmla="*/ 221 h 421"/>
                  <a:gd name="T96" fmla="*/ 72 w 179"/>
                  <a:gd name="T97" fmla="*/ 235 h 421"/>
                  <a:gd name="T98" fmla="*/ 70 w 179"/>
                  <a:gd name="T99" fmla="*/ 249 h 421"/>
                  <a:gd name="T100" fmla="*/ 63 w 179"/>
                  <a:gd name="T101" fmla="*/ 258 h 421"/>
                  <a:gd name="T102" fmla="*/ 53 w 179"/>
                  <a:gd name="T103" fmla="*/ 280 h 421"/>
                  <a:gd name="T104" fmla="*/ 47 w 179"/>
                  <a:gd name="T105" fmla="*/ 295 h 421"/>
                  <a:gd name="T106" fmla="*/ 41 w 179"/>
                  <a:gd name="T107" fmla="*/ 311 h 421"/>
                  <a:gd name="T108" fmla="*/ 33 w 179"/>
                  <a:gd name="T109" fmla="*/ 330 h 421"/>
                  <a:gd name="T110" fmla="*/ 28 w 179"/>
                  <a:gd name="T111" fmla="*/ 348 h 421"/>
                  <a:gd name="T112" fmla="*/ 24 w 179"/>
                  <a:gd name="T113" fmla="*/ 365 h 421"/>
                  <a:gd name="T114" fmla="*/ 22 w 179"/>
                  <a:gd name="T115" fmla="*/ 381 h 421"/>
                  <a:gd name="T116" fmla="*/ 179 w 179"/>
                  <a:gd name="T117" fmla="*/ 392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9" h="421">
                    <a:moveTo>
                      <a:pt x="179" y="406"/>
                    </a:moveTo>
                    <a:lnTo>
                      <a:pt x="177" y="406"/>
                    </a:lnTo>
                    <a:lnTo>
                      <a:pt x="173" y="406"/>
                    </a:lnTo>
                    <a:lnTo>
                      <a:pt x="169" y="406"/>
                    </a:lnTo>
                    <a:lnTo>
                      <a:pt x="165" y="406"/>
                    </a:lnTo>
                    <a:lnTo>
                      <a:pt x="160" y="406"/>
                    </a:lnTo>
                    <a:lnTo>
                      <a:pt x="156" y="406"/>
                    </a:lnTo>
                    <a:lnTo>
                      <a:pt x="150" y="406"/>
                    </a:lnTo>
                    <a:lnTo>
                      <a:pt x="144" y="406"/>
                    </a:lnTo>
                    <a:lnTo>
                      <a:pt x="136" y="406"/>
                    </a:lnTo>
                    <a:lnTo>
                      <a:pt x="129" y="408"/>
                    </a:lnTo>
                    <a:lnTo>
                      <a:pt x="123" y="408"/>
                    </a:lnTo>
                    <a:lnTo>
                      <a:pt x="115" y="408"/>
                    </a:lnTo>
                    <a:lnTo>
                      <a:pt x="109" y="408"/>
                    </a:lnTo>
                    <a:lnTo>
                      <a:pt x="101" y="410"/>
                    </a:lnTo>
                    <a:lnTo>
                      <a:pt x="94" y="410"/>
                    </a:lnTo>
                    <a:lnTo>
                      <a:pt x="86" y="410"/>
                    </a:lnTo>
                    <a:lnTo>
                      <a:pt x="78" y="410"/>
                    </a:lnTo>
                    <a:lnTo>
                      <a:pt x="70" y="410"/>
                    </a:lnTo>
                    <a:lnTo>
                      <a:pt x="63" y="410"/>
                    </a:lnTo>
                    <a:lnTo>
                      <a:pt x="55" y="412"/>
                    </a:lnTo>
                    <a:lnTo>
                      <a:pt x="49" y="412"/>
                    </a:lnTo>
                    <a:lnTo>
                      <a:pt x="43" y="414"/>
                    </a:lnTo>
                    <a:lnTo>
                      <a:pt x="35" y="414"/>
                    </a:lnTo>
                    <a:lnTo>
                      <a:pt x="31" y="414"/>
                    </a:lnTo>
                    <a:lnTo>
                      <a:pt x="24" y="416"/>
                    </a:lnTo>
                    <a:lnTo>
                      <a:pt x="20" y="416"/>
                    </a:lnTo>
                    <a:lnTo>
                      <a:pt x="14" y="416"/>
                    </a:lnTo>
                    <a:lnTo>
                      <a:pt x="10" y="418"/>
                    </a:lnTo>
                    <a:lnTo>
                      <a:pt x="8" y="421"/>
                    </a:lnTo>
                    <a:lnTo>
                      <a:pt x="6" y="421"/>
                    </a:lnTo>
                    <a:lnTo>
                      <a:pt x="6" y="421"/>
                    </a:lnTo>
                    <a:lnTo>
                      <a:pt x="6" y="416"/>
                    </a:lnTo>
                    <a:lnTo>
                      <a:pt x="6" y="410"/>
                    </a:lnTo>
                    <a:lnTo>
                      <a:pt x="6" y="402"/>
                    </a:lnTo>
                    <a:lnTo>
                      <a:pt x="6" y="398"/>
                    </a:lnTo>
                    <a:lnTo>
                      <a:pt x="6" y="394"/>
                    </a:lnTo>
                    <a:lnTo>
                      <a:pt x="6" y="388"/>
                    </a:lnTo>
                    <a:lnTo>
                      <a:pt x="8" y="383"/>
                    </a:lnTo>
                    <a:lnTo>
                      <a:pt x="8" y="377"/>
                    </a:lnTo>
                    <a:lnTo>
                      <a:pt x="10" y="371"/>
                    </a:lnTo>
                    <a:lnTo>
                      <a:pt x="10" y="365"/>
                    </a:lnTo>
                    <a:lnTo>
                      <a:pt x="12" y="359"/>
                    </a:lnTo>
                    <a:lnTo>
                      <a:pt x="12" y="353"/>
                    </a:lnTo>
                    <a:lnTo>
                      <a:pt x="14" y="344"/>
                    </a:lnTo>
                    <a:lnTo>
                      <a:pt x="16" y="338"/>
                    </a:lnTo>
                    <a:lnTo>
                      <a:pt x="18" y="332"/>
                    </a:lnTo>
                    <a:lnTo>
                      <a:pt x="20" y="324"/>
                    </a:lnTo>
                    <a:lnTo>
                      <a:pt x="22" y="315"/>
                    </a:lnTo>
                    <a:lnTo>
                      <a:pt x="24" y="307"/>
                    </a:lnTo>
                    <a:lnTo>
                      <a:pt x="28" y="301"/>
                    </a:lnTo>
                    <a:lnTo>
                      <a:pt x="31" y="293"/>
                    </a:lnTo>
                    <a:lnTo>
                      <a:pt x="33" y="284"/>
                    </a:lnTo>
                    <a:lnTo>
                      <a:pt x="35" y="278"/>
                    </a:lnTo>
                    <a:lnTo>
                      <a:pt x="39" y="270"/>
                    </a:lnTo>
                    <a:lnTo>
                      <a:pt x="43" y="262"/>
                    </a:lnTo>
                    <a:lnTo>
                      <a:pt x="47" y="256"/>
                    </a:lnTo>
                    <a:lnTo>
                      <a:pt x="51" y="247"/>
                    </a:lnTo>
                    <a:lnTo>
                      <a:pt x="57" y="241"/>
                    </a:lnTo>
                    <a:lnTo>
                      <a:pt x="57" y="237"/>
                    </a:lnTo>
                    <a:lnTo>
                      <a:pt x="59" y="231"/>
                    </a:lnTo>
                    <a:lnTo>
                      <a:pt x="59" y="227"/>
                    </a:lnTo>
                    <a:lnTo>
                      <a:pt x="59" y="223"/>
                    </a:lnTo>
                    <a:lnTo>
                      <a:pt x="59" y="216"/>
                    </a:lnTo>
                    <a:lnTo>
                      <a:pt x="59" y="212"/>
                    </a:lnTo>
                    <a:lnTo>
                      <a:pt x="57" y="204"/>
                    </a:lnTo>
                    <a:lnTo>
                      <a:pt x="57" y="198"/>
                    </a:lnTo>
                    <a:lnTo>
                      <a:pt x="57" y="190"/>
                    </a:lnTo>
                    <a:lnTo>
                      <a:pt x="57" y="183"/>
                    </a:lnTo>
                    <a:lnTo>
                      <a:pt x="55" y="175"/>
                    </a:lnTo>
                    <a:lnTo>
                      <a:pt x="55" y="167"/>
                    </a:lnTo>
                    <a:lnTo>
                      <a:pt x="53" y="159"/>
                    </a:lnTo>
                    <a:lnTo>
                      <a:pt x="53" y="151"/>
                    </a:lnTo>
                    <a:lnTo>
                      <a:pt x="51" y="146"/>
                    </a:lnTo>
                    <a:lnTo>
                      <a:pt x="51" y="142"/>
                    </a:lnTo>
                    <a:lnTo>
                      <a:pt x="49" y="136"/>
                    </a:lnTo>
                    <a:lnTo>
                      <a:pt x="49" y="132"/>
                    </a:lnTo>
                    <a:lnTo>
                      <a:pt x="47" y="128"/>
                    </a:lnTo>
                    <a:lnTo>
                      <a:pt x="47" y="124"/>
                    </a:lnTo>
                    <a:lnTo>
                      <a:pt x="45" y="118"/>
                    </a:lnTo>
                    <a:lnTo>
                      <a:pt x="45" y="113"/>
                    </a:lnTo>
                    <a:lnTo>
                      <a:pt x="43" y="109"/>
                    </a:lnTo>
                    <a:lnTo>
                      <a:pt x="41" y="105"/>
                    </a:lnTo>
                    <a:lnTo>
                      <a:pt x="41" y="99"/>
                    </a:lnTo>
                    <a:lnTo>
                      <a:pt x="39" y="97"/>
                    </a:lnTo>
                    <a:lnTo>
                      <a:pt x="39" y="91"/>
                    </a:lnTo>
                    <a:lnTo>
                      <a:pt x="37" y="87"/>
                    </a:lnTo>
                    <a:lnTo>
                      <a:pt x="35" y="82"/>
                    </a:lnTo>
                    <a:lnTo>
                      <a:pt x="35" y="78"/>
                    </a:lnTo>
                    <a:lnTo>
                      <a:pt x="31" y="74"/>
                    </a:lnTo>
                    <a:lnTo>
                      <a:pt x="31" y="68"/>
                    </a:lnTo>
                    <a:lnTo>
                      <a:pt x="28" y="64"/>
                    </a:lnTo>
                    <a:lnTo>
                      <a:pt x="26" y="60"/>
                    </a:lnTo>
                    <a:lnTo>
                      <a:pt x="22" y="52"/>
                    </a:lnTo>
                    <a:lnTo>
                      <a:pt x="18" y="43"/>
                    </a:lnTo>
                    <a:lnTo>
                      <a:pt x="12" y="37"/>
                    </a:lnTo>
                    <a:lnTo>
                      <a:pt x="8" y="29"/>
                    </a:lnTo>
                    <a:lnTo>
                      <a:pt x="4" y="23"/>
                    </a:lnTo>
                    <a:lnTo>
                      <a:pt x="0" y="14"/>
                    </a:lnTo>
                    <a:lnTo>
                      <a:pt x="12" y="0"/>
                    </a:lnTo>
                    <a:lnTo>
                      <a:pt x="12" y="2"/>
                    </a:lnTo>
                    <a:lnTo>
                      <a:pt x="14" y="6"/>
                    </a:lnTo>
                    <a:lnTo>
                      <a:pt x="16" y="10"/>
                    </a:lnTo>
                    <a:lnTo>
                      <a:pt x="18" y="14"/>
                    </a:lnTo>
                    <a:lnTo>
                      <a:pt x="20" y="19"/>
                    </a:lnTo>
                    <a:lnTo>
                      <a:pt x="24" y="25"/>
                    </a:lnTo>
                    <a:lnTo>
                      <a:pt x="26" y="31"/>
                    </a:lnTo>
                    <a:lnTo>
                      <a:pt x="31" y="39"/>
                    </a:lnTo>
                    <a:lnTo>
                      <a:pt x="33" y="45"/>
                    </a:lnTo>
                    <a:lnTo>
                      <a:pt x="37" y="54"/>
                    </a:lnTo>
                    <a:lnTo>
                      <a:pt x="39" y="58"/>
                    </a:lnTo>
                    <a:lnTo>
                      <a:pt x="41" y="62"/>
                    </a:lnTo>
                    <a:lnTo>
                      <a:pt x="41" y="66"/>
                    </a:lnTo>
                    <a:lnTo>
                      <a:pt x="45" y="72"/>
                    </a:lnTo>
                    <a:lnTo>
                      <a:pt x="45" y="76"/>
                    </a:lnTo>
                    <a:lnTo>
                      <a:pt x="47" y="80"/>
                    </a:lnTo>
                    <a:lnTo>
                      <a:pt x="49" y="87"/>
                    </a:lnTo>
                    <a:lnTo>
                      <a:pt x="51" y="91"/>
                    </a:lnTo>
                    <a:lnTo>
                      <a:pt x="51" y="95"/>
                    </a:lnTo>
                    <a:lnTo>
                      <a:pt x="53" y="99"/>
                    </a:lnTo>
                    <a:lnTo>
                      <a:pt x="55" y="105"/>
                    </a:lnTo>
                    <a:lnTo>
                      <a:pt x="57" y="109"/>
                    </a:lnTo>
                    <a:lnTo>
                      <a:pt x="57" y="113"/>
                    </a:lnTo>
                    <a:lnTo>
                      <a:pt x="59" y="120"/>
                    </a:lnTo>
                    <a:lnTo>
                      <a:pt x="61" y="124"/>
                    </a:lnTo>
                    <a:lnTo>
                      <a:pt x="63" y="130"/>
                    </a:lnTo>
                    <a:lnTo>
                      <a:pt x="63" y="134"/>
                    </a:lnTo>
                    <a:lnTo>
                      <a:pt x="66" y="140"/>
                    </a:lnTo>
                    <a:lnTo>
                      <a:pt x="66" y="144"/>
                    </a:lnTo>
                    <a:lnTo>
                      <a:pt x="68" y="151"/>
                    </a:lnTo>
                    <a:lnTo>
                      <a:pt x="68" y="155"/>
                    </a:lnTo>
                    <a:lnTo>
                      <a:pt x="70" y="161"/>
                    </a:lnTo>
                    <a:lnTo>
                      <a:pt x="70" y="167"/>
                    </a:lnTo>
                    <a:lnTo>
                      <a:pt x="72" y="171"/>
                    </a:lnTo>
                    <a:lnTo>
                      <a:pt x="72" y="177"/>
                    </a:lnTo>
                    <a:lnTo>
                      <a:pt x="74" y="181"/>
                    </a:lnTo>
                    <a:lnTo>
                      <a:pt x="74" y="186"/>
                    </a:lnTo>
                    <a:lnTo>
                      <a:pt x="74" y="192"/>
                    </a:lnTo>
                    <a:lnTo>
                      <a:pt x="74" y="196"/>
                    </a:lnTo>
                    <a:lnTo>
                      <a:pt x="74" y="202"/>
                    </a:lnTo>
                    <a:lnTo>
                      <a:pt x="74" y="206"/>
                    </a:lnTo>
                    <a:lnTo>
                      <a:pt x="74" y="212"/>
                    </a:lnTo>
                    <a:lnTo>
                      <a:pt x="74" y="216"/>
                    </a:lnTo>
                    <a:lnTo>
                      <a:pt x="74" y="221"/>
                    </a:lnTo>
                    <a:lnTo>
                      <a:pt x="72" y="225"/>
                    </a:lnTo>
                    <a:lnTo>
                      <a:pt x="72" y="231"/>
                    </a:lnTo>
                    <a:lnTo>
                      <a:pt x="72" y="235"/>
                    </a:lnTo>
                    <a:lnTo>
                      <a:pt x="70" y="239"/>
                    </a:lnTo>
                    <a:lnTo>
                      <a:pt x="70" y="245"/>
                    </a:lnTo>
                    <a:lnTo>
                      <a:pt x="70" y="249"/>
                    </a:lnTo>
                    <a:lnTo>
                      <a:pt x="68" y="249"/>
                    </a:lnTo>
                    <a:lnTo>
                      <a:pt x="66" y="252"/>
                    </a:lnTo>
                    <a:lnTo>
                      <a:pt x="63" y="258"/>
                    </a:lnTo>
                    <a:lnTo>
                      <a:pt x="61" y="264"/>
                    </a:lnTo>
                    <a:lnTo>
                      <a:pt x="57" y="270"/>
                    </a:lnTo>
                    <a:lnTo>
                      <a:pt x="53" y="280"/>
                    </a:lnTo>
                    <a:lnTo>
                      <a:pt x="51" y="284"/>
                    </a:lnTo>
                    <a:lnTo>
                      <a:pt x="49" y="289"/>
                    </a:lnTo>
                    <a:lnTo>
                      <a:pt x="47" y="295"/>
                    </a:lnTo>
                    <a:lnTo>
                      <a:pt x="45" y="301"/>
                    </a:lnTo>
                    <a:lnTo>
                      <a:pt x="43" y="307"/>
                    </a:lnTo>
                    <a:lnTo>
                      <a:pt x="41" y="311"/>
                    </a:lnTo>
                    <a:lnTo>
                      <a:pt x="39" y="317"/>
                    </a:lnTo>
                    <a:lnTo>
                      <a:pt x="35" y="324"/>
                    </a:lnTo>
                    <a:lnTo>
                      <a:pt x="33" y="330"/>
                    </a:lnTo>
                    <a:lnTo>
                      <a:pt x="31" y="336"/>
                    </a:lnTo>
                    <a:lnTo>
                      <a:pt x="31" y="342"/>
                    </a:lnTo>
                    <a:lnTo>
                      <a:pt x="28" y="348"/>
                    </a:lnTo>
                    <a:lnTo>
                      <a:pt x="26" y="355"/>
                    </a:lnTo>
                    <a:lnTo>
                      <a:pt x="24" y="361"/>
                    </a:lnTo>
                    <a:lnTo>
                      <a:pt x="24" y="365"/>
                    </a:lnTo>
                    <a:lnTo>
                      <a:pt x="24" y="371"/>
                    </a:lnTo>
                    <a:lnTo>
                      <a:pt x="22" y="377"/>
                    </a:lnTo>
                    <a:lnTo>
                      <a:pt x="22" y="381"/>
                    </a:lnTo>
                    <a:lnTo>
                      <a:pt x="22" y="388"/>
                    </a:lnTo>
                    <a:lnTo>
                      <a:pt x="22" y="394"/>
                    </a:lnTo>
                    <a:lnTo>
                      <a:pt x="179" y="392"/>
                    </a:lnTo>
                    <a:lnTo>
                      <a:pt x="179" y="406"/>
                    </a:lnTo>
                    <a:lnTo>
                      <a:pt x="179" y="4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3" name="Freeform 106"/>
              <p:cNvSpPr>
                <a:spLocks/>
              </p:cNvSpPr>
              <p:nvPr/>
            </p:nvSpPr>
            <p:spPr bwMode="auto">
              <a:xfrm>
                <a:off x="4565650" y="2747963"/>
                <a:ext cx="261938" cy="915988"/>
              </a:xfrm>
              <a:custGeom>
                <a:avLst/>
                <a:gdLst>
                  <a:gd name="T0" fmla="*/ 12 w 165"/>
                  <a:gd name="T1" fmla="*/ 12 h 577"/>
                  <a:gd name="T2" fmla="*/ 33 w 165"/>
                  <a:gd name="T3" fmla="*/ 31 h 577"/>
                  <a:gd name="T4" fmla="*/ 45 w 165"/>
                  <a:gd name="T5" fmla="*/ 51 h 577"/>
                  <a:gd name="T6" fmla="*/ 51 w 165"/>
                  <a:gd name="T7" fmla="*/ 70 h 577"/>
                  <a:gd name="T8" fmla="*/ 53 w 165"/>
                  <a:gd name="T9" fmla="*/ 95 h 577"/>
                  <a:gd name="T10" fmla="*/ 70 w 165"/>
                  <a:gd name="T11" fmla="*/ 140 h 577"/>
                  <a:gd name="T12" fmla="*/ 93 w 165"/>
                  <a:gd name="T13" fmla="*/ 167 h 577"/>
                  <a:gd name="T14" fmla="*/ 109 w 165"/>
                  <a:gd name="T15" fmla="*/ 188 h 577"/>
                  <a:gd name="T16" fmla="*/ 123 w 165"/>
                  <a:gd name="T17" fmla="*/ 212 h 577"/>
                  <a:gd name="T18" fmla="*/ 136 w 165"/>
                  <a:gd name="T19" fmla="*/ 239 h 577"/>
                  <a:gd name="T20" fmla="*/ 146 w 165"/>
                  <a:gd name="T21" fmla="*/ 266 h 577"/>
                  <a:gd name="T22" fmla="*/ 150 w 165"/>
                  <a:gd name="T23" fmla="*/ 295 h 577"/>
                  <a:gd name="T24" fmla="*/ 150 w 165"/>
                  <a:gd name="T25" fmla="*/ 309 h 577"/>
                  <a:gd name="T26" fmla="*/ 150 w 165"/>
                  <a:gd name="T27" fmla="*/ 328 h 577"/>
                  <a:gd name="T28" fmla="*/ 152 w 165"/>
                  <a:gd name="T29" fmla="*/ 344 h 577"/>
                  <a:gd name="T30" fmla="*/ 152 w 165"/>
                  <a:gd name="T31" fmla="*/ 365 h 577"/>
                  <a:gd name="T32" fmla="*/ 154 w 165"/>
                  <a:gd name="T33" fmla="*/ 387 h 577"/>
                  <a:gd name="T34" fmla="*/ 154 w 165"/>
                  <a:gd name="T35" fmla="*/ 410 h 577"/>
                  <a:gd name="T36" fmla="*/ 154 w 165"/>
                  <a:gd name="T37" fmla="*/ 435 h 577"/>
                  <a:gd name="T38" fmla="*/ 152 w 165"/>
                  <a:gd name="T39" fmla="*/ 460 h 577"/>
                  <a:gd name="T40" fmla="*/ 150 w 165"/>
                  <a:gd name="T41" fmla="*/ 482 h 577"/>
                  <a:gd name="T42" fmla="*/ 148 w 165"/>
                  <a:gd name="T43" fmla="*/ 505 h 577"/>
                  <a:gd name="T44" fmla="*/ 146 w 165"/>
                  <a:gd name="T45" fmla="*/ 526 h 577"/>
                  <a:gd name="T46" fmla="*/ 142 w 165"/>
                  <a:gd name="T47" fmla="*/ 542 h 577"/>
                  <a:gd name="T48" fmla="*/ 132 w 165"/>
                  <a:gd name="T49" fmla="*/ 565 h 577"/>
                  <a:gd name="T50" fmla="*/ 142 w 165"/>
                  <a:gd name="T51" fmla="*/ 573 h 577"/>
                  <a:gd name="T52" fmla="*/ 148 w 165"/>
                  <a:gd name="T53" fmla="*/ 554 h 577"/>
                  <a:gd name="T54" fmla="*/ 154 w 165"/>
                  <a:gd name="T55" fmla="*/ 532 h 577"/>
                  <a:gd name="T56" fmla="*/ 158 w 165"/>
                  <a:gd name="T57" fmla="*/ 505 h 577"/>
                  <a:gd name="T58" fmla="*/ 161 w 165"/>
                  <a:gd name="T59" fmla="*/ 486 h 577"/>
                  <a:gd name="T60" fmla="*/ 163 w 165"/>
                  <a:gd name="T61" fmla="*/ 462 h 577"/>
                  <a:gd name="T62" fmla="*/ 165 w 165"/>
                  <a:gd name="T63" fmla="*/ 437 h 577"/>
                  <a:gd name="T64" fmla="*/ 165 w 165"/>
                  <a:gd name="T65" fmla="*/ 408 h 577"/>
                  <a:gd name="T66" fmla="*/ 165 w 165"/>
                  <a:gd name="T67" fmla="*/ 375 h 577"/>
                  <a:gd name="T68" fmla="*/ 165 w 165"/>
                  <a:gd name="T69" fmla="*/ 340 h 577"/>
                  <a:gd name="T70" fmla="*/ 163 w 165"/>
                  <a:gd name="T71" fmla="*/ 301 h 577"/>
                  <a:gd name="T72" fmla="*/ 158 w 165"/>
                  <a:gd name="T73" fmla="*/ 274 h 577"/>
                  <a:gd name="T74" fmla="*/ 152 w 165"/>
                  <a:gd name="T75" fmla="*/ 251 h 577"/>
                  <a:gd name="T76" fmla="*/ 144 w 165"/>
                  <a:gd name="T77" fmla="*/ 229 h 577"/>
                  <a:gd name="T78" fmla="*/ 134 w 165"/>
                  <a:gd name="T79" fmla="*/ 206 h 577"/>
                  <a:gd name="T80" fmla="*/ 121 w 165"/>
                  <a:gd name="T81" fmla="*/ 181 h 577"/>
                  <a:gd name="T82" fmla="*/ 107 w 165"/>
                  <a:gd name="T83" fmla="*/ 159 h 577"/>
                  <a:gd name="T84" fmla="*/ 88 w 165"/>
                  <a:gd name="T85" fmla="*/ 140 h 577"/>
                  <a:gd name="T86" fmla="*/ 66 w 165"/>
                  <a:gd name="T87" fmla="*/ 95 h 577"/>
                  <a:gd name="T88" fmla="*/ 66 w 165"/>
                  <a:gd name="T89" fmla="*/ 82 h 577"/>
                  <a:gd name="T90" fmla="*/ 60 w 165"/>
                  <a:gd name="T91" fmla="*/ 54 h 577"/>
                  <a:gd name="T92" fmla="*/ 43 w 165"/>
                  <a:gd name="T93" fmla="*/ 23 h 577"/>
                  <a:gd name="T94" fmla="*/ 27 w 165"/>
                  <a:gd name="T95" fmla="*/ 8 h 577"/>
                  <a:gd name="T96" fmla="*/ 8 w 165"/>
                  <a:gd name="T97"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5" h="577">
                    <a:moveTo>
                      <a:pt x="0" y="6"/>
                    </a:moveTo>
                    <a:lnTo>
                      <a:pt x="0" y="6"/>
                    </a:lnTo>
                    <a:lnTo>
                      <a:pt x="8" y="10"/>
                    </a:lnTo>
                    <a:lnTo>
                      <a:pt x="12" y="12"/>
                    </a:lnTo>
                    <a:lnTo>
                      <a:pt x="16" y="14"/>
                    </a:lnTo>
                    <a:lnTo>
                      <a:pt x="22" y="21"/>
                    </a:lnTo>
                    <a:lnTo>
                      <a:pt x="29" y="25"/>
                    </a:lnTo>
                    <a:lnTo>
                      <a:pt x="33" y="31"/>
                    </a:lnTo>
                    <a:lnTo>
                      <a:pt x="39" y="37"/>
                    </a:lnTo>
                    <a:lnTo>
                      <a:pt x="41" y="41"/>
                    </a:lnTo>
                    <a:lnTo>
                      <a:pt x="43" y="45"/>
                    </a:lnTo>
                    <a:lnTo>
                      <a:pt x="45" y="51"/>
                    </a:lnTo>
                    <a:lnTo>
                      <a:pt x="47" y="56"/>
                    </a:lnTo>
                    <a:lnTo>
                      <a:pt x="47" y="60"/>
                    </a:lnTo>
                    <a:lnTo>
                      <a:pt x="49" y="66"/>
                    </a:lnTo>
                    <a:lnTo>
                      <a:pt x="51" y="70"/>
                    </a:lnTo>
                    <a:lnTo>
                      <a:pt x="53" y="76"/>
                    </a:lnTo>
                    <a:lnTo>
                      <a:pt x="53" y="82"/>
                    </a:lnTo>
                    <a:lnTo>
                      <a:pt x="53" y="89"/>
                    </a:lnTo>
                    <a:lnTo>
                      <a:pt x="53" y="95"/>
                    </a:lnTo>
                    <a:lnTo>
                      <a:pt x="53" y="103"/>
                    </a:lnTo>
                    <a:lnTo>
                      <a:pt x="88" y="105"/>
                    </a:lnTo>
                    <a:lnTo>
                      <a:pt x="66" y="136"/>
                    </a:lnTo>
                    <a:lnTo>
                      <a:pt x="70" y="140"/>
                    </a:lnTo>
                    <a:lnTo>
                      <a:pt x="74" y="144"/>
                    </a:lnTo>
                    <a:lnTo>
                      <a:pt x="78" y="150"/>
                    </a:lnTo>
                    <a:lnTo>
                      <a:pt x="84" y="157"/>
                    </a:lnTo>
                    <a:lnTo>
                      <a:pt x="93" y="167"/>
                    </a:lnTo>
                    <a:lnTo>
                      <a:pt x="95" y="171"/>
                    </a:lnTo>
                    <a:lnTo>
                      <a:pt x="99" y="175"/>
                    </a:lnTo>
                    <a:lnTo>
                      <a:pt x="103" y="181"/>
                    </a:lnTo>
                    <a:lnTo>
                      <a:pt x="109" y="188"/>
                    </a:lnTo>
                    <a:lnTo>
                      <a:pt x="111" y="194"/>
                    </a:lnTo>
                    <a:lnTo>
                      <a:pt x="115" y="200"/>
                    </a:lnTo>
                    <a:lnTo>
                      <a:pt x="119" y="204"/>
                    </a:lnTo>
                    <a:lnTo>
                      <a:pt x="123" y="212"/>
                    </a:lnTo>
                    <a:lnTo>
                      <a:pt x="126" y="218"/>
                    </a:lnTo>
                    <a:lnTo>
                      <a:pt x="130" y="225"/>
                    </a:lnTo>
                    <a:lnTo>
                      <a:pt x="134" y="231"/>
                    </a:lnTo>
                    <a:lnTo>
                      <a:pt x="136" y="239"/>
                    </a:lnTo>
                    <a:lnTo>
                      <a:pt x="140" y="245"/>
                    </a:lnTo>
                    <a:lnTo>
                      <a:pt x="142" y="251"/>
                    </a:lnTo>
                    <a:lnTo>
                      <a:pt x="144" y="260"/>
                    </a:lnTo>
                    <a:lnTo>
                      <a:pt x="146" y="266"/>
                    </a:lnTo>
                    <a:lnTo>
                      <a:pt x="146" y="272"/>
                    </a:lnTo>
                    <a:lnTo>
                      <a:pt x="148" y="280"/>
                    </a:lnTo>
                    <a:lnTo>
                      <a:pt x="150" y="286"/>
                    </a:lnTo>
                    <a:lnTo>
                      <a:pt x="150" y="295"/>
                    </a:lnTo>
                    <a:lnTo>
                      <a:pt x="150" y="297"/>
                    </a:lnTo>
                    <a:lnTo>
                      <a:pt x="150" y="299"/>
                    </a:lnTo>
                    <a:lnTo>
                      <a:pt x="150" y="303"/>
                    </a:lnTo>
                    <a:lnTo>
                      <a:pt x="150" y="309"/>
                    </a:lnTo>
                    <a:lnTo>
                      <a:pt x="150" y="315"/>
                    </a:lnTo>
                    <a:lnTo>
                      <a:pt x="150" y="317"/>
                    </a:lnTo>
                    <a:lnTo>
                      <a:pt x="150" y="322"/>
                    </a:lnTo>
                    <a:lnTo>
                      <a:pt x="150" y="328"/>
                    </a:lnTo>
                    <a:lnTo>
                      <a:pt x="152" y="332"/>
                    </a:lnTo>
                    <a:lnTo>
                      <a:pt x="152" y="336"/>
                    </a:lnTo>
                    <a:lnTo>
                      <a:pt x="152" y="340"/>
                    </a:lnTo>
                    <a:lnTo>
                      <a:pt x="152" y="344"/>
                    </a:lnTo>
                    <a:lnTo>
                      <a:pt x="152" y="348"/>
                    </a:lnTo>
                    <a:lnTo>
                      <a:pt x="152" y="354"/>
                    </a:lnTo>
                    <a:lnTo>
                      <a:pt x="152" y="359"/>
                    </a:lnTo>
                    <a:lnTo>
                      <a:pt x="152" y="365"/>
                    </a:lnTo>
                    <a:lnTo>
                      <a:pt x="154" y="371"/>
                    </a:lnTo>
                    <a:lnTo>
                      <a:pt x="154" y="375"/>
                    </a:lnTo>
                    <a:lnTo>
                      <a:pt x="154" y="381"/>
                    </a:lnTo>
                    <a:lnTo>
                      <a:pt x="154" y="387"/>
                    </a:lnTo>
                    <a:lnTo>
                      <a:pt x="154" y="394"/>
                    </a:lnTo>
                    <a:lnTo>
                      <a:pt x="154" y="400"/>
                    </a:lnTo>
                    <a:lnTo>
                      <a:pt x="154" y="406"/>
                    </a:lnTo>
                    <a:lnTo>
                      <a:pt x="154" y="410"/>
                    </a:lnTo>
                    <a:lnTo>
                      <a:pt x="154" y="418"/>
                    </a:lnTo>
                    <a:lnTo>
                      <a:pt x="154" y="423"/>
                    </a:lnTo>
                    <a:lnTo>
                      <a:pt x="154" y="431"/>
                    </a:lnTo>
                    <a:lnTo>
                      <a:pt x="154" y="435"/>
                    </a:lnTo>
                    <a:lnTo>
                      <a:pt x="154" y="441"/>
                    </a:lnTo>
                    <a:lnTo>
                      <a:pt x="152" y="447"/>
                    </a:lnTo>
                    <a:lnTo>
                      <a:pt x="152" y="453"/>
                    </a:lnTo>
                    <a:lnTo>
                      <a:pt x="152" y="460"/>
                    </a:lnTo>
                    <a:lnTo>
                      <a:pt x="152" y="466"/>
                    </a:lnTo>
                    <a:lnTo>
                      <a:pt x="152" y="472"/>
                    </a:lnTo>
                    <a:lnTo>
                      <a:pt x="150" y="478"/>
                    </a:lnTo>
                    <a:lnTo>
                      <a:pt x="150" y="482"/>
                    </a:lnTo>
                    <a:lnTo>
                      <a:pt x="150" y="488"/>
                    </a:lnTo>
                    <a:lnTo>
                      <a:pt x="150" y="495"/>
                    </a:lnTo>
                    <a:lnTo>
                      <a:pt x="150" y="499"/>
                    </a:lnTo>
                    <a:lnTo>
                      <a:pt x="148" y="505"/>
                    </a:lnTo>
                    <a:lnTo>
                      <a:pt x="148" y="511"/>
                    </a:lnTo>
                    <a:lnTo>
                      <a:pt x="146" y="515"/>
                    </a:lnTo>
                    <a:lnTo>
                      <a:pt x="146" y="519"/>
                    </a:lnTo>
                    <a:lnTo>
                      <a:pt x="146" y="526"/>
                    </a:lnTo>
                    <a:lnTo>
                      <a:pt x="144" y="530"/>
                    </a:lnTo>
                    <a:lnTo>
                      <a:pt x="144" y="534"/>
                    </a:lnTo>
                    <a:lnTo>
                      <a:pt x="142" y="538"/>
                    </a:lnTo>
                    <a:lnTo>
                      <a:pt x="142" y="542"/>
                    </a:lnTo>
                    <a:lnTo>
                      <a:pt x="140" y="548"/>
                    </a:lnTo>
                    <a:lnTo>
                      <a:pt x="138" y="554"/>
                    </a:lnTo>
                    <a:lnTo>
                      <a:pt x="134" y="561"/>
                    </a:lnTo>
                    <a:lnTo>
                      <a:pt x="132" y="565"/>
                    </a:lnTo>
                    <a:lnTo>
                      <a:pt x="128" y="571"/>
                    </a:lnTo>
                    <a:lnTo>
                      <a:pt x="140" y="577"/>
                    </a:lnTo>
                    <a:lnTo>
                      <a:pt x="140" y="577"/>
                    </a:lnTo>
                    <a:lnTo>
                      <a:pt x="142" y="573"/>
                    </a:lnTo>
                    <a:lnTo>
                      <a:pt x="144" y="569"/>
                    </a:lnTo>
                    <a:lnTo>
                      <a:pt x="146" y="563"/>
                    </a:lnTo>
                    <a:lnTo>
                      <a:pt x="146" y="559"/>
                    </a:lnTo>
                    <a:lnTo>
                      <a:pt x="148" y="554"/>
                    </a:lnTo>
                    <a:lnTo>
                      <a:pt x="150" y="548"/>
                    </a:lnTo>
                    <a:lnTo>
                      <a:pt x="152" y="544"/>
                    </a:lnTo>
                    <a:lnTo>
                      <a:pt x="152" y="538"/>
                    </a:lnTo>
                    <a:lnTo>
                      <a:pt x="154" y="532"/>
                    </a:lnTo>
                    <a:lnTo>
                      <a:pt x="156" y="524"/>
                    </a:lnTo>
                    <a:lnTo>
                      <a:pt x="158" y="515"/>
                    </a:lnTo>
                    <a:lnTo>
                      <a:pt x="158" y="511"/>
                    </a:lnTo>
                    <a:lnTo>
                      <a:pt x="158" y="505"/>
                    </a:lnTo>
                    <a:lnTo>
                      <a:pt x="158" y="501"/>
                    </a:lnTo>
                    <a:lnTo>
                      <a:pt x="161" y="497"/>
                    </a:lnTo>
                    <a:lnTo>
                      <a:pt x="161" y="491"/>
                    </a:lnTo>
                    <a:lnTo>
                      <a:pt x="161" y="486"/>
                    </a:lnTo>
                    <a:lnTo>
                      <a:pt x="163" y="480"/>
                    </a:lnTo>
                    <a:lnTo>
                      <a:pt x="163" y="476"/>
                    </a:lnTo>
                    <a:lnTo>
                      <a:pt x="163" y="470"/>
                    </a:lnTo>
                    <a:lnTo>
                      <a:pt x="163" y="462"/>
                    </a:lnTo>
                    <a:lnTo>
                      <a:pt x="163" y="455"/>
                    </a:lnTo>
                    <a:lnTo>
                      <a:pt x="165" y="451"/>
                    </a:lnTo>
                    <a:lnTo>
                      <a:pt x="165" y="443"/>
                    </a:lnTo>
                    <a:lnTo>
                      <a:pt x="165" y="437"/>
                    </a:lnTo>
                    <a:lnTo>
                      <a:pt x="165" y="431"/>
                    </a:lnTo>
                    <a:lnTo>
                      <a:pt x="165" y="423"/>
                    </a:lnTo>
                    <a:lnTo>
                      <a:pt x="165" y="416"/>
                    </a:lnTo>
                    <a:lnTo>
                      <a:pt x="165" y="408"/>
                    </a:lnTo>
                    <a:lnTo>
                      <a:pt x="165" y="400"/>
                    </a:lnTo>
                    <a:lnTo>
                      <a:pt x="165" y="392"/>
                    </a:lnTo>
                    <a:lnTo>
                      <a:pt x="165" y="383"/>
                    </a:lnTo>
                    <a:lnTo>
                      <a:pt x="165" y="375"/>
                    </a:lnTo>
                    <a:lnTo>
                      <a:pt x="165" y="367"/>
                    </a:lnTo>
                    <a:lnTo>
                      <a:pt x="165" y="359"/>
                    </a:lnTo>
                    <a:lnTo>
                      <a:pt x="165" y="348"/>
                    </a:lnTo>
                    <a:lnTo>
                      <a:pt x="165" y="340"/>
                    </a:lnTo>
                    <a:lnTo>
                      <a:pt x="163" y="330"/>
                    </a:lnTo>
                    <a:lnTo>
                      <a:pt x="163" y="322"/>
                    </a:lnTo>
                    <a:lnTo>
                      <a:pt x="163" y="311"/>
                    </a:lnTo>
                    <a:lnTo>
                      <a:pt x="163" y="301"/>
                    </a:lnTo>
                    <a:lnTo>
                      <a:pt x="161" y="291"/>
                    </a:lnTo>
                    <a:lnTo>
                      <a:pt x="161" y="280"/>
                    </a:lnTo>
                    <a:lnTo>
                      <a:pt x="161" y="278"/>
                    </a:lnTo>
                    <a:lnTo>
                      <a:pt x="158" y="274"/>
                    </a:lnTo>
                    <a:lnTo>
                      <a:pt x="156" y="268"/>
                    </a:lnTo>
                    <a:lnTo>
                      <a:pt x="154" y="262"/>
                    </a:lnTo>
                    <a:lnTo>
                      <a:pt x="154" y="258"/>
                    </a:lnTo>
                    <a:lnTo>
                      <a:pt x="152" y="251"/>
                    </a:lnTo>
                    <a:lnTo>
                      <a:pt x="150" y="247"/>
                    </a:lnTo>
                    <a:lnTo>
                      <a:pt x="148" y="241"/>
                    </a:lnTo>
                    <a:lnTo>
                      <a:pt x="146" y="235"/>
                    </a:lnTo>
                    <a:lnTo>
                      <a:pt x="144" y="229"/>
                    </a:lnTo>
                    <a:lnTo>
                      <a:pt x="142" y="225"/>
                    </a:lnTo>
                    <a:lnTo>
                      <a:pt x="140" y="218"/>
                    </a:lnTo>
                    <a:lnTo>
                      <a:pt x="136" y="212"/>
                    </a:lnTo>
                    <a:lnTo>
                      <a:pt x="134" y="206"/>
                    </a:lnTo>
                    <a:lnTo>
                      <a:pt x="130" y="200"/>
                    </a:lnTo>
                    <a:lnTo>
                      <a:pt x="128" y="194"/>
                    </a:lnTo>
                    <a:lnTo>
                      <a:pt x="123" y="185"/>
                    </a:lnTo>
                    <a:lnTo>
                      <a:pt x="121" y="181"/>
                    </a:lnTo>
                    <a:lnTo>
                      <a:pt x="117" y="175"/>
                    </a:lnTo>
                    <a:lnTo>
                      <a:pt x="115" y="169"/>
                    </a:lnTo>
                    <a:lnTo>
                      <a:pt x="111" y="165"/>
                    </a:lnTo>
                    <a:lnTo>
                      <a:pt x="107" y="159"/>
                    </a:lnTo>
                    <a:lnTo>
                      <a:pt x="103" y="155"/>
                    </a:lnTo>
                    <a:lnTo>
                      <a:pt x="99" y="150"/>
                    </a:lnTo>
                    <a:lnTo>
                      <a:pt x="95" y="144"/>
                    </a:lnTo>
                    <a:lnTo>
                      <a:pt x="88" y="140"/>
                    </a:lnTo>
                    <a:lnTo>
                      <a:pt x="84" y="138"/>
                    </a:lnTo>
                    <a:lnTo>
                      <a:pt x="80" y="136"/>
                    </a:lnTo>
                    <a:lnTo>
                      <a:pt x="101" y="97"/>
                    </a:lnTo>
                    <a:lnTo>
                      <a:pt x="66" y="95"/>
                    </a:lnTo>
                    <a:lnTo>
                      <a:pt x="66" y="93"/>
                    </a:lnTo>
                    <a:lnTo>
                      <a:pt x="66" y="91"/>
                    </a:lnTo>
                    <a:lnTo>
                      <a:pt x="66" y="87"/>
                    </a:lnTo>
                    <a:lnTo>
                      <a:pt x="66" y="82"/>
                    </a:lnTo>
                    <a:lnTo>
                      <a:pt x="64" y="76"/>
                    </a:lnTo>
                    <a:lnTo>
                      <a:pt x="62" y="68"/>
                    </a:lnTo>
                    <a:lnTo>
                      <a:pt x="62" y="62"/>
                    </a:lnTo>
                    <a:lnTo>
                      <a:pt x="60" y="54"/>
                    </a:lnTo>
                    <a:lnTo>
                      <a:pt x="55" y="45"/>
                    </a:lnTo>
                    <a:lnTo>
                      <a:pt x="51" y="37"/>
                    </a:lnTo>
                    <a:lnTo>
                      <a:pt x="47" y="29"/>
                    </a:lnTo>
                    <a:lnTo>
                      <a:pt x="43" y="23"/>
                    </a:lnTo>
                    <a:lnTo>
                      <a:pt x="39" y="18"/>
                    </a:lnTo>
                    <a:lnTo>
                      <a:pt x="35" y="14"/>
                    </a:lnTo>
                    <a:lnTo>
                      <a:pt x="31" y="10"/>
                    </a:lnTo>
                    <a:lnTo>
                      <a:pt x="27" y="8"/>
                    </a:lnTo>
                    <a:lnTo>
                      <a:pt x="22" y="6"/>
                    </a:lnTo>
                    <a:lnTo>
                      <a:pt x="18" y="4"/>
                    </a:lnTo>
                    <a:lnTo>
                      <a:pt x="12" y="0"/>
                    </a:lnTo>
                    <a:lnTo>
                      <a:pt x="8" y="0"/>
                    </a:lnTo>
                    <a:lnTo>
                      <a:pt x="0"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4" name="Freeform 107"/>
              <p:cNvSpPr>
                <a:spLocks/>
              </p:cNvSpPr>
              <p:nvPr/>
            </p:nvSpPr>
            <p:spPr bwMode="auto">
              <a:xfrm>
                <a:off x="4803775" y="2960688"/>
                <a:ext cx="187325" cy="700088"/>
              </a:xfrm>
              <a:custGeom>
                <a:avLst/>
                <a:gdLst>
                  <a:gd name="T0" fmla="*/ 0 w 118"/>
                  <a:gd name="T1" fmla="*/ 408 h 441"/>
                  <a:gd name="T2" fmla="*/ 6 w 118"/>
                  <a:gd name="T3" fmla="*/ 425 h 441"/>
                  <a:gd name="T4" fmla="*/ 15 w 118"/>
                  <a:gd name="T5" fmla="*/ 439 h 441"/>
                  <a:gd name="T6" fmla="*/ 25 w 118"/>
                  <a:gd name="T7" fmla="*/ 439 h 441"/>
                  <a:gd name="T8" fmla="*/ 48 w 118"/>
                  <a:gd name="T9" fmla="*/ 441 h 441"/>
                  <a:gd name="T10" fmla="*/ 72 w 118"/>
                  <a:gd name="T11" fmla="*/ 441 h 441"/>
                  <a:gd name="T12" fmla="*/ 97 w 118"/>
                  <a:gd name="T13" fmla="*/ 439 h 441"/>
                  <a:gd name="T14" fmla="*/ 114 w 118"/>
                  <a:gd name="T15" fmla="*/ 437 h 441"/>
                  <a:gd name="T16" fmla="*/ 118 w 118"/>
                  <a:gd name="T17" fmla="*/ 431 h 441"/>
                  <a:gd name="T18" fmla="*/ 112 w 118"/>
                  <a:gd name="T19" fmla="*/ 414 h 441"/>
                  <a:gd name="T20" fmla="*/ 110 w 118"/>
                  <a:gd name="T21" fmla="*/ 396 h 441"/>
                  <a:gd name="T22" fmla="*/ 105 w 118"/>
                  <a:gd name="T23" fmla="*/ 377 h 441"/>
                  <a:gd name="T24" fmla="*/ 103 w 118"/>
                  <a:gd name="T25" fmla="*/ 365 h 441"/>
                  <a:gd name="T26" fmla="*/ 101 w 118"/>
                  <a:gd name="T27" fmla="*/ 348 h 441"/>
                  <a:gd name="T28" fmla="*/ 99 w 118"/>
                  <a:gd name="T29" fmla="*/ 330 h 441"/>
                  <a:gd name="T30" fmla="*/ 97 w 118"/>
                  <a:gd name="T31" fmla="*/ 311 h 441"/>
                  <a:gd name="T32" fmla="*/ 95 w 118"/>
                  <a:gd name="T33" fmla="*/ 293 h 441"/>
                  <a:gd name="T34" fmla="*/ 93 w 118"/>
                  <a:gd name="T35" fmla="*/ 272 h 441"/>
                  <a:gd name="T36" fmla="*/ 91 w 118"/>
                  <a:gd name="T37" fmla="*/ 247 h 441"/>
                  <a:gd name="T38" fmla="*/ 89 w 118"/>
                  <a:gd name="T39" fmla="*/ 223 h 441"/>
                  <a:gd name="T40" fmla="*/ 89 w 118"/>
                  <a:gd name="T41" fmla="*/ 196 h 441"/>
                  <a:gd name="T42" fmla="*/ 87 w 118"/>
                  <a:gd name="T43" fmla="*/ 165 h 441"/>
                  <a:gd name="T44" fmla="*/ 85 w 118"/>
                  <a:gd name="T45" fmla="*/ 134 h 441"/>
                  <a:gd name="T46" fmla="*/ 85 w 118"/>
                  <a:gd name="T47" fmla="*/ 113 h 441"/>
                  <a:gd name="T48" fmla="*/ 87 w 118"/>
                  <a:gd name="T49" fmla="*/ 101 h 441"/>
                  <a:gd name="T50" fmla="*/ 89 w 118"/>
                  <a:gd name="T51" fmla="*/ 78 h 441"/>
                  <a:gd name="T52" fmla="*/ 91 w 118"/>
                  <a:gd name="T53" fmla="*/ 62 h 441"/>
                  <a:gd name="T54" fmla="*/ 91 w 118"/>
                  <a:gd name="T55" fmla="*/ 47 h 441"/>
                  <a:gd name="T56" fmla="*/ 91 w 118"/>
                  <a:gd name="T57" fmla="*/ 33 h 441"/>
                  <a:gd name="T58" fmla="*/ 89 w 118"/>
                  <a:gd name="T59" fmla="*/ 18 h 441"/>
                  <a:gd name="T60" fmla="*/ 81 w 118"/>
                  <a:gd name="T61" fmla="*/ 0 h 441"/>
                  <a:gd name="T62" fmla="*/ 72 w 118"/>
                  <a:gd name="T63" fmla="*/ 18 h 441"/>
                  <a:gd name="T64" fmla="*/ 79 w 118"/>
                  <a:gd name="T65" fmla="*/ 33 h 441"/>
                  <a:gd name="T66" fmla="*/ 81 w 118"/>
                  <a:gd name="T67" fmla="*/ 54 h 441"/>
                  <a:gd name="T68" fmla="*/ 81 w 118"/>
                  <a:gd name="T69" fmla="*/ 68 h 441"/>
                  <a:gd name="T70" fmla="*/ 81 w 118"/>
                  <a:gd name="T71" fmla="*/ 82 h 441"/>
                  <a:gd name="T72" fmla="*/ 77 w 118"/>
                  <a:gd name="T73" fmla="*/ 101 h 441"/>
                  <a:gd name="T74" fmla="*/ 72 w 118"/>
                  <a:gd name="T75" fmla="*/ 122 h 441"/>
                  <a:gd name="T76" fmla="*/ 72 w 118"/>
                  <a:gd name="T77" fmla="*/ 134 h 441"/>
                  <a:gd name="T78" fmla="*/ 74 w 118"/>
                  <a:gd name="T79" fmla="*/ 150 h 441"/>
                  <a:gd name="T80" fmla="*/ 74 w 118"/>
                  <a:gd name="T81" fmla="*/ 165 h 441"/>
                  <a:gd name="T82" fmla="*/ 74 w 118"/>
                  <a:gd name="T83" fmla="*/ 181 h 441"/>
                  <a:gd name="T84" fmla="*/ 77 w 118"/>
                  <a:gd name="T85" fmla="*/ 198 h 441"/>
                  <a:gd name="T86" fmla="*/ 79 w 118"/>
                  <a:gd name="T87" fmla="*/ 218 h 441"/>
                  <a:gd name="T88" fmla="*/ 81 w 118"/>
                  <a:gd name="T89" fmla="*/ 237 h 441"/>
                  <a:gd name="T90" fmla="*/ 83 w 118"/>
                  <a:gd name="T91" fmla="*/ 260 h 441"/>
                  <a:gd name="T92" fmla="*/ 83 w 118"/>
                  <a:gd name="T93" fmla="*/ 280 h 441"/>
                  <a:gd name="T94" fmla="*/ 85 w 118"/>
                  <a:gd name="T95" fmla="*/ 301 h 441"/>
                  <a:gd name="T96" fmla="*/ 87 w 118"/>
                  <a:gd name="T97" fmla="*/ 319 h 441"/>
                  <a:gd name="T98" fmla="*/ 87 w 118"/>
                  <a:gd name="T99" fmla="*/ 338 h 441"/>
                  <a:gd name="T100" fmla="*/ 89 w 118"/>
                  <a:gd name="T101" fmla="*/ 357 h 441"/>
                  <a:gd name="T102" fmla="*/ 91 w 118"/>
                  <a:gd name="T103" fmla="*/ 375 h 441"/>
                  <a:gd name="T104" fmla="*/ 93 w 118"/>
                  <a:gd name="T105" fmla="*/ 390 h 441"/>
                  <a:gd name="T106" fmla="*/ 93 w 118"/>
                  <a:gd name="T107" fmla="*/ 402 h 441"/>
                  <a:gd name="T108" fmla="*/ 97 w 118"/>
                  <a:gd name="T109" fmla="*/ 416 h 441"/>
                  <a:gd name="T110" fmla="*/ 97 w 118"/>
                  <a:gd name="T111" fmla="*/ 425 h 441"/>
                  <a:gd name="T112" fmla="*/ 85 w 118"/>
                  <a:gd name="T113" fmla="*/ 427 h 441"/>
                  <a:gd name="T114" fmla="*/ 68 w 118"/>
                  <a:gd name="T115" fmla="*/ 429 h 441"/>
                  <a:gd name="T116" fmla="*/ 50 w 118"/>
                  <a:gd name="T117" fmla="*/ 431 h 441"/>
                  <a:gd name="T118" fmla="*/ 27 w 118"/>
                  <a:gd name="T119" fmla="*/ 429 h 441"/>
                  <a:gd name="T120" fmla="*/ 0 w 118"/>
                  <a:gd name="T121" fmla="*/ 40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8" h="441">
                    <a:moveTo>
                      <a:pt x="0" y="404"/>
                    </a:moveTo>
                    <a:lnTo>
                      <a:pt x="0" y="404"/>
                    </a:lnTo>
                    <a:lnTo>
                      <a:pt x="0" y="408"/>
                    </a:lnTo>
                    <a:lnTo>
                      <a:pt x="2" y="412"/>
                    </a:lnTo>
                    <a:lnTo>
                      <a:pt x="4" y="420"/>
                    </a:lnTo>
                    <a:lnTo>
                      <a:pt x="6" y="425"/>
                    </a:lnTo>
                    <a:lnTo>
                      <a:pt x="8" y="431"/>
                    </a:lnTo>
                    <a:lnTo>
                      <a:pt x="13" y="435"/>
                    </a:lnTo>
                    <a:lnTo>
                      <a:pt x="15" y="439"/>
                    </a:lnTo>
                    <a:lnTo>
                      <a:pt x="17" y="439"/>
                    </a:lnTo>
                    <a:lnTo>
                      <a:pt x="23" y="439"/>
                    </a:lnTo>
                    <a:lnTo>
                      <a:pt x="25" y="439"/>
                    </a:lnTo>
                    <a:lnTo>
                      <a:pt x="33" y="439"/>
                    </a:lnTo>
                    <a:lnTo>
                      <a:pt x="39" y="439"/>
                    </a:lnTo>
                    <a:lnTo>
                      <a:pt x="48" y="441"/>
                    </a:lnTo>
                    <a:lnTo>
                      <a:pt x="56" y="441"/>
                    </a:lnTo>
                    <a:lnTo>
                      <a:pt x="64" y="441"/>
                    </a:lnTo>
                    <a:lnTo>
                      <a:pt x="72" y="441"/>
                    </a:lnTo>
                    <a:lnTo>
                      <a:pt x="81" y="441"/>
                    </a:lnTo>
                    <a:lnTo>
                      <a:pt x="89" y="439"/>
                    </a:lnTo>
                    <a:lnTo>
                      <a:pt x="97" y="439"/>
                    </a:lnTo>
                    <a:lnTo>
                      <a:pt x="103" y="439"/>
                    </a:lnTo>
                    <a:lnTo>
                      <a:pt x="110" y="439"/>
                    </a:lnTo>
                    <a:lnTo>
                      <a:pt x="114" y="437"/>
                    </a:lnTo>
                    <a:lnTo>
                      <a:pt x="118" y="437"/>
                    </a:lnTo>
                    <a:lnTo>
                      <a:pt x="118" y="435"/>
                    </a:lnTo>
                    <a:lnTo>
                      <a:pt x="118" y="431"/>
                    </a:lnTo>
                    <a:lnTo>
                      <a:pt x="116" y="427"/>
                    </a:lnTo>
                    <a:lnTo>
                      <a:pt x="114" y="418"/>
                    </a:lnTo>
                    <a:lnTo>
                      <a:pt x="112" y="414"/>
                    </a:lnTo>
                    <a:lnTo>
                      <a:pt x="112" y="408"/>
                    </a:lnTo>
                    <a:lnTo>
                      <a:pt x="110" y="402"/>
                    </a:lnTo>
                    <a:lnTo>
                      <a:pt x="110" y="396"/>
                    </a:lnTo>
                    <a:lnTo>
                      <a:pt x="107" y="387"/>
                    </a:lnTo>
                    <a:lnTo>
                      <a:pt x="107" y="381"/>
                    </a:lnTo>
                    <a:lnTo>
                      <a:pt x="105" y="377"/>
                    </a:lnTo>
                    <a:lnTo>
                      <a:pt x="105" y="373"/>
                    </a:lnTo>
                    <a:lnTo>
                      <a:pt x="103" y="369"/>
                    </a:lnTo>
                    <a:lnTo>
                      <a:pt x="103" y="365"/>
                    </a:lnTo>
                    <a:lnTo>
                      <a:pt x="103" y="359"/>
                    </a:lnTo>
                    <a:lnTo>
                      <a:pt x="101" y="354"/>
                    </a:lnTo>
                    <a:lnTo>
                      <a:pt x="101" y="348"/>
                    </a:lnTo>
                    <a:lnTo>
                      <a:pt x="101" y="342"/>
                    </a:lnTo>
                    <a:lnTo>
                      <a:pt x="99" y="336"/>
                    </a:lnTo>
                    <a:lnTo>
                      <a:pt x="99" y="330"/>
                    </a:lnTo>
                    <a:lnTo>
                      <a:pt x="97" y="326"/>
                    </a:lnTo>
                    <a:lnTo>
                      <a:pt x="97" y="319"/>
                    </a:lnTo>
                    <a:lnTo>
                      <a:pt x="97" y="311"/>
                    </a:lnTo>
                    <a:lnTo>
                      <a:pt x="97" y="305"/>
                    </a:lnTo>
                    <a:lnTo>
                      <a:pt x="95" y="299"/>
                    </a:lnTo>
                    <a:lnTo>
                      <a:pt x="95" y="293"/>
                    </a:lnTo>
                    <a:lnTo>
                      <a:pt x="95" y="286"/>
                    </a:lnTo>
                    <a:lnTo>
                      <a:pt x="93" y="278"/>
                    </a:lnTo>
                    <a:lnTo>
                      <a:pt x="93" y="272"/>
                    </a:lnTo>
                    <a:lnTo>
                      <a:pt x="93" y="264"/>
                    </a:lnTo>
                    <a:lnTo>
                      <a:pt x="93" y="256"/>
                    </a:lnTo>
                    <a:lnTo>
                      <a:pt x="91" y="247"/>
                    </a:lnTo>
                    <a:lnTo>
                      <a:pt x="91" y="239"/>
                    </a:lnTo>
                    <a:lnTo>
                      <a:pt x="91" y="231"/>
                    </a:lnTo>
                    <a:lnTo>
                      <a:pt x="89" y="223"/>
                    </a:lnTo>
                    <a:lnTo>
                      <a:pt x="89" y="212"/>
                    </a:lnTo>
                    <a:lnTo>
                      <a:pt x="89" y="204"/>
                    </a:lnTo>
                    <a:lnTo>
                      <a:pt x="89" y="196"/>
                    </a:lnTo>
                    <a:lnTo>
                      <a:pt x="87" y="185"/>
                    </a:lnTo>
                    <a:lnTo>
                      <a:pt x="87" y="175"/>
                    </a:lnTo>
                    <a:lnTo>
                      <a:pt x="87" y="165"/>
                    </a:lnTo>
                    <a:lnTo>
                      <a:pt x="87" y="157"/>
                    </a:lnTo>
                    <a:lnTo>
                      <a:pt x="85" y="144"/>
                    </a:lnTo>
                    <a:lnTo>
                      <a:pt x="85" y="134"/>
                    </a:lnTo>
                    <a:lnTo>
                      <a:pt x="85" y="124"/>
                    </a:lnTo>
                    <a:lnTo>
                      <a:pt x="85" y="113"/>
                    </a:lnTo>
                    <a:lnTo>
                      <a:pt x="85" y="113"/>
                    </a:lnTo>
                    <a:lnTo>
                      <a:pt x="85" y="109"/>
                    </a:lnTo>
                    <a:lnTo>
                      <a:pt x="87" y="105"/>
                    </a:lnTo>
                    <a:lnTo>
                      <a:pt x="87" y="101"/>
                    </a:lnTo>
                    <a:lnTo>
                      <a:pt x="89" y="95"/>
                    </a:lnTo>
                    <a:lnTo>
                      <a:pt x="89" y="87"/>
                    </a:lnTo>
                    <a:lnTo>
                      <a:pt x="89" y="78"/>
                    </a:lnTo>
                    <a:lnTo>
                      <a:pt x="91" y="70"/>
                    </a:lnTo>
                    <a:lnTo>
                      <a:pt x="91" y="66"/>
                    </a:lnTo>
                    <a:lnTo>
                      <a:pt x="91" y="62"/>
                    </a:lnTo>
                    <a:lnTo>
                      <a:pt x="91" y="56"/>
                    </a:lnTo>
                    <a:lnTo>
                      <a:pt x="91" y="51"/>
                    </a:lnTo>
                    <a:lnTo>
                      <a:pt x="91" y="47"/>
                    </a:lnTo>
                    <a:lnTo>
                      <a:pt x="91" y="41"/>
                    </a:lnTo>
                    <a:lnTo>
                      <a:pt x="91" y="37"/>
                    </a:lnTo>
                    <a:lnTo>
                      <a:pt x="91" y="33"/>
                    </a:lnTo>
                    <a:lnTo>
                      <a:pt x="89" y="29"/>
                    </a:lnTo>
                    <a:lnTo>
                      <a:pt x="89" y="23"/>
                    </a:lnTo>
                    <a:lnTo>
                      <a:pt x="89" y="18"/>
                    </a:lnTo>
                    <a:lnTo>
                      <a:pt x="87" y="14"/>
                    </a:lnTo>
                    <a:lnTo>
                      <a:pt x="85" y="6"/>
                    </a:lnTo>
                    <a:lnTo>
                      <a:pt x="81" y="0"/>
                    </a:lnTo>
                    <a:lnTo>
                      <a:pt x="70" y="12"/>
                    </a:lnTo>
                    <a:lnTo>
                      <a:pt x="70" y="12"/>
                    </a:lnTo>
                    <a:lnTo>
                      <a:pt x="72" y="18"/>
                    </a:lnTo>
                    <a:lnTo>
                      <a:pt x="74" y="23"/>
                    </a:lnTo>
                    <a:lnTo>
                      <a:pt x="77" y="27"/>
                    </a:lnTo>
                    <a:lnTo>
                      <a:pt x="79" y="33"/>
                    </a:lnTo>
                    <a:lnTo>
                      <a:pt x="79" y="39"/>
                    </a:lnTo>
                    <a:lnTo>
                      <a:pt x="81" y="45"/>
                    </a:lnTo>
                    <a:lnTo>
                      <a:pt x="81" y="54"/>
                    </a:lnTo>
                    <a:lnTo>
                      <a:pt x="81" y="58"/>
                    </a:lnTo>
                    <a:lnTo>
                      <a:pt x="81" y="62"/>
                    </a:lnTo>
                    <a:lnTo>
                      <a:pt x="81" y="68"/>
                    </a:lnTo>
                    <a:lnTo>
                      <a:pt x="83" y="74"/>
                    </a:lnTo>
                    <a:lnTo>
                      <a:pt x="81" y="78"/>
                    </a:lnTo>
                    <a:lnTo>
                      <a:pt x="81" y="82"/>
                    </a:lnTo>
                    <a:lnTo>
                      <a:pt x="79" y="89"/>
                    </a:lnTo>
                    <a:lnTo>
                      <a:pt x="79" y="95"/>
                    </a:lnTo>
                    <a:lnTo>
                      <a:pt x="77" y="101"/>
                    </a:lnTo>
                    <a:lnTo>
                      <a:pt x="77" y="107"/>
                    </a:lnTo>
                    <a:lnTo>
                      <a:pt x="74" y="113"/>
                    </a:lnTo>
                    <a:lnTo>
                      <a:pt x="72" y="122"/>
                    </a:lnTo>
                    <a:lnTo>
                      <a:pt x="72" y="124"/>
                    </a:lnTo>
                    <a:lnTo>
                      <a:pt x="72" y="128"/>
                    </a:lnTo>
                    <a:lnTo>
                      <a:pt x="72" y="134"/>
                    </a:lnTo>
                    <a:lnTo>
                      <a:pt x="72" y="140"/>
                    </a:lnTo>
                    <a:lnTo>
                      <a:pt x="74" y="146"/>
                    </a:lnTo>
                    <a:lnTo>
                      <a:pt x="74" y="150"/>
                    </a:lnTo>
                    <a:lnTo>
                      <a:pt x="74" y="155"/>
                    </a:lnTo>
                    <a:lnTo>
                      <a:pt x="74" y="161"/>
                    </a:lnTo>
                    <a:lnTo>
                      <a:pt x="74" y="165"/>
                    </a:lnTo>
                    <a:lnTo>
                      <a:pt x="74" y="171"/>
                    </a:lnTo>
                    <a:lnTo>
                      <a:pt x="74" y="175"/>
                    </a:lnTo>
                    <a:lnTo>
                      <a:pt x="74" y="181"/>
                    </a:lnTo>
                    <a:lnTo>
                      <a:pt x="77" y="188"/>
                    </a:lnTo>
                    <a:lnTo>
                      <a:pt x="77" y="192"/>
                    </a:lnTo>
                    <a:lnTo>
                      <a:pt x="77" y="198"/>
                    </a:lnTo>
                    <a:lnTo>
                      <a:pt x="77" y="204"/>
                    </a:lnTo>
                    <a:lnTo>
                      <a:pt x="79" y="212"/>
                    </a:lnTo>
                    <a:lnTo>
                      <a:pt x="79" y="218"/>
                    </a:lnTo>
                    <a:lnTo>
                      <a:pt x="79" y="225"/>
                    </a:lnTo>
                    <a:lnTo>
                      <a:pt x="79" y="231"/>
                    </a:lnTo>
                    <a:lnTo>
                      <a:pt x="81" y="237"/>
                    </a:lnTo>
                    <a:lnTo>
                      <a:pt x="81" y="245"/>
                    </a:lnTo>
                    <a:lnTo>
                      <a:pt x="81" y="251"/>
                    </a:lnTo>
                    <a:lnTo>
                      <a:pt x="83" y="260"/>
                    </a:lnTo>
                    <a:lnTo>
                      <a:pt x="83" y="266"/>
                    </a:lnTo>
                    <a:lnTo>
                      <a:pt x="83" y="272"/>
                    </a:lnTo>
                    <a:lnTo>
                      <a:pt x="83" y="280"/>
                    </a:lnTo>
                    <a:lnTo>
                      <a:pt x="83" y="286"/>
                    </a:lnTo>
                    <a:lnTo>
                      <a:pt x="85" y="293"/>
                    </a:lnTo>
                    <a:lnTo>
                      <a:pt x="85" y="301"/>
                    </a:lnTo>
                    <a:lnTo>
                      <a:pt x="85" y="307"/>
                    </a:lnTo>
                    <a:lnTo>
                      <a:pt x="85" y="313"/>
                    </a:lnTo>
                    <a:lnTo>
                      <a:pt x="87" y="319"/>
                    </a:lnTo>
                    <a:lnTo>
                      <a:pt x="87" y="326"/>
                    </a:lnTo>
                    <a:lnTo>
                      <a:pt x="87" y="332"/>
                    </a:lnTo>
                    <a:lnTo>
                      <a:pt x="87" y="338"/>
                    </a:lnTo>
                    <a:lnTo>
                      <a:pt x="89" y="346"/>
                    </a:lnTo>
                    <a:lnTo>
                      <a:pt x="89" y="350"/>
                    </a:lnTo>
                    <a:lnTo>
                      <a:pt x="89" y="357"/>
                    </a:lnTo>
                    <a:lnTo>
                      <a:pt x="89" y="363"/>
                    </a:lnTo>
                    <a:lnTo>
                      <a:pt x="91" y="369"/>
                    </a:lnTo>
                    <a:lnTo>
                      <a:pt x="91" y="375"/>
                    </a:lnTo>
                    <a:lnTo>
                      <a:pt x="91" y="379"/>
                    </a:lnTo>
                    <a:lnTo>
                      <a:pt x="91" y="383"/>
                    </a:lnTo>
                    <a:lnTo>
                      <a:pt x="93" y="390"/>
                    </a:lnTo>
                    <a:lnTo>
                      <a:pt x="93" y="394"/>
                    </a:lnTo>
                    <a:lnTo>
                      <a:pt x="93" y="398"/>
                    </a:lnTo>
                    <a:lnTo>
                      <a:pt x="93" y="402"/>
                    </a:lnTo>
                    <a:lnTo>
                      <a:pt x="95" y="406"/>
                    </a:lnTo>
                    <a:lnTo>
                      <a:pt x="95" y="412"/>
                    </a:lnTo>
                    <a:lnTo>
                      <a:pt x="97" y="416"/>
                    </a:lnTo>
                    <a:lnTo>
                      <a:pt x="97" y="420"/>
                    </a:lnTo>
                    <a:lnTo>
                      <a:pt x="99" y="425"/>
                    </a:lnTo>
                    <a:lnTo>
                      <a:pt x="97" y="425"/>
                    </a:lnTo>
                    <a:lnTo>
                      <a:pt x="93" y="425"/>
                    </a:lnTo>
                    <a:lnTo>
                      <a:pt x="89" y="425"/>
                    </a:lnTo>
                    <a:lnTo>
                      <a:pt x="85" y="427"/>
                    </a:lnTo>
                    <a:lnTo>
                      <a:pt x="79" y="427"/>
                    </a:lnTo>
                    <a:lnTo>
                      <a:pt x="74" y="429"/>
                    </a:lnTo>
                    <a:lnTo>
                      <a:pt x="68" y="429"/>
                    </a:lnTo>
                    <a:lnTo>
                      <a:pt x="62" y="429"/>
                    </a:lnTo>
                    <a:lnTo>
                      <a:pt x="56" y="431"/>
                    </a:lnTo>
                    <a:lnTo>
                      <a:pt x="50" y="431"/>
                    </a:lnTo>
                    <a:lnTo>
                      <a:pt x="41" y="431"/>
                    </a:lnTo>
                    <a:lnTo>
                      <a:pt x="35" y="431"/>
                    </a:lnTo>
                    <a:lnTo>
                      <a:pt x="27" y="429"/>
                    </a:lnTo>
                    <a:lnTo>
                      <a:pt x="21" y="429"/>
                    </a:lnTo>
                    <a:lnTo>
                      <a:pt x="6" y="379"/>
                    </a:lnTo>
                    <a:lnTo>
                      <a:pt x="0" y="404"/>
                    </a:lnTo>
                    <a:lnTo>
                      <a:pt x="0" y="4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5" name="Freeform 108"/>
              <p:cNvSpPr>
                <a:spLocks/>
              </p:cNvSpPr>
              <p:nvPr/>
            </p:nvSpPr>
            <p:spPr bwMode="auto">
              <a:xfrm>
                <a:off x="4437063" y="2335213"/>
                <a:ext cx="520700" cy="517525"/>
              </a:xfrm>
              <a:custGeom>
                <a:avLst/>
                <a:gdLst>
                  <a:gd name="T0" fmla="*/ 21 w 328"/>
                  <a:gd name="T1" fmla="*/ 324 h 326"/>
                  <a:gd name="T2" fmla="*/ 27 w 328"/>
                  <a:gd name="T3" fmla="*/ 314 h 326"/>
                  <a:gd name="T4" fmla="*/ 42 w 328"/>
                  <a:gd name="T5" fmla="*/ 299 h 326"/>
                  <a:gd name="T6" fmla="*/ 62 w 328"/>
                  <a:gd name="T7" fmla="*/ 281 h 326"/>
                  <a:gd name="T8" fmla="*/ 87 w 328"/>
                  <a:gd name="T9" fmla="*/ 264 h 326"/>
                  <a:gd name="T10" fmla="*/ 105 w 328"/>
                  <a:gd name="T11" fmla="*/ 258 h 326"/>
                  <a:gd name="T12" fmla="*/ 122 w 328"/>
                  <a:gd name="T13" fmla="*/ 254 h 326"/>
                  <a:gd name="T14" fmla="*/ 141 w 328"/>
                  <a:gd name="T15" fmla="*/ 246 h 326"/>
                  <a:gd name="T16" fmla="*/ 153 w 328"/>
                  <a:gd name="T17" fmla="*/ 235 h 326"/>
                  <a:gd name="T18" fmla="*/ 165 w 328"/>
                  <a:gd name="T19" fmla="*/ 223 h 326"/>
                  <a:gd name="T20" fmla="*/ 176 w 328"/>
                  <a:gd name="T21" fmla="*/ 208 h 326"/>
                  <a:gd name="T22" fmla="*/ 188 w 328"/>
                  <a:gd name="T23" fmla="*/ 192 h 326"/>
                  <a:gd name="T24" fmla="*/ 198 w 328"/>
                  <a:gd name="T25" fmla="*/ 173 h 326"/>
                  <a:gd name="T26" fmla="*/ 209 w 328"/>
                  <a:gd name="T27" fmla="*/ 157 h 326"/>
                  <a:gd name="T28" fmla="*/ 217 w 328"/>
                  <a:gd name="T29" fmla="*/ 136 h 326"/>
                  <a:gd name="T30" fmla="*/ 225 w 328"/>
                  <a:gd name="T31" fmla="*/ 118 h 326"/>
                  <a:gd name="T32" fmla="*/ 231 w 328"/>
                  <a:gd name="T33" fmla="*/ 99 h 326"/>
                  <a:gd name="T34" fmla="*/ 239 w 328"/>
                  <a:gd name="T35" fmla="*/ 83 h 326"/>
                  <a:gd name="T36" fmla="*/ 248 w 328"/>
                  <a:gd name="T37" fmla="*/ 68 h 326"/>
                  <a:gd name="T38" fmla="*/ 262 w 328"/>
                  <a:gd name="T39" fmla="*/ 52 h 326"/>
                  <a:gd name="T40" fmla="*/ 281 w 328"/>
                  <a:gd name="T41" fmla="*/ 41 h 326"/>
                  <a:gd name="T42" fmla="*/ 299 w 328"/>
                  <a:gd name="T43" fmla="*/ 39 h 326"/>
                  <a:gd name="T44" fmla="*/ 314 w 328"/>
                  <a:gd name="T45" fmla="*/ 48 h 326"/>
                  <a:gd name="T46" fmla="*/ 326 w 328"/>
                  <a:gd name="T47" fmla="*/ 54 h 326"/>
                  <a:gd name="T48" fmla="*/ 326 w 328"/>
                  <a:gd name="T49" fmla="*/ 43 h 326"/>
                  <a:gd name="T50" fmla="*/ 316 w 328"/>
                  <a:gd name="T51" fmla="*/ 33 h 326"/>
                  <a:gd name="T52" fmla="*/ 295 w 328"/>
                  <a:gd name="T53" fmla="*/ 15 h 326"/>
                  <a:gd name="T54" fmla="*/ 277 w 328"/>
                  <a:gd name="T55" fmla="*/ 4 h 326"/>
                  <a:gd name="T56" fmla="*/ 262 w 328"/>
                  <a:gd name="T57" fmla="*/ 2 h 326"/>
                  <a:gd name="T58" fmla="*/ 246 w 328"/>
                  <a:gd name="T59" fmla="*/ 2 h 326"/>
                  <a:gd name="T60" fmla="*/ 227 w 328"/>
                  <a:gd name="T61" fmla="*/ 6 h 326"/>
                  <a:gd name="T62" fmla="*/ 209 w 328"/>
                  <a:gd name="T63" fmla="*/ 19 h 326"/>
                  <a:gd name="T64" fmla="*/ 192 w 328"/>
                  <a:gd name="T65" fmla="*/ 37 h 326"/>
                  <a:gd name="T66" fmla="*/ 184 w 328"/>
                  <a:gd name="T67" fmla="*/ 52 h 326"/>
                  <a:gd name="T68" fmla="*/ 178 w 328"/>
                  <a:gd name="T69" fmla="*/ 64 h 326"/>
                  <a:gd name="T70" fmla="*/ 171 w 328"/>
                  <a:gd name="T71" fmla="*/ 81 h 326"/>
                  <a:gd name="T72" fmla="*/ 165 w 328"/>
                  <a:gd name="T73" fmla="*/ 101 h 326"/>
                  <a:gd name="T74" fmla="*/ 157 w 328"/>
                  <a:gd name="T75" fmla="*/ 124 h 326"/>
                  <a:gd name="T76" fmla="*/ 147 w 328"/>
                  <a:gd name="T77" fmla="*/ 142 h 326"/>
                  <a:gd name="T78" fmla="*/ 143 w 328"/>
                  <a:gd name="T79" fmla="*/ 157 h 326"/>
                  <a:gd name="T80" fmla="*/ 138 w 328"/>
                  <a:gd name="T81" fmla="*/ 171 h 326"/>
                  <a:gd name="T82" fmla="*/ 134 w 328"/>
                  <a:gd name="T83" fmla="*/ 184 h 326"/>
                  <a:gd name="T84" fmla="*/ 128 w 328"/>
                  <a:gd name="T85" fmla="*/ 200 h 326"/>
                  <a:gd name="T86" fmla="*/ 114 w 328"/>
                  <a:gd name="T87" fmla="*/ 223 h 326"/>
                  <a:gd name="T88" fmla="*/ 101 w 328"/>
                  <a:gd name="T89" fmla="*/ 231 h 326"/>
                  <a:gd name="T90" fmla="*/ 87 w 328"/>
                  <a:gd name="T91" fmla="*/ 239 h 326"/>
                  <a:gd name="T92" fmla="*/ 75 w 328"/>
                  <a:gd name="T93" fmla="*/ 243 h 326"/>
                  <a:gd name="T94" fmla="*/ 62 w 328"/>
                  <a:gd name="T95" fmla="*/ 248 h 326"/>
                  <a:gd name="T96" fmla="*/ 48 w 328"/>
                  <a:gd name="T97" fmla="*/ 256 h 326"/>
                  <a:gd name="T98" fmla="*/ 35 w 328"/>
                  <a:gd name="T99" fmla="*/ 268 h 326"/>
                  <a:gd name="T100" fmla="*/ 23 w 328"/>
                  <a:gd name="T101" fmla="*/ 283 h 326"/>
                  <a:gd name="T102" fmla="*/ 13 w 328"/>
                  <a:gd name="T103" fmla="*/ 303 h 326"/>
                  <a:gd name="T104" fmla="*/ 2 w 328"/>
                  <a:gd name="T105" fmla="*/ 31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8" h="326">
                    <a:moveTo>
                      <a:pt x="0" y="311"/>
                    </a:moveTo>
                    <a:lnTo>
                      <a:pt x="21" y="326"/>
                    </a:lnTo>
                    <a:lnTo>
                      <a:pt x="21" y="324"/>
                    </a:lnTo>
                    <a:lnTo>
                      <a:pt x="23" y="322"/>
                    </a:lnTo>
                    <a:lnTo>
                      <a:pt x="23" y="318"/>
                    </a:lnTo>
                    <a:lnTo>
                      <a:pt x="27" y="314"/>
                    </a:lnTo>
                    <a:lnTo>
                      <a:pt x="31" y="309"/>
                    </a:lnTo>
                    <a:lnTo>
                      <a:pt x="37" y="303"/>
                    </a:lnTo>
                    <a:lnTo>
                      <a:pt x="42" y="299"/>
                    </a:lnTo>
                    <a:lnTo>
                      <a:pt x="50" y="293"/>
                    </a:lnTo>
                    <a:lnTo>
                      <a:pt x="56" y="285"/>
                    </a:lnTo>
                    <a:lnTo>
                      <a:pt x="62" y="281"/>
                    </a:lnTo>
                    <a:lnTo>
                      <a:pt x="70" y="274"/>
                    </a:lnTo>
                    <a:lnTo>
                      <a:pt x="79" y="268"/>
                    </a:lnTo>
                    <a:lnTo>
                      <a:pt x="87" y="264"/>
                    </a:lnTo>
                    <a:lnTo>
                      <a:pt x="95" y="260"/>
                    </a:lnTo>
                    <a:lnTo>
                      <a:pt x="99" y="258"/>
                    </a:lnTo>
                    <a:lnTo>
                      <a:pt x="105" y="258"/>
                    </a:lnTo>
                    <a:lnTo>
                      <a:pt x="110" y="256"/>
                    </a:lnTo>
                    <a:lnTo>
                      <a:pt x="114" y="256"/>
                    </a:lnTo>
                    <a:lnTo>
                      <a:pt x="122" y="254"/>
                    </a:lnTo>
                    <a:lnTo>
                      <a:pt x="130" y="250"/>
                    </a:lnTo>
                    <a:lnTo>
                      <a:pt x="134" y="248"/>
                    </a:lnTo>
                    <a:lnTo>
                      <a:pt x="141" y="246"/>
                    </a:lnTo>
                    <a:lnTo>
                      <a:pt x="143" y="241"/>
                    </a:lnTo>
                    <a:lnTo>
                      <a:pt x="149" y="239"/>
                    </a:lnTo>
                    <a:lnTo>
                      <a:pt x="153" y="235"/>
                    </a:lnTo>
                    <a:lnTo>
                      <a:pt x="157" y="231"/>
                    </a:lnTo>
                    <a:lnTo>
                      <a:pt x="161" y="227"/>
                    </a:lnTo>
                    <a:lnTo>
                      <a:pt x="165" y="223"/>
                    </a:lnTo>
                    <a:lnTo>
                      <a:pt x="167" y="219"/>
                    </a:lnTo>
                    <a:lnTo>
                      <a:pt x="171" y="213"/>
                    </a:lnTo>
                    <a:lnTo>
                      <a:pt x="176" y="208"/>
                    </a:lnTo>
                    <a:lnTo>
                      <a:pt x="182" y="204"/>
                    </a:lnTo>
                    <a:lnTo>
                      <a:pt x="184" y="196"/>
                    </a:lnTo>
                    <a:lnTo>
                      <a:pt x="188" y="192"/>
                    </a:lnTo>
                    <a:lnTo>
                      <a:pt x="190" y="186"/>
                    </a:lnTo>
                    <a:lnTo>
                      <a:pt x="194" y="180"/>
                    </a:lnTo>
                    <a:lnTo>
                      <a:pt x="198" y="173"/>
                    </a:lnTo>
                    <a:lnTo>
                      <a:pt x="200" y="169"/>
                    </a:lnTo>
                    <a:lnTo>
                      <a:pt x="204" y="161"/>
                    </a:lnTo>
                    <a:lnTo>
                      <a:pt x="209" y="157"/>
                    </a:lnTo>
                    <a:lnTo>
                      <a:pt x="211" y="151"/>
                    </a:lnTo>
                    <a:lnTo>
                      <a:pt x="215" y="142"/>
                    </a:lnTo>
                    <a:lnTo>
                      <a:pt x="217" y="136"/>
                    </a:lnTo>
                    <a:lnTo>
                      <a:pt x="221" y="132"/>
                    </a:lnTo>
                    <a:lnTo>
                      <a:pt x="223" y="124"/>
                    </a:lnTo>
                    <a:lnTo>
                      <a:pt x="225" y="118"/>
                    </a:lnTo>
                    <a:lnTo>
                      <a:pt x="227" y="112"/>
                    </a:lnTo>
                    <a:lnTo>
                      <a:pt x="229" y="107"/>
                    </a:lnTo>
                    <a:lnTo>
                      <a:pt x="231" y="99"/>
                    </a:lnTo>
                    <a:lnTo>
                      <a:pt x="233" y="93"/>
                    </a:lnTo>
                    <a:lnTo>
                      <a:pt x="235" y="89"/>
                    </a:lnTo>
                    <a:lnTo>
                      <a:pt x="239" y="83"/>
                    </a:lnTo>
                    <a:lnTo>
                      <a:pt x="242" y="79"/>
                    </a:lnTo>
                    <a:lnTo>
                      <a:pt x="244" y="72"/>
                    </a:lnTo>
                    <a:lnTo>
                      <a:pt x="248" y="68"/>
                    </a:lnTo>
                    <a:lnTo>
                      <a:pt x="250" y="64"/>
                    </a:lnTo>
                    <a:lnTo>
                      <a:pt x="256" y="58"/>
                    </a:lnTo>
                    <a:lnTo>
                      <a:pt x="262" y="52"/>
                    </a:lnTo>
                    <a:lnTo>
                      <a:pt x="268" y="48"/>
                    </a:lnTo>
                    <a:lnTo>
                      <a:pt x="275" y="43"/>
                    </a:lnTo>
                    <a:lnTo>
                      <a:pt x="281" y="41"/>
                    </a:lnTo>
                    <a:lnTo>
                      <a:pt x="287" y="39"/>
                    </a:lnTo>
                    <a:lnTo>
                      <a:pt x="293" y="39"/>
                    </a:lnTo>
                    <a:lnTo>
                      <a:pt x="299" y="39"/>
                    </a:lnTo>
                    <a:lnTo>
                      <a:pt x="303" y="41"/>
                    </a:lnTo>
                    <a:lnTo>
                      <a:pt x="310" y="43"/>
                    </a:lnTo>
                    <a:lnTo>
                      <a:pt x="314" y="48"/>
                    </a:lnTo>
                    <a:lnTo>
                      <a:pt x="320" y="54"/>
                    </a:lnTo>
                    <a:lnTo>
                      <a:pt x="322" y="56"/>
                    </a:lnTo>
                    <a:lnTo>
                      <a:pt x="326" y="54"/>
                    </a:lnTo>
                    <a:lnTo>
                      <a:pt x="328" y="48"/>
                    </a:lnTo>
                    <a:lnTo>
                      <a:pt x="328" y="46"/>
                    </a:lnTo>
                    <a:lnTo>
                      <a:pt x="326" y="43"/>
                    </a:lnTo>
                    <a:lnTo>
                      <a:pt x="324" y="41"/>
                    </a:lnTo>
                    <a:lnTo>
                      <a:pt x="320" y="37"/>
                    </a:lnTo>
                    <a:lnTo>
                      <a:pt x="316" y="33"/>
                    </a:lnTo>
                    <a:lnTo>
                      <a:pt x="310" y="27"/>
                    </a:lnTo>
                    <a:lnTo>
                      <a:pt x="303" y="21"/>
                    </a:lnTo>
                    <a:lnTo>
                      <a:pt x="295" y="15"/>
                    </a:lnTo>
                    <a:lnTo>
                      <a:pt x="287" y="11"/>
                    </a:lnTo>
                    <a:lnTo>
                      <a:pt x="281" y="8"/>
                    </a:lnTo>
                    <a:lnTo>
                      <a:pt x="277" y="4"/>
                    </a:lnTo>
                    <a:lnTo>
                      <a:pt x="272" y="2"/>
                    </a:lnTo>
                    <a:lnTo>
                      <a:pt x="266" y="2"/>
                    </a:lnTo>
                    <a:lnTo>
                      <a:pt x="262" y="2"/>
                    </a:lnTo>
                    <a:lnTo>
                      <a:pt x="256" y="0"/>
                    </a:lnTo>
                    <a:lnTo>
                      <a:pt x="250" y="0"/>
                    </a:lnTo>
                    <a:lnTo>
                      <a:pt x="246" y="2"/>
                    </a:lnTo>
                    <a:lnTo>
                      <a:pt x="239" y="2"/>
                    </a:lnTo>
                    <a:lnTo>
                      <a:pt x="233" y="4"/>
                    </a:lnTo>
                    <a:lnTo>
                      <a:pt x="227" y="6"/>
                    </a:lnTo>
                    <a:lnTo>
                      <a:pt x="221" y="11"/>
                    </a:lnTo>
                    <a:lnTo>
                      <a:pt x="215" y="15"/>
                    </a:lnTo>
                    <a:lnTo>
                      <a:pt x="209" y="19"/>
                    </a:lnTo>
                    <a:lnTo>
                      <a:pt x="202" y="25"/>
                    </a:lnTo>
                    <a:lnTo>
                      <a:pt x="196" y="33"/>
                    </a:lnTo>
                    <a:lnTo>
                      <a:pt x="192" y="37"/>
                    </a:lnTo>
                    <a:lnTo>
                      <a:pt x="190" y="41"/>
                    </a:lnTo>
                    <a:lnTo>
                      <a:pt x="186" y="48"/>
                    </a:lnTo>
                    <a:lnTo>
                      <a:pt x="184" y="52"/>
                    </a:lnTo>
                    <a:lnTo>
                      <a:pt x="182" y="56"/>
                    </a:lnTo>
                    <a:lnTo>
                      <a:pt x="180" y="60"/>
                    </a:lnTo>
                    <a:lnTo>
                      <a:pt x="178" y="64"/>
                    </a:lnTo>
                    <a:lnTo>
                      <a:pt x="176" y="70"/>
                    </a:lnTo>
                    <a:lnTo>
                      <a:pt x="174" y="76"/>
                    </a:lnTo>
                    <a:lnTo>
                      <a:pt x="171" y="81"/>
                    </a:lnTo>
                    <a:lnTo>
                      <a:pt x="169" y="87"/>
                    </a:lnTo>
                    <a:lnTo>
                      <a:pt x="167" y="93"/>
                    </a:lnTo>
                    <a:lnTo>
                      <a:pt x="165" y="101"/>
                    </a:lnTo>
                    <a:lnTo>
                      <a:pt x="161" y="107"/>
                    </a:lnTo>
                    <a:lnTo>
                      <a:pt x="159" y="116"/>
                    </a:lnTo>
                    <a:lnTo>
                      <a:pt x="157" y="124"/>
                    </a:lnTo>
                    <a:lnTo>
                      <a:pt x="151" y="130"/>
                    </a:lnTo>
                    <a:lnTo>
                      <a:pt x="149" y="140"/>
                    </a:lnTo>
                    <a:lnTo>
                      <a:pt x="147" y="142"/>
                    </a:lnTo>
                    <a:lnTo>
                      <a:pt x="147" y="149"/>
                    </a:lnTo>
                    <a:lnTo>
                      <a:pt x="145" y="153"/>
                    </a:lnTo>
                    <a:lnTo>
                      <a:pt x="143" y="157"/>
                    </a:lnTo>
                    <a:lnTo>
                      <a:pt x="143" y="161"/>
                    </a:lnTo>
                    <a:lnTo>
                      <a:pt x="141" y="167"/>
                    </a:lnTo>
                    <a:lnTo>
                      <a:pt x="138" y="171"/>
                    </a:lnTo>
                    <a:lnTo>
                      <a:pt x="138" y="175"/>
                    </a:lnTo>
                    <a:lnTo>
                      <a:pt x="136" y="180"/>
                    </a:lnTo>
                    <a:lnTo>
                      <a:pt x="134" y="184"/>
                    </a:lnTo>
                    <a:lnTo>
                      <a:pt x="132" y="188"/>
                    </a:lnTo>
                    <a:lnTo>
                      <a:pt x="132" y="194"/>
                    </a:lnTo>
                    <a:lnTo>
                      <a:pt x="128" y="200"/>
                    </a:lnTo>
                    <a:lnTo>
                      <a:pt x="124" y="208"/>
                    </a:lnTo>
                    <a:lnTo>
                      <a:pt x="118" y="215"/>
                    </a:lnTo>
                    <a:lnTo>
                      <a:pt x="114" y="223"/>
                    </a:lnTo>
                    <a:lnTo>
                      <a:pt x="110" y="225"/>
                    </a:lnTo>
                    <a:lnTo>
                      <a:pt x="105" y="229"/>
                    </a:lnTo>
                    <a:lnTo>
                      <a:pt x="101" y="231"/>
                    </a:lnTo>
                    <a:lnTo>
                      <a:pt x="97" y="233"/>
                    </a:lnTo>
                    <a:lnTo>
                      <a:pt x="91" y="235"/>
                    </a:lnTo>
                    <a:lnTo>
                      <a:pt x="87" y="239"/>
                    </a:lnTo>
                    <a:lnTo>
                      <a:pt x="81" y="239"/>
                    </a:lnTo>
                    <a:lnTo>
                      <a:pt x="77" y="243"/>
                    </a:lnTo>
                    <a:lnTo>
                      <a:pt x="75" y="243"/>
                    </a:lnTo>
                    <a:lnTo>
                      <a:pt x="70" y="246"/>
                    </a:lnTo>
                    <a:lnTo>
                      <a:pt x="66" y="246"/>
                    </a:lnTo>
                    <a:lnTo>
                      <a:pt x="62" y="248"/>
                    </a:lnTo>
                    <a:lnTo>
                      <a:pt x="58" y="250"/>
                    </a:lnTo>
                    <a:lnTo>
                      <a:pt x="54" y="254"/>
                    </a:lnTo>
                    <a:lnTo>
                      <a:pt x="48" y="256"/>
                    </a:lnTo>
                    <a:lnTo>
                      <a:pt x="44" y="260"/>
                    </a:lnTo>
                    <a:lnTo>
                      <a:pt x="40" y="264"/>
                    </a:lnTo>
                    <a:lnTo>
                      <a:pt x="35" y="268"/>
                    </a:lnTo>
                    <a:lnTo>
                      <a:pt x="31" y="272"/>
                    </a:lnTo>
                    <a:lnTo>
                      <a:pt x="27" y="278"/>
                    </a:lnTo>
                    <a:lnTo>
                      <a:pt x="23" y="283"/>
                    </a:lnTo>
                    <a:lnTo>
                      <a:pt x="21" y="291"/>
                    </a:lnTo>
                    <a:lnTo>
                      <a:pt x="17" y="297"/>
                    </a:lnTo>
                    <a:lnTo>
                      <a:pt x="13" y="303"/>
                    </a:lnTo>
                    <a:lnTo>
                      <a:pt x="9" y="305"/>
                    </a:lnTo>
                    <a:lnTo>
                      <a:pt x="7" y="309"/>
                    </a:lnTo>
                    <a:lnTo>
                      <a:pt x="2" y="311"/>
                    </a:lnTo>
                    <a:lnTo>
                      <a:pt x="0" y="311"/>
                    </a:lnTo>
                    <a:lnTo>
                      <a:pt x="0" y="3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6" name="Freeform 109"/>
              <p:cNvSpPr>
                <a:spLocks/>
              </p:cNvSpPr>
              <p:nvPr/>
            </p:nvSpPr>
            <p:spPr bwMode="auto">
              <a:xfrm>
                <a:off x="4038600" y="2997201"/>
                <a:ext cx="527050" cy="333375"/>
              </a:xfrm>
              <a:custGeom>
                <a:avLst/>
                <a:gdLst>
                  <a:gd name="T0" fmla="*/ 317 w 332"/>
                  <a:gd name="T1" fmla="*/ 2 h 210"/>
                  <a:gd name="T2" fmla="*/ 299 w 332"/>
                  <a:gd name="T3" fmla="*/ 12 h 210"/>
                  <a:gd name="T4" fmla="*/ 284 w 332"/>
                  <a:gd name="T5" fmla="*/ 28 h 210"/>
                  <a:gd name="T6" fmla="*/ 270 w 332"/>
                  <a:gd name="T7" fmla="*/ 47 h 210"/>
                  <a:gd name="T8" fmla="*/ 253 w 332"/>
                  <a:gd name="T9" fmla="*/ 64 h 210"/>
                  <a:gd name="T10" fmla="*/ 239 w 332"/>
                  <a:gd name="T11" fmla="*/ 78 h 210"/>
                  <a:gd name="T12" fmla="*/ 220 w 332"/>
                  <a:gd name="T13" fmla="*/ 96 h 210"/>
                  <a:gd name="T14" fmla="*/ 198 w 332"/>
                  <a:gd name="T15" fmla="*/ 115 h 210"/>
                  <a:gd name="T16" fmla="*/ 183 w 332"/>
                  <a:gd name="T17" fmla="*/ 127 h 210"/>
                  <a:gd name="T18" fmla="*/ 169 w 332"/>
                  <a:gd name="T19" fmla="*/ 138 h 210"/>
                  <a:gd name="T20" fmla="*/ 157 w 332"/>
                  <a:gd name="T21" fmla="*/ 146 h 210"/>
                  <a:gd name="T22" fmla="*/ 142 w 332"/>
                  <a:gd name="T23" fmla="*/ 154 h 210"/>
                  <a:gd name="T24" fmla="*/ 128 w 332"/>
                  <a:gd name="T25" fmla="*/ 162 h 210"/>
                  <a:gd name="T26" fmla="*/ 113 w 332"/>
                  <a:gd name="T27" fmla="*/ 171 h 210"/>
                  <a:gd name="T28" fmla="*/ 99 w 332"/>
                  <a:gd name="T29" fmla="*/ 177 h 210"/>
                  <a:gd name="T30" fmla="*/ 82 w 332"/>
                  <a:gd name="T31" fmla="*/ 183 h 210"/>
                  <a:gd name="T32" fmla="*/ 68 w 332"/>
                  <a:gd name="T33" fmla="*/ 189 h 210"/>
                  <a:gd name="T34" fmla="*/ 51 w 332"/>
                  <a:gd name="T35" fmla="*/ 191 h 210"/>
                  <a:gd name="T36" fmla="*/ 37 w 332"/>
                  <a:gd name="T37" fmla="*/ 195 h 210"/>
                  <a:gd name="T38" fmla="*/ 35 w 332"/>
                  <a:gd name="T39" fmla="*/ 179 h 210"/>
                  <a:gd name="T40" fmla="*/ 31 w 332"/>
                  <a:gd name="T41" fmla="*/ 156 h 210"/>
                  <a:gd name="T42" fmla="*/ 14 w 332"/>
                  <a:gd name="T43" fmla="*/ 140 h 210"/>
                  <a:gd name="T44" fmla="*/ 0 w 332"/>
                  <a:gd name="T45" fmla="*/ 136 h 210"/>
                  <a:gd name="T46" fmla="*/ 6 w 332"/>
                  <a:gd name="T47" fmla="*/ 144 h 210"/>
                  <a:gd name="T48" fmla="*/ 12 w 332"/>
                  <a:gd name="T49" fmla="*/ 158 h 210"/>
                  <a:gd name="T50" fmla="*/ 18 w 332"/>
                  <a:gd name="T51" fmla="*/ 175 h 210"/>
                  <a:gd name="T52" fmla="*/ 23 w 332"/>
                  <a:gd name="T53" fmla="*/ 195 h 210"/>
                  <a:gd name="T54" fmla="*/ 25 w 332"/>
                  <a:gd name="T55" fmla="*/ 210 h 210"/>
                  <a:gd name="T56" fmla="*/ 37 w 332"/>
                  <a:gd name="T57" fmla="*/ 210 h 210"/>
                  <a:gd name="T58" fmla="*/ 51 w 332"/>
                  <a:gd name="T59" fmla="*/ 206 h 210"/>
                  <a:gd name="T60" fmla="*/ 74 w 332"/>
                  <a:gd name="T61" fmla="*/ 200 h 210"/>
                  <a:gd name="T62" fmla="*/ 97 w 332"/>
                  <a:gd name="T63" fmla="*/ 191 h 210"/>
                  <a:gd name="T64" fmla="*/ 111 w 332"/>
                  <a:gd name="T65" fmla="*/ 187 h 210"/>
                  <a:gd name="T66" fmla="*/ 126 w 332"/>
                  <a:gd name="T67" fmla="*/ 179 h 210"/>
                  <a:gd name="T68" fmla="*/ 140 w 332"/>
                  <a:gd name="T69" fmla="*/ 171 h 210"/>
                  <a:gd name="T70" fmla="*/ 157 w 332"/>
                  <a:gd name="T71" fmla="*/ 160 h 210"/>
                  <a:gd name="T72" fmla="*/ 173 w 332"/>
                  <a:gd name="T73" fmla="*/ 152 h 210"/>
                  <a:gd name="T74" fmla="*/ 190 w 332"/>
                  <a:gd name="T75" fmla="*/ 140 h 210"/>
                  <a:gd name="T76" fmla="*/ 206 w 332"/>
                  <a:gd name="T77" fmla="*/ 127 h 210"/>
                  <a:gd name="T78" fmla="*/ 222 w 332"/>
                  <a:gd name="T79" fmla="*/ 113 h 210"/>
                  <a:gd name="T80" fmla="*/ 241 w 332"/>
                  <a:gd name="T81" fmla="*/ 96 h 210"/>
                  <a:gd name="T82" fmla="*/ 255 w 332"/>
                  <a:gd name="T83" fmla="*/ 80 h 210"/>
                  <a:gd name="T84" fmla="*/ 274 w 332"/>
                  <a:gd name="T85" fmla="*/ 61 h 210"/>
                  <a:gd name="T86" fmla="*/ 288 w 332"/>
                  <a:gd name="T87" fmla="*/ 43 h 210"/>
                  <a:gd name="T88" fmla="*/ 303 w 332"/>
                  <a:gd name="T89" fmla="*/ 31 h 210"/>
                  <a:gd name="T90" fmla="*/ 319 w 332"/>
                  <a:gd name="T91" fmla="*/ 16 h 210"/>
                  <a:gd name="T92" fmla="*/ 332 w 332"/>
                  <a:gd name="T93"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2" h="210">
                    <a:moveTo>
                      <a:pt x="321" y="0"/>
                    </a:moveTo>
                    <a:lnTo>
                      <a:pt x="321" y="0"/>
                    </a:lnTo>
                    <a:lnTo>
                      <a:pt x="317" y="2"/>
                    </a:lnTo>
                    <a:lnTo>
                      <a:pt x="313" y="4"/>
                    </a:lnTo>
                    <a:lnTo>
                      <a:pt x="307" y="8"/>
                    </a:lnTo>
                    <a:lnTo>
                      <a:pt x="299" y="12"/>
                    </a:lnTo>
                    <a:lnTo>
                      <a:pt x="293" y="20"/>
                    </a:lnTo>
                    <a:lnTo>
                      <a:pt x="288" y="24"/>
                    </a:lnTo>
                    <a:lnTo>
                      <a:pt x="284" y="28"/>
                    </a:lnTo>
                    <a:lnTo>
                      <a:pt x="280" y="35"/>
                    </a:lnTo>
                    <a:lnTo>
                      <a:pt x="276" y="41"/>
                    </a:lnTo>
                    <a:lnTo>
                      <a:pt x="270" y="47"/>
                    </a:lnTo>
                    <a:lnTo>
                      <a:pt x="264" y="53"/>
                    </a:lnTo>
                    <a:lnTo>
                      <a:pt x="260" y="57"/>
                    </a:lnTo>
                    <a:lnTo>
                      <a:pt x="253" y="64"/>
                    </a:lnTo>
                    <a:lnTo>
                      <a:pt x="249" y="68"/>
                    </a:lnTo>
                    <a:lnTo>
                      <a:pt x="245" y="74"/>
                    </a:lnTo>
                    <a:lnTo>
                      <a:pt x="239" y="78"/>
                    </a:lnTo>
                    <a:lnTo>
                      <a:pt x="233" y="86"/>
                    </a:lnTo>
                    <a:lnTo>
                      <a:pt x="227" y="90"/>
                    </a:lnTo>
                    <a:lnTo>
                      <a:pt x="220" y="96"/>
                    </a:lnTo>
                    <a:lnTo>
                      <a:pt x="212" y="103"/>
                    </a:lnTo>
                    <a:lnTo>
                      <a:pt x="206" y="111"/>
                    </a:lnTo>
                    <a:lnTo>
                      <a:pt x="198" y="115"/>
                    </a:lnTo>
                    <a:lnTo>
                      <a:pt x="192" y="123"/>
                    </a:lnTo>
                    <a:lnTo>
                      <a:pt x="185" y="125"/>
                    </a:lnTo>
                    <a:lnTo>
                      <a:pt x="183" y="127"/>
                    </a:lnTo>
                    <a:lnTo>
                      <a:pt x="177" y="132"/>
                    </a:lnTo>
                    <a:lnTo>
                      <a:pt x="173" y="136"/>
                    </a:lnTo>
                    <a:lnTo>
                      <a:pt x="169" y="138"/>
                    </a:lnTo>
                    <a:lnTo>
                      <a:pt x="165" y="140"/>
                    </a:lnTo>
                    <a:lnTo>
                      <a:pt x="161" y="144"/>
                    </a:lnTo>
                    <a:lnTo>
                      <a:pt x="157" y="146"/>
                    </a:lnTo>
                    <a:lnTo>
                      <a:pt x="150" y="150"/>
                    </a:lnTo>
                    <a:lnTo>
                      <a:pt x="146" y="152"/>
                    </a:lnTo>
                    <a:lnTo>
                      <a:pt x="142" y="154"/>
                    </a:lnTo>
                    <a:lnTo>
                      <a:pt x="136" y="158"/>
                    </a:lnTo>
                    <a:lnTo>
                      <a:pt x="132" y="160"/>
                    </a:lnTo>
                    <a:lnTo>
                      <a:pt x="128" y="162"/>
                    </a:lnTo>
                    <a:lnTo>
                      <a:pt x="121" y="165"/>
                    </a:lnTo>
                    <a:lnTo>
                      <a:pt x="119" y="169"/>
                    </a:lnTo>
                    <a:lnTo>
                      <a:pt x="113" y="171"/>
                    </a:lnTo>
                    <a:lnTo>
                      <a:pt x="109" y="173"/>
                    </a:lnTo>
                    <a:lnTo>
                      <a:pt x="103" y="175"/>
                    </a:lnTo>
                    <a:lnTo>
                      <a:pt x="99" y="177"/>
                    </a:lnTo>
                    <a:lnTo>
                      <a:pt x="93" y="179"/>
                    </a:lnTo>
                    <a:lnTo>
                      <a:pt x="88" y="181"/>
                    </a:lnTo>
                    <a:lnTo>
                      <a:pt x="82" y="183"/>
                    </a:lnTo>
                    <a:lnTo>
                      <a:pt x="78" y="185"/>
                    </a:lnTo>
                    <a:lnTo>
                      <a:pt x="72" y="185"/>
                    </a:lnTo>
                    <a:lnTo>
                      <a:pt x="68" y="189"/>
                    </a:lnTo>
                    <a:lnTo>
                      <a:pt x="62" y="189"/>
                    </a:lnTo>
                    <a:lnTo>
                      <a:pt x="58" y="191"/>
                    </a:lnTo>
                    <a:lnTo>
                      <a:pt x="51" y="191"/>
                    </a:lnTo>
                    <a:lnTo>
                      <a:pt x="47" y="193"/>
                    </a:lnTo>
                    <a:lnTo>
                      <a:pt x="41" y="195"/>
                    </a:lnTo>
                    <a:lnTo>
                      <a:pt x="37" y="195"/>
                    </a:lnTo>
                    <a:lnTo>
                      <a:pt x="37" y="191"/>
                    </a:lnTo>
                    <a:lnTo>
                      <a:pt x="37" y="187"/>
                    </a:lnTo>
                    <a:lnTo>
                      <a:pt x="35" y="179"/>
                    </a:lnTo>
                    <a:lnTo>
                      <a:pt x="35" y="173"/>
                    </a:lnTo>
                    <a:lnTo>
                      <a:pt x="33" y="165"/>
                    </a:lnTo>
                    <a:lnTo>
                      <a:pt x="31" y="156"/>
                    </a:lnTo>
                    <a:lnTo>
                      <a:pt x="25" y="148"/>
                    </a:lnTo>
                    <a:lnTo>
                      <a:pt x="20" y="140"/>
                    </a:lnTo>
                    <a:lnTo>
                      <a:pt x="14" y="140"/>
                    </a:lnTo>
                    <a:lnTo>
                      <a:pt x="8" y="138"/>
                    </a:lnTo>
                    <a:lnTo>
                      <a:pt x="2" y="136"/>
                    </a:lnTo>
                    <a:lnTo>
                      <a:pt x="0" y="136"/>
                    </a:lnTo>
                    <a:lnTo>
                      <a:pt x="0" y="136"/>
                    </a:lnTo>
                    <a:lnTo>
                      <a:pt x="4" y="142"/>
                    </a:lnTo>
                    <a:lnTo>
                      <a:pt x="6" y="144"/>
                    </a:lnTo>
                    <a:lnTo>
                      <a:pt x="8" y="148"/>
                    </a:lnTo>
                    <a:lnTo>
                      <a:pt x="10" y="152"/>
                    </a:lnTo>
                    <a:lnTo>
                      <a:pt x="12" y="158"/>
                    </a:lnTo>
                    <a:lnTo>
                      <a:pt x="14" y="162"/>
                    </a:lnTo>
                    <a:lnTo>
                      <a:pt x="16" y="169"/>
                    </a:lnTo>
                    <a:lnTo>
                      <a:pt x="18" y="175"/>
                    </a:lnTo>
                    <a:lnTo>
                      <a:pt x="20" y="181"/>
                    </a:lnTo>
                    <a:lnTo>
                      <a:pt x="23" y="189"/>
                    </a:lnTo>
                    <a:lnTo>
                      <a:pt x="23" y="195"/>
                    </a:lnTo>
                    <a:lnTo>
                      <a:pt x="23" y="204"/>
                    </a:lnTo>
                    <a:lnTo>
                      <a:pt x="25" y="210"/>
                    </a:lnTo>
                    <a:lnTo>
                      <a:pt x="25" y="210"/>
                    </a:lnTo>
                    <a:lnTo>
                      <a:pt x="31" y="210"/>
                    </a:lnTo>
                    <a:lnTo>
                      <a:pt x="33" y="210"/>
                    </a:lnTo>
                    <a:lnTo>
                      <a:pt x="37" y="210"/>
                    </a:lnTo>
                    <a:lnTo>
                      <a:pt x="41" y="210"/>
                    </a:lnTo>
                    <a:lnTo>
                      <a:pt x="47" y="208"/>
                    </a:lnTo>
                    <a:lnTo>
                      <a:pt x="51" y="206"/>
                    </a:lnTo>
                    <a:lnTo>
                      <a:pt x="60" y="204"/>
                    </a:lnTo>
                    <a:lnTo>
                      <a:pt x="66" y="202"/>
                    </a:lnTo>
                    <a:lnTo>
                      <a:pt x="74" y="200"/>
                    </a:lnTo>
                    <a:lnTo>
                      <a:pt x="82" y="197"/>
                    </a:lnTo>
                    <a:lnTo>
                      <a:pt x="91" y="193"/>
                    </a:lnTo>
                    <a:lnTo>
                      <a:pt x="97" y="191"/>
                    </a:lnTo>
                    <a:lnTo>
                      <a:pt x="101" y="189"/>
                    </a:lnTo>
                    <a:lnTo>
                      <a:pt x="105" y="189"/>
                    </a:lnTo>
                    <a:lnTo>
                      <a:pt x="111" y="187"/>
                    </a:lnTo>
                    <a:lnTo>
                      <a:pt x="115" y="185"/>
                    </a:lnTo>
                    <a:lnTo>
                      <a:pt x="119" y="181"/>
                    </a:lnTo>
                    <a:lnTo>
                      <a:pt x="126" y="179"/>
                    </a:lnTo>
                    <a:lnTo>
                      <a:pt x="130" y="177"/>
                    </a:lnTo>
                    <a:lnTo>
                      <a:pt x="134" y="175"/>
                    </a:lnTo>
                    <a:lnTo>
                      <a:pt x="140" y="171"/>
                    </a:lnTo>
                    <a:lnTo>
                      <a:pt x="146" y="167"/>
                    </a:lnTo>
                    <a:lnTo>
                      <a:pt x="150" y="165"/>
                    </a:lnTo>
                    <a:lnTo>
                      <a:pt x="157" y="160"/>
                    </a:lnTo>
                    <a:lnTo>
                      <a:pt x="161" y="158"/>
                    </a:lnTo>
                    <a:lnTo>
                      <a:pt x="167" y="154"/>
                    </a:lnTo>
                    <a:lnTo>
                      <a:pt x="173" y="152"/>
                    </a:lnTo>
                    <a:lnTo>
                      <a:pt x="179" y="148"/>
                    </a:lnTo>
                    <a:lnTo>
                      <a:pt x="183" y="144"/>
                    </a:lnTo>
                    <a:lnTo>
                      <a:pt x="190" y="140"/>
                    </a:lnTo>
                    <a:lnTo>
                      <a:pt x="196" y="136"/>
                    </a:lnTo>
                    <a:lnTo>
                      <a:pt x="200" y="132"/>
                    </a:lnTo>
                    <a:lnTo>
                      <a:pt x="206" y="127"/>
                    </a:lnTo>
                    <a:lnTo>
                      <a:pt x="212" y="121"/>
                    </a:lnTo>
                    <a:lnTo>
                      <a:pt x="218" y="117"/>
                    </a:lnTo>
                    <a:lnTo>
                      <a:pt x="222" y="113"/>
                    </a:lnTo>
                    <a:lnTo>
                      <a:pt x="229" y="107"/>
                    </a:lnTo>
                    <a:lnTo>
                      <a:pt x="235" y="103"/>
                    </a:lnTo>
                    <a:lnTo>
                      <a:pt x="241" y="96"/>
                    </a:lnTo>
                    <a:lnTo>
                      <a:pt x="245" y="90"/>
                    </a:lnTo>
                    <a:lnTo>
                      <a:pt x="251" y="86"/>
                    </a:lnTo>
                    <a:lnTo>
                      <a:pt x="255" y="80"/>
                    </a:lnTo>
                    <a:lnTo>
                      <a:pt x="264" y="74"/>
                    </a:lnTo>
                    <a:lnTo>
                      <a:pt x="268" y="68"/>
                    </a:lnTo>
                    <a:lnTo>
                      <a:pt x="274" y="61"/>
                    </a:lnTo>
                    <a:lnTo>
                      <a:pt x="280" y="55"/>
                    </a:lnTo>
                    <a:lnTo>
                      <a:pt x="286" y="49"/>
                    </a:lnTo>
                    <a:lnTo>
                      <a:pt x="288" y="43"/>
                    </a:lnTo>
                    <a:lnTo>
                      <a:pt x="293" y="39"/>
                    </a:lnTo>
                    <a:lnTo>
                      <a:pt x="299" y="35"/>
                    </a:lnTo>
                    <a:lnTo>
                      <a:pt x="303" y="31"/>
                    </a:lnTo>
                    <a:lnTo>
                      <a:pt x="309" y="24"/>
                    </a:lnTo>
                    <a:lnTo>
                      <a:pt x="315" y="18"/>
                    </a:lnTo>
                    <a:lnTo>
                      <a:pt x="319" y="16"/>
                    </a:lnTo>
                    <a:lnTo>
                      <a:pt x="324" y="12"/>
                    </a:lnTo>
                    <a:lnTo>
                      <a:pt x="328" y="10"/>
                    </a:lnTo>
                    <a:lnTo>
                      <a:pt x="332" y="6"/>
                    </a:lnTo>
                    <a:lnTo>
                      <a:pt x="321" y="0"/>
                    </a:lnTo>
                    <a:lnTo>
                      <a:pt x="3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7" name="Freeform 110"/>
              <p:cNvSpPr>
                <a:spLocks/>
              </p:cNvSpPr>
              <p:nvPr/>
            </p:nvSpPr>
            <p:spPr bwMode="auto">
              <a:xfrm>
                <a:off x="4840288" y="3314701"/>
                <a:ext cx="33338" cy="41275"/>
              </a:xfrm>
              <a:custGeom>
                <a:avLst/>
                <a:gdLst>
                  <a:gd name="T0" fmla="*/ 0 w 21"/>
                  <a:gd name="T1" fmla="*/ 4 h 26"/>
                  <a:gd name="T2" fmla="*/ 21 w 21"/>
                  <a:gd name="T3" fmla="*/ 0 h 26"/>
                  <a:gd name="T4" fmla="*/ 18 w 21"/>
                  <a:gd name="T5" fmla="*/ 22 h 26"/>
                  <a:gd name="T6" fmla="*/ 2 w 21"/>
                  <a:gd name="T7" fmla="*/ 26 h 26"/>
                  <a:gd name="T8" fmla="*/ 0 w 21"/>
                  <a:gd name="T9" fmla="*/ 4 h 26"/>
                  <a:gd name="T10" fmla="*/ 0 w 21"/>
                  <a:gd name="T11" fmla="*/ 4 h 26"/>
                </a:gdLst>
                <a:ahLst/>
                <a:cxnLst>
                  <a:cxn ang="0">
                    <a:pos x="T0" y="T1"/>
                  </a:cxn>
                  <a:cxn ang="0">
                    <a:pos x="T2" y="T3"/>
                  </a:cxn>
                  <a:cxn ang="0">
                    <a:pos x="T4" y="T5"/>
                  </a:cxn>
                  <a:cxn ang="0">
                    <a:pos x="T6" y="T7"/>
                  </a:cxn>
                  <a:cxn ang="0">
                    <a:pos x="T8" y="T9"/>
                  </a:cxn>
                  <a:cxn ang="0">
                    <a:pos x="T10" y="T11"/>
                  </a:cxn>
                </a:cxnLst>
                <a:rect l="0" t="0" r="r" b="b"/>
                <a:pathLst>
                  <a:path w="21" h="26">
                    <a:moveTo>
                      <a:pt x="0" y="4"/>
                    </a:moveTo>
                    <a:lnTo>
                      <a:pt x="21" y="0"/>
                    </a:lnTo>
                    <a:lnTo>
                      <a:pt x="18" y="22"/>
                    </a:lnTo>
                    <a:lnTo>
                      <a:pt x="2" y="26"/>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8" name="Freeform 111"/>
              <p:cNvSpPr>
                <a:spLocks/>
              </p:cNvSpPr>
              <p:nvPr/>
            </p:nvSpPr>
            <p:spPr bwMode="auto">
              <a:xfrm>
                <a:off x="4840288" y="3395663"/>
                <a:ext cx="39688" cy="33338"/>
              </a:xfrm>
              <a:custGeom>
                <a:avLst/>
                <a:gdLst>
                  <a:gd name="T0" fmla="*/ 4 w 25"/>
                  <a:gd name="T1" fmla="*/ 0 h 21"/>
                  <a:gd name="T2" fmla="*/ 25 w 25"/>
                  <a:gd name="T3" fmla="*/ 2 h 21"/>
                  <a:gd name="T4" fmla="*/ 23 w 25"/>
                  <a:gd name="T5" fmla="*/ 19 h 21"/>
                  <a:gd name="T6" fmla="*/ 0 w 25"/>
                  <a:gd name="T7" fmla="*/ 21 h 21"/>
                  <a:gd name="T8" fmla="*/ 4 w 25"/>
                  <a:gd name="T9" fmla="*/ 0 h 21"/>
                  <a:gd name="T10" fmla="*/ 4 w 25"/>
                  <a:gd name="T11" fmla="*/ 0 h 21"/>
                </a:gdLst>
                <a:ahLst/>
                <a:cxnLst>
                  <a:cxn ang="0">
                    <a:pos x="T0" y="T1"/>
                  </a:cxn>
                  <a:cxn ang="0">
                    <a:pos x="T2" y="T3"/>
                  </a:cxn>
                  <a:cxn ang="0">
                    <a:pos x="T4" y="T5"/>
                  </a:cxn>
                  <a:cxn ang="0">
                    <a:pos x="T6" y="T7"/>
                  </a:cxn>
                  <a:cxn ang="0">
                    <a:pos x="T8" y="T9"/>
                  </a:cxn>
                  <a:cxn ang="0">
                    <a:pos x="T10" y="T11"/>
                  </a:cxn>
                </a:cxnLst>
                <a:rect l="0" t="0" r="r" b="b"/>
                <a:pathLst>
                  <a:path w="25" h="21">
                    <a:moveTo>
                      <a:pt x="4" y="0"/>
                    </a:moveTo>
                    <a:lnTo>
                      <a:pt x="25" y="2"/>
                    </a:lnTo>
                    <a:lnTo>
                      <a:pt x="23" y="19"/>
                    </a:lnTo>
                    <a:lnTo>
                      <a:pt x="0" y="21"/>
                    </a:lnTo>
                    <a:lnTo>
                      <a:pt x="4"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09" name="Freeform 112"/>
              <p:cNvSpPr>
                <a:spLocks/>
              </p:cNvSpPr>
              <p:nvPr/>
            </p:nvSpPr>
            <p:spPr bwMode="auto">
              <a:xfrm>
                <a:off x="4840288" y="3475038"/>
                <a:ext cx="42863" cy="41275"/>
              </a:xfrm>
              <a:custGeom>
                <a:avLst/>
                <a:gdLst>
                  <a:gd name="T0" fmla="*/ 6 w 27"/>
                  <a:gd name="T1" fmla="*/ 0 h 26"/>
                  <a:gd name="T2" fmla="*/ 27 w 27"/>
                  <a:gd name="T3" fmla="*/ 0 h 26"/>
                  <a:gd name="T4" fmla="*/ 23 w 27"/>
                  <a:gd name="T5" fmla="*/ 24 h 26"/>
                  <a:gd name="T6" fmla="*/ 0 w 27"/>
                  <a:gd name="T7" fmla="*/ 26 h 26"/>
                  <a:gd name="T8" fmla="*/ 6 w 27"/>
                  <a:gd name="T9" fmla="*/ 0 h 26"/>
                  <a:gd name="T10" fmla="*/ 6 w 27"/>
                  <a:gd name="T11" fmla="*/ 0 h 26"/>
                </a:gdLst>
                <a:ahLst/>
                <a:cxnLst>
                  <a:cxn ang="0">
                    <a:pos x="T0" y="T1"/>
                  </a:cxn>
                  <a:cxn ang="0">
                    <a:pos x="T2" y="T3"/>
                  </a:cxn>
                  <a:cxn ang="0">
                    <a:pos x="T4" y="T5"/>
                  </a:cxn>
                  <a:cxn ang="0">
                    <a:pos x="T6" y="T7"/>
                  </a:cxn>
                  <a:cxn ang="0">
                    <a:pos x="T8" y="T9"/>
                  </a:cxn>
                  <a:cxn ang="0">
                    <a:pos x="T10" y="T11"/>
                  </a:cxn>
                </a:cxnLst>
                <a:rect l="0" t="0" r="r" b="b"/>
                <a:pathLst>
                  <a:path w="27" h="26">
                    <a:moveTo>
                      <a:pt x="6" y="0"/>
                    </a:moveTo>
                    <a:lnTo>
                      <a:pt x="27" y="0"/>
                    </a:lnTo>
                    <a:lnTo>
                      <a:pt x="23" y="24"/>
                    </a:lnTo>
                    <a:lnTo>
                      <a:pt x="0" y="26"/>
                    </a:lnTo>
                    <a:lnTo>
                      <a:pt x="6"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0" name="Freeform 113"/>
              <p:cNvSpPr>
                <a:spLocks/>
              </p:cNvSpPr>
              <p:nvPr/>
            </p:nvSpPr>
            <p:spPr bwMode="auto">
              <a:xfrm>
                <a:off x="4938713" y="2951163"/>
                <a:ext cx="450850" cy="192088"/>
              </a:xfrm>
              <a:custGeom>
                <a:avLst/>
                <a:gdLst>
                  <a:gd name="T0" fmla="*/ 6 w 284"/>
                  <a:gd name="T1" fmla="*/ 90 h 121"/>
                  <a:gd name="T2" fmla="*/ 18 w 284"/>
                  <a:gd name="T3" fmla="*/ 97 h 121"/>
                  <a:gd name="T4" fmla="*/ 37 w 284"/>
                  <a:gd name="T5" fmla="*/ 103 h 121"/>
                  <a:gd name="T6" fmla="*/ 57 w 284"/>
                  <a:gd name="T7" fmla="*/ 109 h 121"/>
                  <a:gd name="T8" fmla="*/ 72 w 284"/>
                  <a:gd name="T9" fmla="*/ 113 h 121"/>
                  <a:gd name="T10" fmla="*/ 84 w 284"/>
                  <a:gd name="T11" fmla="*/ 115 h 121"/>
                  <a:gd name="T12" fmla="*/ 101 w 284"/>
                  <a:gd name="T13" fmla="*/ 119 h 121"/>
                  <a:gd name="T14" fmla="*/ 117 w 284"/>
                  <a:gd name="T15" fmla="*/ 119 h 121"/>
                  <a:gd name="T16" fmla="*/ 134 w 284"/>
                  <a:gd name="T17" fmla="*/ 121 h 121"/>
                  <a:gd name="T18" fmla="*/ 150 w 284"/>
                  <a:gd name="T19" fmla="*/ 119 h 121"/>
                  <a:gd name="T20" fmla="*/ 171 w 284"/>
                  <a:gd name="T21" fmla="*/ 119 h 121"/>
                  <a:gd name="T22" fmla="*/ 189 w 284"/>
                  <a:gd name="T23" fmla="*/ 115 h 121"/>
                  <a:gd name="T24" fmla="*/ 206 w 284"/>
                  <a:gd name="T25" fmla="*/ 111 h 121"/>
                  <a:gd name="T26" fmla="*/ 227 w 284"/>
                  <a:gd name="T27" fmla="*/ 103 h 121"/>
                  <a:gd name="T28" fmla="*/ 245 w 284"/>
                  <a:gd name="T29" fmla="*/ 97 h 121"/>
                  <a:gd name="T30" fmla="*/ 264 w 284"/>
                  <a:gd name="T31" fmla="*/ 86 h 121"/>
                  <a:gd name="T32" fmla="*/ 284 w 284"/>
                  <a:gd name="T33" fmla="*/ 74 h 121"/>
                  <a:gd name="T34" fmla="*/ 284 w 284"/>
                  <a:gd name="T35" fmla="*/ 60 h 121"/>
                  <a:gd name="T36" fmla="*/ 284 w 284"/>
                  <a:gd name="T37" fmla="*/ 43 h 121"/>
                  <a:gd name="T38" fmla="*/ 284 w 284"/>
                  <a:gd name="T39" fmla="*/ 22 h 121"/>
                  <a:gd name="T40" fmla="*/ 280 w 284"/>
                  <a:gd name="T41" fmla="*/ 8 h 121"/>
                  <a:gd name="T42" fmla="*/ 268 w 284"/>
                  <a:gd name="T43" fmla="*/ 4 h 121"/>
                  <a:gd name="T44" fmla="*/ 270 w 284"/>
                  <a:gd name="T45" fmla="*/ 12 h 121"/>
                  <a:gd name="T46" fmla="*/ 272 w 284"/>
                  <a:gd name="T47" fmla="*/ 27 h 121"/>
                  <a:gd name="T48" fmla="*/ 272 w 284"/>
                  <a:gd name="T49" fmla="*/ 43 h 121"/>
                  <a:gd name="T50" fmla="*/ 272 w 284"/>
                  <a:gd name="T51" fmla="*/ 57 h 121"/>
                  <a:gd name="T52" fmla="*/ 270 w 284"/>
                  <a:gd name="T53" fmla="*/ 66 h 121"/>
                  <a:gd name="T54" fmla="*/ 257 w 284"/>
                  <a:gd name="T55" fmla="*/ 72 h 121"/>
                  <a:gd name="T56" fmla="*/ 245 w 284"/>
                  <a:gd name="T57" fmla="*/ 80 h 121"/>
                  <a:gd name="T58" fmla="*/ 227 w 284"/>
                  <a:gd name="T59" fmla="*/ 88 h 121"/>
                  <a:gd name="T60" fmla="*/ 204 w 284"/>
                  <a:gd name="T61" fmla="*/ 97 h 121"/>
                  <a:gd name="T62" fmla="*/ 187 w 284"/>
                  <a:gd name="T63" fmla="*/ 101 h 121"/>
                  <a:gd name="T64" fmla="*/ 171 w 284"/>
                  <a:gd name="T65" fmla="*/ 103 h 121"/>
                  <a:gd name="T66" fmla="*/ 156 w 284"/>
                  <a:gd name="T67" fmla="*/ 105 h 121"/>
                  <a:gd name="T68" fmla="*/ 140 w 284"/>
                  <a:gd name="T69" fmla="*/ 105 h 121"/>
                  <a:gd name="T70" fmla="*/ 123 w 284"/>
                  <a:gd name="T71" fmla="*/ 105 h 121"/>
                  <a:gd name="T72" fmla="*/ 105 w 284"/>
                  <a:gd name="T73" fmla="*/ 103 h 121"/>
                  <a:gd name="T74" fmla="*/ 86 w 284"/>
                  <a:gd name="T75" fmla="*/ 101 h 121"/>
                  <a:gd name="T76" fmla="*/ 66 w 284"/>
                  <a:gd name="T77" fmla="*/ 97 h 121"/>
                  <a:gd name="T78" fmla="*/ 45 w 284"/>
                  <a:gd name="T79" fmla="*/ 88 h 121"/>
                  <a:gd name="T80" fmla="*/ 25 w 284"/>
                  <a:gd name="T81" fmla="*/ 80 h 121"/>
                  <a:gd name="T82" fmla="*/ 4 w 284"/>
                  <a:gd name="T83" fmla="*/ 7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121">
                    <a:moveTo>
                      <a:pt x="0" y="88"/>
                    </a:moveTo>
                    <a:lnTo>
                      <a:pt x="0" y="88"/>
                    </a:lnTo>
                    <a:lnTo>
                      <a:pt x="6" y="90"/>
                    </a:lnTo>
                    <a:lnTo>
                      <a:pt x="8" y="93"/>
                    </a:lnTo>
                    <a:lnTo>
                      <a:pt x="12" y="95"/>
                    </a:lnTo>
                    <a:lnTo>
                      <a:pt x="18" y="97"/>
                    </a:lnTo>
                    <a:lnTo>
                      <a:pt x="25" y="99"/>
                    </a:lnTo>
                    <a:lnTo>
                      <a:pt x="31" y="101"/>
                    </a:lnTo>
                    <a:lnTo>
                      <a:pt x="37" y="103"/>
                    </a:lnTo>
                    <a:lnTo>
                      <a:pt x="45" y="107"/>
                    </a:lnTo>
                    <a:lnTo>
                      <a:pt x="53" y="109"/>
                    </a:lnTo>
                    <a:lnTo>
                      <a:pt x="57" y="109"/>
                    </a:lnTo>
                    <a:lnTo>
                      <a:pt x="62" y="111"/>
                    </a:lnTo>
                    <a:lnTo>
                      <a:pt x="66" y="111"/>
                    </a:lnTo>
                    <a:lnTo>
                      <a:pt x="72" y="113"/>
                    </a:lnTo>
                    <a:lnTo>
                      <a:pt x="76" y="113"/>
                    </a:lnTo>
                    <a:lnTo>
                      <a:pt x="80" y="115"/>
                    </a:lnTo>
                    <a:lnTo>
                      <a:pt x="84" y="115"/>
                    </a:lnTo>
                    <a:lnTo>
                      <a:pt x="90" y="117"/>
                    </a:lnTo>
                    <a:lnTo>
                      <a:pt x="97" y="117"/>
                    </a:lnTo>
                    <a:lnTo>
                      <a:pt x="101" y="119"/>
                    </a:lnTo>
                    <a:lnTo>
                      <a:pt x="107" y="119"/>
                    </a:lnTo>
                    <a:lnTo>
                      <a:pt x="111" y="119"/>
                    </a:lnTo>
                    <a:lnTo>
                      <a:pt x="117" y="119"/>
                    </a:lnTo>
                    <a:lnTo>
                      <a:pt x="121" y="119"/>
                    </a:lnTo>
                    <a:lnTo>
                      <a:pt x="128" y="119"/>
                    </a:lnTo>
                    <a:lnTo>
                      <a:pt x="134" y="121"/>
                    </a:lnTo>
                    <a:lnTo>
                      <a:pt x="138" y="119"/>
                    </a:lnTo>
                    <a:lnTo>
                      <a:pt x="146" y="119"/>
                    </a:lnTo>
                    <a:lnTo>
                      <a:pt x="150" y="119"/>
                    </a:lnTo>
                    <a:lnTo>
                      <a:pt x="156" y="119"/>
                    </a:lnTo>
                    <a:lnTo>
                      <a:pt x="163" y="119"/>
                    </a:lnTo>
                    <a:lnTo>
                      <a:pt x="171" y="119"/>
                    </a:lnTo>
                    <a:lnTo>
                      <a:pt x="175" y="117"/>
                    </a:lnTo>
                    <a:lnTo>
                      <a:pt x="183" y="117"/>
                    </a:lnTo>
                    <a:lnTo>
                      <a:pt x="189" y="115"/>
                    </a:lnTo>
                    <a:lnTo>
                      <a:pt x="196" y="113"/>
                    </a:lnTo>
                    <a:lnTo>
                      <a:pt x="200" y="111"/>
                    </a:lnTo>
                    <a:lnTo>
                      <a:pt x="206" y="111"/>
                    </a:lnTo>
                    <a:lnTo>
                      <a:pt x="212" y="107"/>
                    </a:lnTo>
                    <a:lnTo>
                      <a:pt x="220" y="107"/>
                    </a:lnTo>
                    <a:lnTo>
                      <a:pt x="227" y="103"/>
                    </a:lnTo>
                    <a:lnTo>
                      <a:pt x="233" y="103"/>
                    </a:lnTo>
                    <a:lnTo>
                      <a:pt x="239" y="99"/>
                    </a:lnTo>
                    <a:lnTo>
                      <a:pt x="245" y="97"/>
                    </a:lnTo>
                    <a:lnTo>
                      <a:pt x="251" y="93"/>
                    </a:lnTo>
                    <a:lnTo>
                      <a:pt x="257" y="90"/>
                    </a:lnTo>
                    <a:lnTo>
                      <a:pt x="264" y="86"/>
                    </a:lnTo>
                    <a:lnTo>
                      <a:pt x="270" y="82"/>
                    </a:lnTo>
                    <a:lnTo>
                      <a:pt x="276" y="78"/>
                    </a:lnTo>
                    <a:lnTo>
                      <a:pt x="284" y="74"/>
                    </a:lnTo>
                    <a:lnTo>
                      <a:pt x="284" y="72"/>
                    </a:lnTo>
                    <a:lnTo>
                      <a:pt x="284" y="66"/>
                    </a:lnTo>
                    <a:lnTo>
                      <a:pt x="284" y="60"/>
                    </a:lnTo>
                    <a:lnTo>
                      <a:pt x="284" y="53"/>
                    </a:lnTo>
                    <a:lnTo>
                      <a:pt x="284" y="49"/>
                    </a:lnTo>
                    <a:lnTo>
                      <a:pt x="284" y="43"/>
                    </a:lnTo>
                    <a:lnTo>
                      <a:pt x="284" y="37"/>
                    </a:lnTo>
                    <a:lnTo>
                      <a:pt x="284" y="29"/>
                    </a:lnTo>
                    <a:lnTo>
                      <a:pt x="284" y="22"/>
                    </a:lnTo>
                    <a:lnTo>
                      <a:pt x="282" y="18"/>
                    </a:lnTo>
                    <a:lnTo>
                      <a:pt x="280" y="12"/>
                    </a:lnTo>
                    <a:lnTo>
                      <a:pt x="280" y="8"/>
                    </a:lnTo>
                    <a:lnTo>
                      <a:pt x="278" y="2"/>
                    </a:lnTo>
                    <a:lnTo>
                      <a:pt x="276" y="0"/>
                    </a:lnTo>
                    <a:lnTo>
                      <a:pt x="268" y="4"/>
                    </a:lnTo>
                    <a:lnTo>
                      <a:pt x="268" y="6"/>
                    </a:lnTo>
                    <a:lnTo>
                      <a:pt x="268" y="10"/>
                    </a:lnTo>
                    <a:lnTo>
                      <a:pt x="270" y="12"/>
                    </a:lnTo>
                    <a:lnTo>
                      <a:pt x="270" y="18"/>
                    </a:lnTo>
                    <a:lnTo>
                      <a:pt x="270" y="22"/>
                    </a:lnTo>
                    <a:lnTo>
                      <a:pt x="272" y="27"/>
                    </a:lnTo>
                    <a:lnTo>
                      <a:pt x="272" y="33"/>
                    </a:lnTo>
                    <a:lnTo>
                      <a:pt x="272" y="37"/>
                    </a:lnTo>
                    <a:lnTo>
                      <a:pt x="272" y="43"/>
                    </a:lnTo>
                    <a:lnTo>
                      <a:pt x="274" y="47"/>
                    </a:lnTo>
                    <a:lnTo>
                      <a:pt x="272" y="51"/>
                    </a:lnTo>
                    <a:lnTo>
                      <a:pt x="272" y="57"/>
                    </a:lnTo>
                    <a:lnTo>
                      <a:pt x="272" y="62"/>
                    </a:lnTo>
                    <a:lnTo>
                      <a:pt x="270" y="66"/>
                    </a:lnTo>
                    <a:lnTo>
                      <a:pt x="270" y="66"/>
                    </a:lnTo>
                    <a:lnTo>
                      <a:pt x="266" y="70"/>
                    </a:lnTo>
                    <a:lnTo>
                      <a:pt x="262" y="70"/>
                    </a:lnTo>
                    <a:lnTo>
                      <a:pt x="257" y="72"/>
                    </a:lnTo>
                    <a:lnTo>
                      <a:pt x="255" y="76"/>
                    </a:lnTo>
                    <a:lnTo>
                      <a:pt x="251" y="78"/>
                    </a:lnTo>
                    <a:lnTo>
                      <a:pt x="245" y="80"/>
                    </a:lnTo>
                    <a:lnTo>
                      <a:pt x="239" y="82"/>
                    </a:lnTo>
                    <a:lnTo>
                      <a:pt x="233" y="86"/>
                    </a:lnTo>
                    <a:lnTo>
                      <a:pt x="227" y="88"/>
                    </a:lnTo>
                    <a:lnTo>
                      <a:pt x="220" y="90"/>
                    </a:lnTo>
                    <a:lnTo>
                      <a:pt x="212" y="95"/>
                    </a:lnTo>
                    <a:lnTo>
                      <a:pt x="204" y="97"/>
                    </a:lnTo>
                    <a:lnTo>
                      <a:pt x="196" y="101"/>
                    </a:lnTo>
                    <a:lnTo>
                      <a:pt x="191" y="101"/>
                    </a:lnTo>
                    <a:lnTo>
                      <a:pt x="187" y="101"/>
                    </a:lnTo>
                    <a:lnTo>
                      <a:pt x="181" y="101"/>
                    </a:lnTo>
                    <a:lnTo>
                      <a:pt x="177" y="103"/>
                    </a:lnTo>
                    <a:lnTo>
                      <a:pt x="171" y="103"/>
                    </a:lnTo>
                    <a:lnTo>
                      <a:pt x="167" y="103"/>
                    </a:lnTo>
                    <a:lnTo>
                      <a:pt x="163" y="105"/>
                    </a:lnTo>
                    <a:lnTo>
                      <a:pt x="156" y="105"/>
                    </a:lnTo>
                    <a:lnTo>
                      <a:pt x="150" y="105"/>
                    </a:lnTo>
                    <a:lnTo>
                      <a:pt x="146" y="105"/>
                    </a:lnTo>
                    <a:lnTo>
                      <a:pt x="140" y="105"/>
                    </a:lnTo>
                    <a:lnTo>
                      <a:pt x="136" y="107"/>
                    </a:lnTo>
                    <a:lnTo>
                      <a:pt x="128" y="105"/>
                    </a:lnTo>
                    <a:lnTo>
                      <a:pt x="123" y="105"/>
                    </a:lnTo>
                    <a:lnTo>
                      <a:pt x="117" y="105"/>
                    </a:lnTo>
                    <a:lnTo>
                      <a:pt x="111" y="105"/>
                    </a:lnTo>
                    <a:lnTo>
                      <a:pt x="105" y="103"/>
                    </a:lnTo>
                    <a:lnTo>
                      <a:pt x="99" y="103"/>
                    </a:lnTo>
                    <a:lnTo>
                      <a:pt x="93" y="101"/>
                    </a:lnTo>
                    <a:lnTo>
                      <a:pt x="86" y="101"/>
                    </a:lnTo>
                    <a:lnTo>
                      <a:pt x="78" y="99"/>
                    </a:lnTo>
                    <a:lnTo>
                      <a:pt x="72" y="97"/>
                    </a:lnTo>
                    <a:lnTo>
                      <a:pt x="66" y="97"/>
                    </a:lnTo>
                    <a:lnTo>
                      <a:pt x="60" y="95"/>
                    </a:lnTo>
                    <a:lnTo>
                      <a:pt x="53" y="90"/>
                    </a:lnTo>
                    <a:lnTo>
                      <a:pt x="45" y="88"/>
                    </a:lnTo>
                    <a:lnTo>
                      <a:pt x="39" y="86"/>
                    </a:lnTo>
                    <a:lnTo>
                      <a:pt x="33" y="84"/>
                    </a:lnTo>
                    <a:lnTo>
                      <a:pt x="25" y="80"/>
                    </a:lnTo>
                    <a:lnTo>
                      <a:pt x="18" y="78"/>
                    </a:lnTo>
                    <a:lnTo>
                      <a:pt x="10" y="74"/>
                    </a:lnTo>
                    <a:lnTo>
                      <a:pt x="4" y="72"/>
                    </a:lnTo>
                    <a:lnTo>
                      <a:pt x="0"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1" name="Freeform 114"/>
              <p:cNvSpPr>
                <a:spLocks/>
              </p:cNvSpPr>
              <p:nvPr/>
            </p:nvSpPr>
            <p:spPr bwMode="auto">
              <a:xfrm>
                <a:off x="4119563" y="3275013"/>
                <a:ext cx="20638" cy="22225"/>
              </a:xfrm>
              <a:custGeom>
                <a:avLst/>
                <a:gdLst>
                  <a:gd name="T0" fmla="*/ 0 w 13"/>
                  <a:gd name="T1" fmla="*/ 4 h 14"/>
                  <a:gd name="T2" fmla="*/ 0 w 13"/>
                  <a:gd name="T3" fmla="*/ 14 h 14"/>
                  <a:gd name="T4" fmla="*/ 13 w 13"/>
                  <a:gd name="T5" fmla="*/ 10 h 14"/>
                  <a:gd name="T6" fmla="*/ 11 w 13"/>
                  <a:gd name="T7" fmla="*/ 0 h 14"/>
                  <a:gd name="T8" fmla="*/ 0 w 13"/>
                  <a:gd name="T9" fmla="*/ 4 h 14"/>
                  <a:gd name="T10" fmla="*/ 0 w 13"/>
                  <a:gd name="T11" fmla="*/ 4 h 14"/>
                </a:gdLst>
                <a:ahLst/>
                <a:cxnLst>
                  <a:cxn ang="0">
                    <a:pos x="T0" y="T1"/>
                  </a:cxn>
                  <a:cxn ang="0">
                    <a:pos x="T2" y="T3"/>
                  </a:cxn>
                  <a:cxn ang="0">
                    <a:pos x="T4" y="T5"/>
                  </a:cxn>
                  <a:cxn ang="0">
                    <a:pos x="T6" y="T7"/>
                  </a:cxn>
                  <a:cxn ang="0">
                    <a:pos x="T8" y="T9"/>
                  </a:cxn>
                  <a:cxn ang="0">
                    <a:pos x="T10" y="T11"/>
                  </a:cxn>
                </a:cxnLst>
                <a:rect l="0" t="0" r="r" b="b"/>
                <a:pathLst>
                  <a:path w="13" h="14">
                    <a:moveTo>
                      <a:pt x="0" y="4"/>
                    </a:moveTo>
                    <a:lnTo>
                      <a:pt x="0" y="14"/>
                    </a:lnTo>
                    <a:lnTo>
                      <a:pt x="13" y="10"/>
                    </a:lnTo>
                    <a:lnTo>
                      <a:pt x="11" y="0"/>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2" name="Freeform 115"/>
              <p:cNvSpPr>
                <a:spLocks/>
              </p:cNvSpPr>
              <p:nvPr/>
            </p:nvSpPr>
            <p:spPr bwMode="auto">
              <a:xfrm>
                <a:off x="4159250" y="3259138"/>
                <a:ext cx="26988" cy="25400"/>
              </a:xfrm>
              <a:custGeom>
                <a:avLst/>
                <a:gdLst>
                  <a:gd name="T0" fmla="*/ 0 w 17"/>
                  <a:gd name="T1" fmla="*/ 6 h 16"/>
                  <a:gd name="T2" fmla="*/ 4 w 17"/>
                  <a:gd name="T3" fmla="*/ 16 h 16"/>
                  <a:gd name="T4" fmla="*/ 17 w 17"/>
                  <a:gd name="T5" fmla="*/ 12 h 16"/>
                  <a:gd name="T6" fmla="*/ 15 w 17"/>
                  <a:gd name="T7" fmla="*/ 0 h 16"/>
                  <a:gd name="T8" fmla="*/ 0 w 17"/>
                  <a:gd name="T9" fmla="*/ 6 h 16"/>
                  <a:gd name="T10" fmla="*/ 0 w 17"/>
                  <a:gd name="T11" fmla="*/ 6 h 16"/>
                </a:gdLst>
                <a:ahLst/>
                <a:cxnLst>
                  <a:cxn ang="0">
                    <a:pos x="T0" y="T1"/>
                  </a:cxn>
                  <a:cxn ang="0">
                    <a:pos x="T2" y="T3"/>
                  </a:cxn>
                  <a:cxn ang="0">
                    <a:pos x="T4" y="T5"/>
                  </a:cxn>
                  <a:cxn ang="0">
                    <a:pos x="T6" y="T7"/>
                  </a:cxn>
                  <a:cxn ang="0">
                    <a:pos x="T8" y="T9"/>
                  </a:cxn>
                  <a:cxn ang="0">
                    <a:pos x="T10" y="T11"/>
                  </a:cxn>
                </a:cxnLst>
                <a:rect l="0" t="0" r="r" b="b"/>
                <a:pathLst>
                  <a:path w="17" h="16">
                    <a:moveTo>
                      <a:pt x="0" y="6"/>
                    </a:moveTo>
                    <a:lnTo>
                      <a:pt x="4" y="16"/>
                    </a:lnTo>
                    <a:lnTo>
                      <a:pt x="17" y="12"/>
                    </a:lnTo>
                    <a:lnTo>
                      <a:pt x="15" y="0"/>
                    </a:lnTo>
                    <a:lnTo>
                      <a:pt x="0"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3" name="Freeform 116"/>
              <p:cNvSpPr>
                <a:spLocks/>
              </p:cNvSpPr>
              <p:nvPr/>
            </p:nvSpPr>
            <p:spPr bwMode="auto">
              <a:xfrm>
                <a:off x="4208463" y="3241676"/>
                <a:ext cx="22225" cy="26988"/>
              </a:xfrm>
              <a:custGeom>
                <a:avLst/>
                <a:gdLst>
                  <a:gd name="T0" fmla="*/ 0 w 14"/>
                  <a:gd name="T1" fmla="*/ 8 h 17"/>
                  <a:gd name="T2" fmla="*/ 2 w 14"/>
                  <a:gd name="T3" fmla="*/ 17 h 17"/>
                  <a:gd name="T4" fmla="*/ 14 w 14"/>
                  <a:gd name="T5" fmla="*/ 11 h 17"/>
                  <a:gd name="T6" fmla="*/ 14 w 14"/>
                  <a:gd name="T7" fmla="*/ 0 h 17"/>
                  <a:gd name="T8" fmla="*/ 0 w 14"/>
                  <a:gd name="T9" fmla="*/ 8 h 17"/>
                  <a:gd name="T10" fmla="*/ 0 w 14"/>
                  <a:gd name="T11" fmla="*/ 8 h 17"/>
                </a:gdLst>
                <a:ahLst/>
                <a:cxnLst>
                  <a:cxn ang="0">
                    <a:pos x="T0" y="T1"/>
                  </a:cxn>
                  <a:cxn ang="0">
                    <a:pos x="T2" y="T3"/>
                  </a:cxn>
                  <a:cxn ang="0">
                    <a:pos x="T4" y="T5"/>
                  </a:cxn>
                  <a:cxn ang="0">
                    <a:pos x="T6" y="T7"/>
                  </a:cxn>
                  <a:cxn ang="0">
                    <a:pos x="T8" y="T9"/>
                  </a:cxn>
                  <a:cxn ang="0">
                    <a:pos x="T10" y="T11"/>
                  </a:cxn>
                </a:cxnLst>
                <a:rect l="0" t="0" r="r" b="b"/>
                <a:pathLst>
                  <a:path w="14" h="17">
                    <a:moveTo>
                      <a:pt x="0" y="8"/>
                    </a:moveTo>
                    <a:lnTo>
                      <a:pt x="2" y="17"/>
                    </a:lnTo>
                    <a:lnTo>
                      <a:pt x="14" y="11"/>
                    </a:lnTo>
                    <a:lnTo>
                      <a:pt x="14" y="0"/>
                    </a:lnTo>
                    <a:lnTo>
                      <a:pt x="0"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4" name="Freeform 117"/>
              <p:cNvSpPr>
                <a:spLocks/>
              </p:cNvSpPr>
              <p:nvPr/>
            </p:nvSpPr>
            <p:spPr bwMode="auto">
              <a:xfrm>
                <a:off x="4637088" y="2714626"/>
                <a:ext cx="249238" cy="477838"/>
              </a:xfrm>
              <a:custGeom>
                <a:avLst/>
                <a:gdLst>
                  <a:gd name="T0" fmla="*/ 10 w 157"/>
                  <a:gd name="T1" fmla="*/ 21 h 301"/>
                  <a:gd name="T2" fmla="*/ 23 w 157"/>
                  <a:gd name="T3" fmla="*/ 33 h 301"/>
                  <a:gd name="T4" fmla="*/ 39 w 157"/>
                  <a:gd name="T5" fmla="*/ 58 h 301"/>
                  <a:gd name="T6" fmla="*/ 50 w 157"/>
                  <a:gd name="T7" fmla="*/ 81 h 301"/>
                  <a:gd name="T8" fmla="*/ 60 w 157"/>
                  <a:gd name="T9" fmla="*/ 99 h 301"/>
                  <a:gd name="T10" fmla="*/ 68 w 157"/>
                  <a:gd name="T11" fmla="*/ 124 h 301"/>
                  <a:gd name="T12" fmla="*/ 78 w 157"/>
                  <a:gd name="T13" fmla="*/ 151 h 301"/>
                  <a:gd name="T14" fmla="*/ 87 w 157"/>
                  <a:gd name="T15" fmla="*/ 182 h 301"/>
                  <a:gd name="T16" fmla="*/ 95 w 157"/>
                  <a:gd name="T17" fmla="*/ 215 h 301"/>
                  <a:gd name="T18" fmla="*/ 103 w 157"/>
                  <a:gd name="T19" fmla="*/ 254 h 301"/>
                  <a:gd name="T20" fmla="*/ 116 w 157"/>
                  <a:gd name="T21" fmla="*/ 299 h 301"/>
                  <a:gd name="T22" fmla="*/ 118 w 157"/>
                  <a:gd name="T23" fmla="*/ 277 h 301"/>
                  <a:gd name="T24" fmla="*/ 120 w 157"/>
                  <a:gd name="T25" fmla="*/ 256 h 301"/>
                  <a:gd name="T26" fmla="*/ 124 w 157"/>
                  <a:gd name="T27" fmla="*/ 229 h 301"/>
                  <a:gd name="T28" fmla="*/ 128 w 157"/>
                  <a:gd name="T29" fmla="*/ 200 h 301"/>
                  <a:gd name="T30" fmla="*/ 136 w 157"/>
                  <a:gd name="T31" fmla="*/ 171 h 301"/>
                  <a:gd name="T32" fmla="*/ 146 w 157"/>
                  <a:gd name="T33" fmla="*/ 143 h 301"/>
                  <a:gd name="T34" fmla="*/ 130 w 157"/>
                  <a:gd name="T35" fmla="*/ 101 h 301"/>
                  <a:gd name="T36" fmla="*/ 138 w 157"/>
                  <a:gd name="T37" fmla="*/ 85 h 301"/>
                  <a:gd name="T38" fmla="*/ 153 w 157"/>
                  <a:gd name="T39" fmla="*/ 58 h 301"/>
                  <a:gd name="T40" fmla="*/ 146 w 157"/>
                  <a:gd name="T41" fmla="*/ 37 h 301"/>
                  <a:gd name="T42" fmla="*/ 130 w 157"/>
                  <a:gd name="T43" fmla="*/ 19 h 301"/>
                  <a:gd name="T44" fmla="*/ 111 w 157"/>
                  <a:gd name="T45" fmla="*/ 4 h 301"/>
                  <a:gd name="T46" fmla="*/ 101 w 157"/>
                  <a:gd name="T47" fmla="*/ 15 h 301"/>
                  <a:gd name="T48" fmla="*/ 124 w 157"/>
                  <a:gd name="T49" fmla="*/ 29 h 301"/>
                  <a:gd name="T50" fmla="*/ 138 w 157"/>
                  <a:gd name="T51" fmla="*/ 50 h 301"/>
                  <a:gd name="T52" fmla="*/ 134 w 157"/>
                  <a:gd name="T53" fmla="*/ 68 h 301"/>
                  <a:gd name="T54" fmla="*/ 124 w 157"/>
                  <a:gd name="T55" fmla="*/ 89 h 301"/>
                  <a:gd name="T56" fmla="*/ 142 w 157"/>
                  <a:gd name="T57" fmla="*/ 124 h 301"/>
                  <a:gd name="T58" fmla="*/ 138 w 157"/>
                  <a:gd name="T59" fmla="*/ 136 h 301"/>
                  <a:gd name="T60" fmla="*/ 130 w 157"/>
                  <a:gd name="T61" fmla="*/ 159 h 301"/>
                  <a:gd name="T62" fmla="*/ 124 w 157"/>
                  <a:gd name="T63" fmla="*/ 178 h 301"/>
                  <a:gd name="T64" fmla="*/ 120 w 157"/>
                  <a:gd name="T65" fmla="*/ 198 h 301"/>
                  <a:gd name="T66" fmla="*/ 116 w 157"/>
                  <a:gd name="T67" fmla="*/ 219 h 301"/>
                  <a:gd name="T68" fmla="*/ 111 w 157"/>
                  <a:gd name="T69" fmla="*/ 239 h 301"/>
                  <a:gd name="T70" fmla="*/ 109 w 157"/>
                  <a:gd name="T71" fmla="*/ 242 h 301"/>
                  <a:gd name="T72" fmla="*/ 105 w 157"/>
                  <a:gd name="T73" fmla="*/ 219 h 301"/>
                  <a:gd name="T74" fmla="*/ 101 w 157"/>
                  <a:gd name="T75" fmla="*/ 194 h 301"/>
                  <a:gd name="T76" fmla="*/ 97 w 157"/>
                  <a:gd name="T77" fmla="*/ 176 h 301"/>
                  <a:gd name="T78" fmla="*/ 91 w 157"/>
                  <a:gd name="T79" fmla="*/ 157 h 301"/>
                  <a:gd name="T80" fmla="*/ 85 w 157"/>
                  <a:gd name="T81" fmla="*/ 136 h 301"/>
                  <a:gd name="T82" fmla="*/ 78 w 157"/>
                  <a:gd name="T83" fmla="*/ 114 h 301"/>
                  <a:gd name="T84" fmla="*/ 70 w 157"/>
                  <a:gd name="T85" fmla="*/ 93 h 301"/>
                  <a:gd name="T86" fmla="*/ 62 w 157"/>
                  <a:gd name="T87" fmla="*/ 75 h 301"/>
                  <a:gd name="T88" fmla="*/ 52 w 157"/>
                  <a:gd name="T89" fmla="*/ 54 h 301"/>
                  <a:gd name="T90" fmla="*/ 35 w 157"/>
                  <a:gd name="T91" fmla="*/ 29 h 301"/>
                  <a:gd name="T92" fmla="*/ 8 w 157"/>
                  <a:gd name="T93" fmla="*/ 4 h 301"/>
                  <a:gd name="T94" fmla="*/ 0 w 157"/>
                  <a:gd name="T95" fmla="*/ 1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7" h="301">
                    <a:moveTo>
                      <a:pt x="0" y="11"/>
                    </a:moveTo>
                    <a:lnTo>
                      <a:pt x="2" y="13"/>
                    </a:lnTo>
                    <a:lnTo>
                      <a:pt x="4" y="15"/>
                    </a:lnTo>
                    <a:lnTo>
                      <a:pt x="10" y="21"/>
                    </a:lnTo>
                    <a:lnTo>
                      <a:pt x="12" y="23"/>
                    </a:lnTo>
                    <a:lnTo>
                      <a:pt x="15" y="25"/>
                    </a:lnTo>
                    <a:lnTo>
                      <a:pt x="19" y="29"/>
                    </a:lnTo>
                    <a:lnTo>
                      <a:pt x="23" y="33"/>
                    </a:lnTo>
                    <a:lnTo>
                      <a:pt x="25" y="39"/>
                    </a:lnTo>
                    <a:lnTo>
                      <a:pt x="29" y="44"/>
                    </a:lnTo>
                    <a:lnTo>
                      <a:pt x="33" y="50"/>
                    </a:lnTo>
                    <a:lnTo>
                      <a:pt x="39" y="58"/>
                    </a:lnTo>
                    <a:lnTo>
                      <a:pt x="41" y="64"/>
                    </a:lnTo>
                    <a:lnTo>
                      <a:pt x="45" y="72"/>
                    </a:lnTo>
                    <a:lnTo>
                      <a:pt x="48" y="75"/>
                    </a:lnTo>
                    <a:lnTo>
                      <a:pt x="50" y="81"/>
                    </a:lnTo>
                    <a:lnTo>
                      <a:pt x="52" y="85"/>
                    </a:lnTo>
                    <a:lnTo>
                      <a:pt x="56" y="91"/>
                    </a:lnTo>
                    <a:lnTo>
                      <a:pt x="56" y="95"/>
                    </a:lnTo>
                    <a:lnTo>
                      <a:pt x="60" y="99"/>
                    </a:lnTo>
                    <a:lnTo>
                      <a:pt x="62" y="105"/>
                    </a:lnTo>
                    <a:lnTo>
                      <a:pt x="64" y="112"/>
                    </a:lnTo>
                    <a:lnTo>
                      <a:pt x="66" y="118"/>
                    </a:lnTo>
                    <a:lnTo>
                      <a:pt x="68" y="124"/>
                    </a:lnTo>
                    <a:lnTo>
                      <a:pt x="70" y="130"/>
                    </a:lnTo>
                    <a:lnTo>
                      <a:pt x="74" y="136"/>
                    </a:lnTo>
                    <a:lnTo>
                      <a:pt x="74" y="143"/>
                    </a:lnTo>
                    <a:lnTo>
                      <a:pt x="78" y="151"/>
                    </a:lnTo>
                    <a:lnTo>
                      <a:pt x="81" y="157"/>
                    </a:lnTo>
                    <a:lnTo>
                      <a:pt x="83" y="165"/>
                    </a:lnTo>
                    <a:lnTo>
                      <a:pt x="85" y="171"/>
                    </a:lnTo>
                    <a:lnTo>
                      <a:pt x="87" y="182"/>
                    </a:lnTo>
                    <a:lnTo>
                      <a:pt x="89" y="188"/>
                    </a:lnTo>
                    <a:lnTo>
                      <a:pt x="91" y="198"/>
                    </a:lnTo>
                    <a:lnTo>
                      <a:pt x="93" y="206"/>
                    </a:lnTo>
                    <a:lnTo>
                      <a:pt x="95" y="215"/>
                    </a:lnTo>
                    <a:lnTo>
                      <a:pt x="97" y="225"/>
                    </a:lnTo>
                    <a:lnTo>
                      <a:pt x="99" y="235"/>
                    </a:lnTo>
                    <a:lnTo>
                      <a:pt x="101" y="244"/>
                    </a:lnTo>
                    <a:lnTo>
                      <a:pt x="103" y="254"/>
                    </a:lnTo>
                    <a:lnTo>
                      <a:pt x="105" y="264"/>
                    </a:lnTo>
                    <a:lnTo>
                      <a:pt x="107" y="277"/>
                    </a:lnTo>
                    <a:lnTo>
                      <a:pt x="116" y="301"/>
                    </a:lnTo>
                    <a:lnTo>
                      <a:pt x="116" y="299"/>
                    </a:lnTo>
                    <a:lnTo>
                      <a:pt x="116" y="295"/>
                    </a:lnTo>
                    <a:lnTo>
                      <a:pt x="116" y="289"/>
                    </a:lnTo>
                    <a:lnTo>
                      <a:pt x="118" y="283"/>
                    </a:lnTo>
                    <a:lnTo>
                      <a:pt x="118" y="277"/>
                    </a:lnTo>
                    <a:lnTo>
                      <a:pt x="118" y="272"/>
                    </a:lnTo>
                    <a:lnTo>
                      <a:pt x="118" y="266"/>
                    </a:lnTo>
                    <a:lnTo>
                      <a:pt x="120" y="262"/>
                    </a:lnTo>
                    <a:lnTo>
                      <a:pt x="120" y="256"/>
                    </a:lnTo>
                    <a:lnTo>
                      <a:pt x="120" y="250"/>
                    </a:lnTo>
                    <a:lnTo>
                      <a:pt x="122" y="242"/>
                    </a:lnTo>
                    <a:lnTo>
                      <a:pt x="124" y="237"/>
                    </a:lnTo>
                    <a:lnTo>
                      <a:pt x="124" y="229"/>
                    </a:lnTo>
                    <a:lnTo>
                      <a:pt x="124" y="221"/>
                    </a:lnTo>
                    <a:lnTo>
                      <a:pt x="126" y="215"/>
                    </a:lnTo>
                    <a:lnTo>
                      <a:pt x="128" y="206"/>
                    </a:lnTo>
                    <a:lnTo>
                      <a:pt x="128" y="200"/>
                    </a:lnTo>
                    <a:lnTo>
                      <a:pt x="130" y="192"/>
                    </a:lnTo>
                    <a:lnTo>
                      <a:pt x="132" y="186"/>
                    </a:lnTo>
                    <a:lnTo>
                      <a:pt x="134" y="178"/>
                    </a:lnTo>
                    <a:lnTo>
                      <a:pt x="136" y="171"/>
                    </a:lnTo>
                    <a:lnTo>
                      <a:pt x="138" y="163"/>
                    </a:lnTo>
                    <a:lnTo>
                      <a:pt x="140" y="157"/>
                    </a:lnTo>
                    <a:lnTo>
                      <a:pt x="144" y="149"/>
                    </a:lnTo>
                    <a:lnTo>
                      <a:pt x="146" y="143"/>
                    </a:lnTo>
                    <a:lnTo>
                      <a:pt x="149" y="136"/>
                    </a:lnTo>
                    <a:lnTo>
                      <a:pt x="153" y="128"/>
                    </a:lnTo>
                    <a:lnTo>
                      <a:pt x="157" y="124"/>
                    </a:lnTo>
                    <a:lnTo>
                      <a:pt x="130" y="101"/>
                    </a:lnTo>
                    <a:lnTo>
                      <a:pt x="130" y="99"/>
                    </a:lnTo>
                    <a:lnTo>
                      <a:pt x="132" y="97"/>
                    </a:lnTo>
                    <a:lnTo>
                      <a:pt x="134" y="91"/>
                    </a:lnTo>
                    <a:lnTo>
                      <a:pt x="138" y="85"/>
                    </a:lnTo>
                    <a:lnTo>
                      <a:pt x="140" y="77"/>
                    </a:lnTo>
                    <a:lnTo>
                      <a:pt x="144" y="70"/>
                    </a:lnTo>
                    <a:lnTo>
                      <a:pt x="149" y="62"/>
                    </a:lnTo>
                    <a:lnTo>
                      <a:pt x="153" y="58"/>
                    </a:lnTo>
                    <a:lnTo>
                      <a:pt x="153" y="54"/>
                    </a:lnTo>
                    <a:lnTo>
                      <a:pt x="151" y="46"/>
                    </a:lnTo>
                    <a:lnTo>
                      <a:pt x="149" y="42"/>
                    </a:lnTo>
                    <a:lnTo>
                      <a:pt x="146" y="37"/>
                    </a:lnTo>
                    <a:lnTo>
                      <a:pt x="142" y="33"/>
                    </a:lnTo>
                    <a:lnTo>
                      <a:pt x="140" y="29"/>
                    </a:lnTo>
                    <a:lnTo>
                      <a:pt x="134" y="25"/>
                    </a:lnTo>
                    <a:lnTo>
                      <a:pt x="130" y="19"/>
                    </a:lnTo>
                    <a:lnTo>
                      <a:pt x="126" y="15"/>
                    </a:lnTo>
                    <a:lnTo>
                      <a:pt x="122" y="11"/>
                    </a:lnTo>
                    <a:lnTo>
                      <a:pt x="116" y="7"/>
                    </a:lnTo>
                    <a:lnTo>
                      <a:pt x="111" y="4"/>
                    </a:lnTo>
                    <a:lnTo>
                      <a:pt x="105" y="0"/>
                    </a:lnTo>
                    <a:lnTo>
                      <a:pt x="101" y="0"/>
                    </a:lnTo>
                    <a:lnTo>
                      <a:pt x="101" y="15"/>
                    </a:lnTo>
                    <a:lnTo>
                      <a:pt x="101" y="15"/>
                    </a:lnTo>
                    <a:lnTo>
                      <a:pt x="105" y="19"/>
                    </a:lnTo>
                    <a:lnTo>
                      <a:pt x="109" y="21"/>
                    </a:lnTo>
                    <a:lnTo>
                      <a:pt x="118" y="25"/>
                    </a:lnTo>
                    <a:lnTo>
                      <a:pt x="124" y="29"/>
                    </a:lnTo>
                    <a:lnTo>
                      <a:pt x="130" y="37"/>
                    </a:lnTo>
                    <a:lnTo>
                      <a:pt x="132" y="42"/>
                    </a:lnTo>
                    <a:lnTo>
                      <a:pt x="136" y="46"/>
                    </a:lnTo>
                    <a:lnTo>
                      <a:pt x="138" y="50"/>
                    </a:lnTo>
                    <a:lnTo>
                      <a:pt x="142" y="54"/>
                    </a:lnTo>
                    <a:lnTo>
                      <a:pt x="140" y="56"/>
                    </a:lnTo>
                    <a:lnTo>
                      <a:pt x="138" y="60"/>
                    </a:lnTo>
                    <a:lnTo>
                      <a:pt x="134" y="68"/>
                    </a:lnTo>
                    <a:lnTo>
                      <a:pt x="130" y="77"/>
                    </a:lnTo>
                    <a:lnTo>
                      <a:pt x="128" y="81"/>
                    </a:lnTo>
                    <a:lnTo>
                      <a:pt x="126" y="85"/>
                    </a:lnTo>
                    <a:lnTo>
                      <a:pt x="124" y="89"/>
                    </a:lnTo>
                    <a:lnTo>
                      <a:pt x="122" y="93"/>
                    </a:lnTo>
                    <a:lnTo>
                      <a:pt x="120" y="99"/>
                    </a:lnTo>
                    <a:lnTo>
                      <a:pt x="120" y="105"/>
                    </a:lnTo>
                    <a:lnTo>
                      <a:pt x="142" y="124"/>
                    </a:lnTo>
                    <a:lnTo>
                      <a:pt x="140" y="124"/>
                    </a:lnTo>
                    <a:lnTo>
                      <a:pt x="140" y="126"/>
                    </a:lnTo>
                    <a:lnTo>
                      <a:pt x="138" y="130"/>
                    </a:lnTo>
                    <a:lnTo>
                      <a:pt x="138" y="136"/>
                    </a:lnTo>
                    <a:lnTo>
                      <a:pt x="134" y="143"/>
                    </a:lnTo>
                    <a:lnTo>
                      <a:pt x="132" y="149"/>
                    </a:lnTo>
                    <a:lnTo>
                      <a:pt x="130" y="153"/>
                    </a:lnTo>
                    <a:lnTo>
                      <a:pt x="130" y="159"/>
                    </a:lnTo>
                    <a:lnTo>
                      <a:pt x="128" y="163"/>
                    </a:lnTo>
                    <a:lnTo>
                      <a:pt x="128" y="167"/>
                    </a:lnTo>
                    <a:lnTo>
                      <a:pt x="126" y="173"/>
                    </a:lnTo>
                    <a:lnTo>
                      <a:pt x="124" y="178"/>
                    </a:lnTo>
                    <a:lnTo>
                      <a:pt x="124" y="182"/>
                    </a:lnTo>
                    <a:lnTo>
                      <a:pt x="122" y="188"/>
                    </a:lnTo>
                    <a:lnTo>
                      <a:pt x="120" y="192"/>
                    </a:lnTo>
                    <a:lnTo>
                      <a:pt x="120" y="198"/>
                    </a:lnTo>
                    <a:lnTo>
                      <a:pt x="118" y="202"/>
                    </a:lnTo>
                    <a:lnTo>
                      <a:pt x="118" y="209"/>
                    </a:lnTo>
                    <a:lnTo>
                      <a:pt x="116" y="215"/>
                    </a:lnTo>
                    <a:lnTo>
                      <a:pt x="116" y="219"/>
                    </a:lnTo>
                    <a:lnTo>
                      <a:pt x="113" y="225"/>
                    </a:lnTo>
                    <a:lnTo>
                      <a:pt x="113" y="229"/>
                    </a:lnTo>
                    <a:lnTo>
                      <a:pt x="111" y="235"/>
                    </a:lnTo>
                    <a:lnTo>
                      <a:pt x="111" y="239"/>
                    </a:lnTo>
                    <a:lnTo>
                      <a:pt x="111" y="244"/>
                    </a:lnTo>
                    <a:lnTo>
                      <a:pt x="111" y="250"/>
                    </a:lnTo>
                    <a:lnTo>
                      <a:pt x="109" y="248"/>
                    </a:lnTo>
                    <a:lnTo>
                      <a:pt x="109" y="242"/>
                    </a:lnTo>
                    <a:lnTo>
                      <a:pt x="109" y="235"/>
                    </a:lnTo>
                    <a:lnTo>
                      <a:pt x="107" y="231"/>
                    </a:lnTo>
                    <a:lnTo>
                      <a:pt x="107" y="225"/>
                    </a:lnTo>
                    <a:lnTo>
                      <a:pt x="105" y="219"/>
                    </a:lnTo>
                    <a:lnTo>
                      <a:pt x="103" y="211"/>
                    </a:lnTo>
                    <a:lnTo>
                      <a:pt x="101" y="202"/>
                    </a:lnTo>
                    <a:lnTo>
                      <a:pt x="101" y="198"/>
                    </a:lnTo>
                    <a:lnTo>
                      <a:pt x="101" y="194"/>
                    </a:lnTo>
                    <a:lnTo>
                      <a:pt x="99" y="188"/>
                    </a:lnTo>
                    <a:lnTo>
                      <a:pt x="99" y="186"/>
                    </a:lnTo>
                    <a:lnTo>
                      <a:pt x="97" y="180"/>
                    </a:lnTo>
                    <a:lnTo>
                      <a:pt x="97" y="176"/>
                    </a:lnTo>
                    <a:lnTo>
                      <a:pt x="95" y="171"/>
                    </a:lnTo>
                    <a:lnTo>
                      <a:pt x="95" y="165"/>
                    </a:lnTo>
                    <a:lnTo>
                      <a:pt x="93" y="161"/>
                    </a:lnTo>
                    <a:lnTo>
                      <a:pt x="91" y="157"/>
                    </a:lnTo>
                    <a:lnTo>
                      <a:pt x="91" y="151"/>
                    </a:lnTo>
                    <a:lnTo>
                      <a:pt x="89" y="147"/>
                    </a:lnTo>
                    <a:lnTo>
                      <a:pt x="87" y="140"/>
                    </a:lnTo>
                    <a:lnTo>
                      <a:pt x="85" y="136"/>
                    </a:lnTo>
                    <a:lnTo>
                      <a:pt x="85" y="130"/>
                    </a:lnTo>
                    <a:lnTo>
                      <a:pt x="83" y="126"/>
                    </a:lnTo>
                    <a:lnTo>
                      <a:pt x="81" y="120"/>
                    </a:lnTo>
                    <a:lnTo>
                      <a:pt x="78" y="114"/>
                    </a:lnTo>
                    <a:lnTo>
                      <a:pt x="76" y="110"/>
                    </a:lnTo>
                    <a:lnTo>
                      <a:pt x="74" y="103"/>
                    </a:lnTo>
                    <a:lnTo>
                      <a:pt x="72" y="99"/>
                    </a:lnTo>
                    <a:lnTo>
                      <a:pt x="70" y="93"/>
                    </a:lnTo>
                    <a:lnTo>
                      <a:pt x="68" y="89"/>
                    </a:lnTo>
                    <a:lnTo>
                      <a:pt x="68" y="83"/>
                    </a:lnTo>
                    <a:lnTo>
                      <a:pt x="64" y="79"/>
                    </a:lnTo>
                    <a:lnTo>
                      <a:pt x="62" y="75"/>
                    </a:lnTo>
                    <a:lnTo>
                      <a:pt x="60" y="68"/>
                    </a:lnTo>
                    <a:lnTo>
                      <a:pt x="58" y="64"/>
                    </a:lnTo>
                    <a:lnTo>
                      <a:pt x="56" y="60"/>
                    </a:lnTo>
                    <a:lnTo>
                      <a:pt x="52" y="54"/>
                    </a:lnTo>
                    <a:lnTo>
                      <a:pt x="50" y="50"/>
                    </a:lnTo>
                    <a:lnTo>
                      <a:pt x="48" y="46"/>
                    </a:lnTo>
                    <a:lnTo>
                      <a:pt x="41" y="35"/>
                    </a:lnTo>
                    <a:lnTo>
                      <a:pt x="35" y="29"/>
                    </a:lnTo>
                    <a:lnTo>
                      <a:pt x="29" y="21"/>
                    </a:lnTo>
                    <a:lnTo>
                      <a:pt x="23" y="15"/>
                    </a:lnTo>
                    <a:lnTo>
                      <a:pt x="15" y="9"/>
                    </a:lnTo>
                    <a:lnTo>
                      <a:pt x="8" y="4"/>
                    </a:lnTo>
                    <a:lnTo>
                      <a:pt x="4" y="2"/>
                    </a:lnTo>
                    <a:lnTo>
                      <a:pt x="2" y="7"/>
                    </a:lnTo>
                    <a:lnTo>
                      <a:pt x="0" y="9"/>
                    </a:lnTo>
                    <a:lnTo>
                      <a:pt x="0"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5" name="Freeform 118"/>
              <p:cNvSpPr>
                <a:spLocks/>
              </p:cNvSpPr>
              <p:nvPr/>
            </p:nvSpPr>
            <p:spPr bwMode="auto">
              <a:xfrm>
                <a:off x="4787900" y="2714626"/>
                <a:ext cx="28575" cy="298450"/>
              </a:xfrm>
              <a:custGeom>
                <a:avLst/>
                <a:gdLst>
                  <a:gd name="T0" fmla="*/ 0 w 18"/>
                  <a:gd name="T1" fmla="*/ 159 h 188"/>
                  <a:gd name="T2" fmla="*/ 0 w 18"/>
                  <a:gd name="T3" fmla="*/ 149 h 188"/>
                  <a:gd name="T4" fmla="*/ 0 w 18"/>
                  <a:gd name="T5" fmla="*/ 143 h 188"/>
                  <a:gd name="T6" fmla="*/ 0 w 18"/>
                  <a:gd name="T7" fmla="*/ 132 h 188"/>
                  <a:gd name="T8" fmla="*/ 0 w 18"/>
                  <a:gd name="T9" fmla="*/ 120 h 188"/>
                  <a:gd name="T10" fmla="*/ 2 w 18"/>
                  <a:gd name="T11" fmla="*/ 108 h 188"/>
                  <a:gd name="T12" fmla="*/ 2 w 18"/>
                  <a:gd name="T13" fmla="*/ 93 h 188"/>
                  <a:gd name="T14" fmla="*/ 4 w 18"/>
                  <a:gd name="T15" fmla="*/ 79 h 188"/>
                  <a:gd name="T16" fmla="*/ 4 w 18"/>
                  <a:gd name="T17" fmla="*/ 64 h 188"/>
                  <a:gd name="T18" fmla="*/ 4 w 18"/>
                  <a:gd name="T19" fmla="*/ 50 h 188"/>
                  <a:gd name="T20" fmla="*/ 4 w 18"/>
                  <a:gd name="T21" fmla="*/ 37 h 188"/>
                  <a:gd name="T22" fmla="*/ 6 w 18"/>
                  <a:gd name="T23" fmla="*/ 25 h 188"/>
                  <a:gd name="T24" fmla="*/ 6 w 18"/>
                  <a:gd name="T25" fmla="*/ 15 h 188"/>
                  <a:gd name="T26" fmla="*/ 6 w 18"/>
                  <a:gd name="T27" fmla="*/ 4 h 188"/>
                  <a:gd name="T28" fmla="*/ 18 w 18"/>
                  <a:gd name="T29" fmla="*/ 15 h 188"/>
                  <a:gd name="T30" fmla="*/ 16 w 18"/>
                  <a:gd name="T31" fmla="*/ 21 h 188"/>
                  <a:gd name="T32" fmla="*/ 16 w 18"/>
                  <a:gd name="T33" fmla="*/ 29 h 188"/>
                  <a:gd name="T34" fmla="*/ 16 w 18"/>
                  <a:gd name="T35" fmla="*/ 37 h 188"/>
                  <a:gd name="T36" fmla="*/ 14 w 18"/>
                  <a:gd name="T37" fmla="*/ 50 h 188"/>
                  <a:gd name="T38" fmla="*/ 14 w 18"/>
                  <a:gd name="T39" fmla="*/ 62 h 188"/>
                  <a:gd name="T40" fmla="*/ 12 w 18"/>
                  <a:gd name="T41" fmla="*/ 77 h 188"/>
                  <a:gd name="T42" fmla="*/ 12 w 18"/>
                  <a:gd name="T43" fmla="*/ 91 h 188"/>
                  <a:gd name="T44" fmla="*/ 10 w 18"/>
                  <a:gd name="T45" fmla="*/ 105 h 188"/>
                  <a:gd name="T46" fmla="*/ 10 w 18"/>
                  <a:gd name="T47" fmla="*/ 120 h 188"/>
                  <a:gd name="T48" fmla="*/ 8 w 18"/>
                  <a:gd name="T49" fmla="*/ 134 h 188"/>
                  <a:gd name="T50" fmla="*/ 8 w 18"/>
                  <a:gd name="T51" fmla="*/ 149 h 188"/>
                  <a:gd name="T52" fmla="*/ 6 w 18"/>
                  <a:gd name="T53" fmla="*/ 161 h 188"/>
                  <a:gd name="T54" fmla="*/ 6 w 18"/>
                  <a:gd name="T55" fmla="*/ 171 h 188"/>
                  <a:gd name="T56" fmla="*/ 4 w 18"/>
                  <a:gd name="T57" fmla="*/ 180 h 188"/>
                  <a:gd name="T58" fmla="*/ 4 w 18"/>
                  <a:gd name="T59" fmla="*/ 188 h 188"/>
                  <a:gd name="T60" fmla="*/ 2 w 18"/>
                  <a:gd name="T61" fmla="*/ 186 h 188"/>
                  <a:gd name="T62" fmla="*/ 0 w 18"/>
                  <a:gd name="T63" fmla="*/ 178 h 188"/>
                  <a:gd name="T64" fmla="*/ 0 w 18"/>
                  <a:gd name="T65" fmla="*/ 165 h 188"/>
                  <a:gd name="T66" fmla="*/ 0 w 18"/>
                  <a:gd name="T67" fmla="*/ 16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188">
                    <a:moveTo>
                      <a:pt x="0" y="161"/>
                    </a:moveTo>
                    <a:lnTo>
                      <a:pt x="0" y="159"/>
                    </a:lnTo>
                    <a:lnTo>
                      <a:pt x="0" y="153"/>
                    </a:lnTo>
                    <a:lnTo>
                      <a:pt x="0" y="149"/>
                    </a:lnTo>
                    <a:lnTo>
                      <a:pt x="0" y="147"/>
                    </a:lnTo>
                    <a:lnTo>
                      <a:pt x="0" y="143"/>
                    </a:lnTo>
                    <a:lnTo>
                      <a:pt x="0" y="138"/>
                    </a:lnTo>
                    <a:lnTo>
                      <a:pt x="0" y="132"/>
                    </a:lnTo>
                    <a:lnTo>
                      <a:pt x="0" y="126"/>
                    </a:lnTo>
                    <a:lnTo>
                      <a:pt x="0" y="120"/>
                    </a:lnTo>
                    <a:lnTo>
                      <a:pt x="2" y="114"/>
                    </a:lnTo>
                    <a:lnTo>
                      <a:pt x="2" y="108"/>
                    </a:lnTo>
                    <a:lnTo>
                      <a:pt x="2" y="99"/>
                    </a:lnTo>
                    <a:lnTo>
                      <a:pt x="2" y="93"/>
                    </a:lnTo>
                    <a:lnTo>
                      <a:pt x="4" y="87"/>
                    </a:lnTo>
                    <a:lnTo>
                      <a:pt x="4" y="79"/>
                    </a:lnTo>
                    <a:lnTo>
                      <a:pt x="4" y="72"/>
                    </a:lnTo>
                    <a:lnTo>
                      <a:pt x="4" y="64"/>
                    </a:lnTo>
                    <a:lnTo>
                      <a:pt x="4" y="58"/>
                    </a:lnTo>
                    <a:lnTo>
                      <a:pt x="4" y="50"/>
                    </a:lnTo>
                    <a:lnTo>
                      <a:pt x="4" y="44"/>
                    </a:lnTo>
                    <a:lnTo>
                      <a:pt x="4" y="37"/>
                    </a:lnTo>
                    <a:lnTo>
                      <a:pt x="6" y="31"/>
                    </a:lnTo>
                    <a:lnTo>
                      <a:pt x="6" y="25"/>
                    </a:lnTo>
                    <a:lnTo>
                      <a:pt x="6" y="21"/>
                    </a:lnTo>
                    <a:lnTo>
                      <a:pt x="6" y="15"/>
                    </a:lnTo>
                    <a:lnTo>
                      <a:pt x="6" y="11"/>
                    </a:lnTo>
                    <a:lnTo>
                      <a:pt x="6" y="4"/>
                    </a:lnTo>
                    <a:lnTo>
                      <a:pt x="6" y="0"/>
                    </a:lnTo>
                    <a:lnTo>
                      <a:pt x="18" y="15"/>
                    </a:lnTo>
                    <a:lnTo>
                      <a:pt x="16" y="17"/>
                    </a:lnTo>
                    <a:lnTo>
                      <a:pt x="16" y="21"/>
                    </a:lnTo>
                    <a:lnTo>
                      <a:pt x="16" y="23"/>
                    </a:lnTo>
                    <a:lnTo>
                      <a:pt x="16" y="29"/>
                    </a:lnTo>
                    <a:lnTo>
                      <a:pt x="16" y="33"/>
                    </a:lnTo>
                    <a:lnTo>
                      <a:pt x="16" y="37"/>
                    </a:lnTo>
                    <a:lnTo>
                      <a:pt x="14" y="44"/>
                    </a:lnTo>
                    <a:lnTo>
                      <a:pt x="14" y="50"/>
                    </a:lnTo>
                    <a:lnTo>
                      <a:pt x="14" y="54"/>
                    </a:lnTo>
                    <a:lnTo>
                      <a:pt x="14" y="62"/>
                    </a:lnTo>
                    <a:lnTo>
                      <a:pt x="14" y="68"/>
                    </a:lnTo>
                    <a:lnTo>
                      <a:pt x="12" y="77"/>
                    </a:lnTo>
                    <a:lnTo>
                      <a:pt x="12" y="83"/>
                    </a:lnTo>
                    <a:lnTo>
                      <a:pt x="12" y="91"/>
                    </a:lnTo>
                    <a:lnTo>
                      <a:pt x="12" y="99"/>
                    </a:lnTo>
                    <a:lnTo>
                      <a:pt x="10" y="105"/>
                    </a:lnTo>
                    <a:lnTo>
                      <a:pt x="10" y="114"/>
                    </a:lnTo>
                    <a:lnTo>
                      <a:pt x="10" y="120"/>
                    </a:lnTo>
                    <a:lnTo>
                      <a:pt x="10" y="128"/>
                    </a:lnTo>
                    <a:lnTo>
                      <a:pt x="8" y="134"/>
                    </a:lnTo>
                    <a:lnTo>
                      <a:pt x="8" y="143"/>
                    </a:lnTo>
                    <a:lnTo>
                      <a:pt x="8" y="149"/>
                    </a:lnTo>
                    <a:lnTo>
                      <a:pt x="6" y="155"/>
                    </a:lnTo>
                    <a:lnTo>
                      <a:pt x="6" y="161"/>
                    </a:lnTo>
                    <a:lnTo>
                      <a:pt x="6" y="165"/>
                    </a:lnTo>
                    <a:lnTo>
                      <a:pt x="6" y="171"/>
                    </a:lnTo>
                    <a:lnTo>
                      <a:pt x="4" y="176"/>
                    </a:lnTo>
                    <a:lnTo>
                      <a:pt x="4" y="180"/>
                    </a:lnTo>
                    <a:lnTo>
                      <a:pt x="4" y="184"/>
                    </a:lnTo>
                    <a:lnTo>
                      <a:pt x="4" y="188"/>
                    </a:lnTo>
                    <a:lnTo>
                      <a:pt x="2" y="188"/>
                    </a:lnTo>
                    <a:lnTo>
                      <a:pt x="2" y="186"/>
                    </a:lnTo>
                    <a:lnTo>
                      <a:pt x="0" y="182"/>
                    </a:lnTo>
                    <a:lnTo>
                      <a:pt x="0" y="178"/>
                    </a:lnTo>
                    <a:lnTo>
                      <a:pt x="0" y="171"/>
                    </a:lnTo>
                    <a:lnTo>
                      <a:pt x="0" y="165"/>
                    </a:lnTo>
                    <a:lnTo>
                      <a:pt x="0" y="161"/>
                    </a:lnTo>
                    <a:lnTo>
                      <a:pt x="0" y="161"/>
                    </a:lnTo>
                    <a:lnTo>
                      <a:pt x="0"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6" name="Freeform 119"/>
              <p:cNvSpPr>
                <a:spLocks/>
              </p:cNvSpPr>
              <p:nvPr/>
            </p:nvSpPr>
            <p:spPr bwMode="auto">
              <a:xfrm>
                <a:off x="4859338" y="2773363"/>
                <a:ext cx="517525" cy="233363"/>
              </a:xfrm>
              <a:custGeom>
                <a:avLst/>
                <a:gdLst>
                  <a:gd name="T0" fmla="*/ 9 w 326"/>
                  <a:gd name="T1" fmla="*/ 19 h 147"/>
                  <a:gd name="T2" fmla="*/ 19 w 326"/>
                  <a:gd name="T3" fmla="*/ 25 h 147"/>
                  <a:gd name="T4" fmla="*/ 31 w 326"/>
                  <a:gd name="T5" fmla="*/ 35 h 147"/>
                  <a:gd name="T6" fmla="*/ 39 w 326"/>
                  <a:gd name="T7" fmla="*/ 40 h 147"/>
                  <a:gd name="T8" fmla="*/ 48 w 326"/>
                  <a:gd name="T9" fmla="*/ 48 h 147"/>
                  <a:gd name="T10" fmla="*/ 58 w 326"/>
                  <a:gd name="T11" fmla="*/ 54 h 147"/>
                  <a:gd name="T12" fmla="*/ 66 w 326"/>
                  <a:gd name="T13" fmla="*/ 60 h 147"/>
                  <a:gd name="T14" fmla="*/ 77 w 326"/>
                  <a:gd name="T15" fmla="*/ 68 h 147"/>
                  <a:gd name="T16" fmla="*/ 85 w 326"/>
                  <a:gd name="T17" fmla="*/ 77 h 147"/>
                  <a:gd name="T18" fmla="*/ 95 w 326"/>
                  <a:gd name="T19" fmla="*/ 87 h 147"/>
                  <a:gd name="T20" fmla="*/ 103 w 326"/>
                  <a:gd name="T21" fmla="*/ 95 h 147"/>
                  <a:gd name="T22" fmla="*/ 114 w 326"/>
                  <a:gd name="T23" fmla="*/ 106 h 147"/>
                  <a:gd name="T24" fmla="*/ 122 w 326"/>
                  <a:gd name="T25" fmla="*/ 114 h 147"/>
                  <a:gd name="T26" fmla="*/ 136 w 326"/>
                  <a:gd name="T27" fmla="*/ 124 h 147"/>
                  <a:gd name="T28" fmla="*/ 153 w 326"/>
                  <a:gd name="T29" fmla="*/ 134 h 147"/>
                  <a:gd name="T30" fmla="*/ 161 w 326"/>
                  <a:gd name="T31" fmla="*/ 139 h 147"/>
                  <a:gd name="T32" fmla="*/ 171 w 326"/>
                  <a:gd name="T33" fmla="*/ 141 h 147"/>
                  <a:gd name="T34" fmla="*/ 182 w 326"/>
                  <a:gd name="T35" fmla="*/ 145 h 147"/>
                  <a:gd name="T36" fmla="*/ 192 w 326"/>
                  <a:gd name="T37" fmla="*/ 147 h 147"/>
                  <a:gd name="T38" fmla="*/ 204 w 326"/>
                  <a:gd name="T39" fmla="*/ 147 h 147"/>
                  <a:gd name="T40" fmla="*/ 217 w 326"/>
                  <a:gd name="T41" fmla="*/ 147 h 147"/>
                  <a:gd name="T42" fmla="*/ 231 w 326"/>
                  <a:gd name="T43" fmla="*/ 145 h 147"/>
                  <a:gd name="T44" fmla="*/ 248 w 326"/>
                  <a:gd name="T45" fmla="*/ 145 h 147"/>
                  <a:gd name="T46" fmla="*/ 262 w 326"/>
                  <a:gd name="T47" fmla="*/ 141 h 147"/>
                  <a:gd name="T48" fmla="*/ 272 w 326"/>
                  <a:gd name="T49" fmla="*/ 139 h 147"/>
                  <a:gd name="T50" fmla="*/ 281 w 326"/>
                  <a:gd name="T51" fmla="*/ 134 h 147"/>
                  <a:gd name="T52" fmla="*/ 291 w 326"/>
                  <a:gd name="T53" fmla="*/ 132 h 147"/>
                  <a:gd name="T54" fmla="*/ 301 w 326"/>
                  <a:gd name="T55" fmla="*/ 130 h 147"/>
                  <a:gd name="T56" fmla="*/ 312 w 326"/>
                  <a:gd name="T57" fmla="*/ 126 h 147"/>
                  <a:gd name="T58" fmla="*/ 324 w 326"/>
                  <a:gd name="T59" fmla="*/ 122 h 147"/>
                  <a:gd name="T60" fmla="*/ 324 w 326"/>
                  <a:gd name="T61" fmla="*/ 112 h 147"/>
                  <a:gd name="T62" fmla="*/ 316 w 326"/>
                  <a:gd name="T63" fmla="*/ 114 h 147"/>
                  <a:gd name="T64" fmla="*/ 305 w 326"/>
                  <a:gd name="T65" fmla="*/ 118 h 147"/>
                  <a:gd name="T66" fmla="*/ 295 w 326"/>
                  <a:gd name="T67" fmla="*/ 120 h 147"/>
                  <a:gd name="T68" fmla="*/ 287 w 326"/>
                  <a:gd name="T69" fmla="*/ 124 h 147"/>
                  <a:gd name="T70" fmla="*/ 274 w 326"/>
                  <a:gd name="T71" fmla="*/ 126 h 147"/>
                  <a:gd name="T72" fmla="*/ 264 w 326"/>
                  <a:gd name="T73" fmla="*/ 130 h 147"/>
                  <a:gd name="T74" fmla="*/ 252 w 326"/>
                  <a:gd name="T75" fmla="*/ 132 h 147"/>
                  <a:gd name="T76" fmla="*/ 239 w 326"/>
                  <a:gd name="T77" fmla="*/ 134 h 147"/>
                  <a:gd name="T78" fmla="*/ 225 w 326"/>
                  <a:gd name="T79" fmla="*/ 136 h 147"/>
                  <a:gd name="T80" fmla="*/ 213 w 326"/>
                  <a:gd name="T81" fmla="*/ 136 h 147"/>
                  <a:gd name="T82" fmla="*/ 200 w 326"/>
                  <a:gd name="T83" fmla="*/ 134 h 147"/>
                  <a:gd name="T84" fmla="*/ 186 w 326"/>
                  <a:gd name="T85" fmla="*/ 134 h 147"/>
                  <a:gd name="T86" fmla="*/ 176 w 326"/>
                  <a:gd name="T87" fmla="*/ 130 h 147"/>
                  <a:gd name="T88" fmla="*/ 163 w 326"/>
                  <a:gd name="T89" fmla="*/ 126 h 147"/>
                  <a:gd name="T90" fmla="*/ 153 w 326"/>
                  <a:gd name="T91" fmla="*/ 120 h 147"/>
                  <a:gd name="T92" fmla="*/ 145 w 326"/>
                  <a:gd name="T93" fmla="*/ 112 h 147"/>
                  <a:gd name="T94" fmla="*/ 134 w 326"/>
                  <a:gd name="T95" fmla="*/ 106 h 147"/>
                  <a:gd name="T96" fmla="*/ 126 w 326"/>
                  <a:gd name="T97" fmla="*/ 99 h 147"/>
                  <a:gd name="T98" fmla="*/ 118 w 326"/>
                  <a:gd name="T99" fmla="*/ 91 h 147"/>
                  <a:gd name="T100" fmla="*/ 105 w 326"/>
                  <a:gd name="T101" fmla="*/ 79 h 147"/>
                  <a:gd name="T102" fmla="*/ 93 w 326"/>
                  <a:gd name="T103" fmla="*/ 66 h 147"/>
                  <a:gd name="T104" fmla="*/ 83 w 326"/>
                  <a:gd name="T105" fmla="*/ 58 h 147"/>
                  <a:gd name="T106" fmla="*/ 72 w 326"/>
                  <a:gd name="T107" fmla="*/ 50 h 147"/>
                  <a:gd name="T108" fmla="*/ 62 w 326"/>
                  <a:gd name="T109" fmla="*/ 40 h 147"/>
                  <a:gd name="T110" fmla="*/ 50 w 326"/>
                  <a:gd name="T111" fmla="*/ 31 h 147"/>
                  <a:gd name="T112" fmla="*/ 37 w 326"/>
                  <a:gd name="T113" fmla="*/ 21 h 147"/>
                  <a:gd name="T114" fmla="*/ 23 w 326"/>
                  <a:gd name="T115" fmla="*/ 13 h 147"/>
                  <a:gd name="T116" fmla="*/ 9 w 326"/>
                  <a:gd name="T117" fmla="*/ 5 h 147"/>
                  <a:gd name="T118" fmla="*/ 0 w 326"/>
                  <a:gd name="T119" fmla="*/ 2 h 147"/>
                  <a:gd name="T120" fmla="*/ 4 w 326"/>
                  <a:gd name="T121" fmla="*/ 15 h 147"/>
                  <a:gd name="T122" fmla="*/ 6 w 326"/>
                  <a:gd name="T12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 h="147">
                    <a:moveTo>
                      <a:pt x="6" y="17"/>
                    </a:moveTo>
                    <a:lnTo>
                      <a:pt x="9" y="19"/>
                    </a:lnTo>
                    <a:lnTo>
                      <a:pt x="13" y="21"/>
                    </a:lnTo>
                    <a:lnTo>
                      <a:pt x="19" y="25"/>
                    </a:lnTo>
                    <a:lnTo>
                      <a:pt x="25" y="29"/>
                    </a:lnTo>
                    <a:lnTo>
                      <a:pt x="31" y="35"/>
                    </a:lnTo>
                    <a:lnTo>
                      <a:pt x="35" y="38"/>
                    </a:lnTo>
                    <a:lnTo>
                      <a:pt x="39" y="40"/>
                    </a:lnTo>
                    <a:lnTo>
                      <a:pt x="44" y="44"/>
                    </a:lnTo>
                    <a:lnTo>
                      <a:pt x="48" y="48"/>
                    </a:lnTo>
                    <a:lnTo>
                      <a:pt x="52" y="50"/>
                    </a:lnTo>
                    <a:lnTo>
                      <a:pt x="58" y="54"/>
                    </a:lnTo>
                    <a:lnTo>
                      <a:pt x="62" y="56"/>
                    </a:lnTo>
                    <a:lnTo>
                      <a:pt x="66" y="60"/>
                    </a:lnTo>
                    <a:lnTo>
                      <a:pt x="72" y="64"/>
                    </a:lnTo>
                    <a:lnTo>
                      <a:pt x="77" y="68"/>
                    </a:lnTo>
                    <a:lnTo>
                      <a:pt x="81" y="73"/>
                    </a:lnTo>
                    <a:lnTo>
                      <a:pt x="85" y="77"/>
                    </a:lnTo>
                    <a:lnTo>
                      <a:pt x="89" y="81"/>
                    </a:lnTo>
                    <a:lnTo>
                      <a:pt x="95" y="87"/>
                    </a:lnTo>
                    <a:lnTo>
                      <a:pt x="99" y="91"/>
                    </a:lnTo>
                    <a:lnTo>
                      <a:pt x="103" y="95"/>
                    </a:lnTo>
                    <a:lnTo>
                      <a:pt x="107" y="99"/>
                    </a:lnTo>
                    <a:lnTo>
                      <a:pt x="114" y="106"/>
                    </a:lnTo>
                    <a:lnTo>
                      <a:pt x="118" y="110"/>
                    </a:lnTo>
                    <a:lnTo>
                      <a:pt x="122" y="114"/>
                    </a:lnTo>
                    <a:lnTo>
                      <a:pt x="130" y="120"/>
                    </a:lnTo>
                    <a:lnTo>
                      <a:pt x="136" y="124"/>
                    </a:lnTo>
                    <a:lnTo>
                      <a:pt x="145" y="130"/>
                    </a:lnTo>
                    <a:lnTo>
                      <a:pt x="153" y="134"/>
                    </a:lnTo>
                    <a:lnTo>
                      <a:pt x="157" y="136"/>
                    </a:lnTo>
                    <a:lnTo>
                      <a:pt x="161" y="139"/>
                    </a:lnTo>
                    <a:lnTo>
                      <a:pt x="167" y="141"/>
                    </a:lnTo>
                    <a:lnTo>
                      <a:pt x="171" y="141"/>
                    </a:lnTo>
                    <a:lnTo>
                      <a:pt x="176" y="143"/>
                    </a:lnTo>
                    <a:lnTo>
                      <a:pt x="182" y="145"/>
                    </a:lnTo>
                    <a:lnTo>
                      <a:pt x="186" y="145"/>
                    </a:lnTo>
                    <a:lnTo>
                      <a:pt x="192" y="147"/>
                    </a:lnTo>
                    <a:lnTo>
                      <a:pt x="198" y="147"/>
                    </a:lnTo>
                    <a:lnTo>
                      <a:pt x="204" y="147"/>
                    </a:lnTo>
                    <a:lnTo>
                      <a:pt x="211" y="147"/>
                    </a:lnTo>
                    <a:lnTo>
                      <a:pt x="217" y="147"/>
                    </a:lnTo>
                    <a:lnTo>
                      <a:pt x="223" y="147"/>
                    </a:lnTo>
                    <a:lnTo>
                      <a:pt x="231" y="145"/>
                    </a:lnTo>
                    <a:lnTo>
                      <a:pt x="239" y="145"/>
                    </a:lnTo>
                    <a:lnTo>
                      <a:pt x="248" y="145"/>
                    </a:lnTo>
                    <a:lnTo>
                      <a:pt x="254" y="141"/>
                    </a:lnTo>
                    <a:lnTo>
                      <a:pt x="262" y="141"/>
                    </a:lnTo>
                    <a:lnTo>
                      <a:pt x="266" y="139"/>
                    </a:lnTo>
                    <a:lnTo>
                      <a:pt x="272" y="139"/>
                    </a:lnTo>
                    <a:lnTo>
                      <a:pt x="277" y="136"/>
                    </a:lnTo>
                    <a:lnTo>
                      <a:pt x="281" y="134"/>
                    </a:lnTo>
                    <a:lnTo>
                      <a:pt x="287" y="134"/>
                    </a:lnTo>
                    <a:lnTo>
                      <a:pt x="291" y="132"/>
                    </a:lnTo>
                    <a:lnTo>
                      <a:pt x="295" y="130"/>
                    </a:lnTo>
                    <a:lnTo>
                      <a:pt x="301" y="130"/>
                    </a:lnTo>
                    <a:lnTo>
                      <a:pt x="305" y="126"/>
                    </a:lnTo>
                    <a:lnTo>
                      <a:pt x="312" y="126"/>
                    </a:lnTo>
                    <a:lnTo>
                      <a:pt x="316" y="124"/>
                    </a:lnTo>
                    <a:lnTo>
                      <a:pt x="324" y="122"/>
                    </a:lnTo>
                    <a:lnTo>
                      <a:pt x="326" y="112"/>
                    </a:lnTo>
                    <a:lnTo>
                      <a:pt x="324" y="112"/>
                    </a:lnTo>
                    <a:lnTo>
                      <a:pt x="322" y="112"/>
                    </a:lnTo>
                    <a:lnTo>
                      <a:pt x="316" y="114"/>
                    </a:lnTo>
                    <a:lnTo>
                      <a:pt x="310" y="116"/>
                    </a:lnTo>
                    <a:lnTo>
                      <a:pt x="305" y="118"/>
                    </a:lnTo>
                    <a:lnTo>
                      <a:pt x="301" y="120"/>
                    </a:lnTo>
                    <a:lnTo>
                      <a:pt x="295" y="120"/>
                    </a:lnTo>
                    <a:lnTo>
                      <a:pt x="291" y="124"/>
                    </a:lnTo>
                    <a:lnTo>
                      <a:pt x="287" y="124"/>
                    </a:lnTo>
                    <a:lnTo>
                      <a:pt x="281" y="126"/>
                    </a:lnTo>
                    <a:lnTo>
                      <a:pt x="274" y="126"/>
                    </a:lnTo>
                    <a:lnTo>
                      <a:pt x="270" y="130"/>
                    </a:lnTo>
                    <a:lnTo>
                      <a:pt x="264" y="130"/>
                    </a:lnTo>
                    <a:lnTo>
                      <a:pt x="258" y="132"/>
                    </a:lnTo>
                    <a:lnTo>
                      <a:pt x="252" y="132"/>
                    </a:lnTo>
                    <a:lnTo>
                      <a:pt x="246" y="134"/>
                    </a:lnTo>
                    <a:lnTo>
                      <a:pt x="239" y="134"/>
                    </a:lnTo>
                    <a:lnTo>
                      <a:pt x="231" y="134"/>
                    </a:lnTo>
                    <a:lnTo>
                      <a:pt x="225" y="136"/>
                    </a:lnTo>
                    <a:lnTo>
                      <a:pt x="219" y="136"/>
                    </a:lnTo>
                    <a:lnTo>
                      <a:pt x="213" y="136"/>
                    </a:lnTo>
                    <a:lnTo>
                      <a:pt x="206" y="136"/>
                    </a:lnTo>
                    <a:lnTo>
                      <a:pt x="200" y="134"/>
                    </a:lnTo>
                    <a:lnTo>
                      <a:pt x="194" y="134"/>
                    </a:lnTo>
                    <a:lnTo>
                      <a:pt x="186" y="134"/>
                    </a:lnTo>
                    <a:lnTo>
                      <a:pt x="182" y="132"/>
                    </a:lnTo>
                    <a:lnTo>
                      <a:pt x="176" y="130"/>
                    </a:lnTo>
                    <a:lnTo>
                      <a:pt x="171" y="128"/>
                    </a:lnTo>
                    <a:lnTo>
                      <a:pt x="163" y="126"/>
                    </a:lnTo>
                    <a:lnTo>
                      <a:pt x="159" y="122"/>
                    </a:lnTo>
                    <a:lnTo>
                      <a:pt x="153" y="120"/>
                    </a:lnTo>
                    <a:lnTo>
                      <a:pt x="149" y="116"/>
                    </a:lnTo>
                    <a:lnTo>
                      <a:pt x="145" y="112"/>
                    </a:lnTo>
                    <a:lnTo>
                      <a:pt x="138" y="110"/>
                    </a:lnTo>
                    <a:lnTo>
                      <a:pt x="134" y="106"/>
                    </a:lnTo>
                    <a:lnTo>
                      <a:pt x="132" y="103"/>
                    </a:lnTo>
                    <a:lnTo>
                      <a:pt x="126" y="99"/>
                    </a:lnTo>
                    <a:lnTo>
                      <a:pt x="122" y="95"/>
                    </a:lnTo>
                    <a:lnTo>
                      <a:pt x="118" y="91"/>
                    </a:lnTo>
                    <a:lnTo>
                      <a:pt x="114" y="87"/>
                    </a:lnTo>
                    <a:lnTo>
                      <a:pt x="105" y="79"/>
                    </a:lnTo>
                    <a:lnTo>
                      <a:pt x="97" y="71"/>
                    </a:lnTo>
                    <a:lnTo>
                      <a:pt x="93" y="66"/>
                    </a:lnTo>
                    <a:lnTo>
                      <a:pt x="87" y="62"/>
                    </a:lnTo>
                    <a:lnTo>
                      <a:pt x="83" y="58"/>
                    </a:lnTo>
                    <a:lnTo>
                      <a:pt x="79" y="54"/>
                    </a:lnTo>
                    <a:lnTo>
                      <a:pt x="72" y="50"/>
                    </a:lnTo>
                    <a:lnTo>
                      <a:pt x="68" y="46"/>
                    </a:lnTo>
                    <a:lnTo>
                      <a:pt x="62" y="40"/>
                    </a:lnTo>
                    <a:lnTo>
                      <a:pt x="56" y="35"/>
                    </a:lnTo>
                    <a:lnTo>
                      <a:pt x="50" y="31"/>
                    </a:lnTo>
                    <a:lnTo>
                      <a:pt x="44" y="27"/>
                    </a:lnTo>
                    <a:lnTo>
                      <a:pt x="37" y="21"/>
                    </a:lnTo>
                    <a:lnTo>
                      <a:pt x="31" y="17"/>
                    </a:lnTo>
                    <a:lnTo>
                      <a:pt x="23" y="13"/>
                    </a:lnTo>
                    <a:lnTo>
                      <a:pt x="17" y="9"/>
                    </a:lnTo>
                    <a:lnTo>
                      <a:pt x="9" y="5"/>
                    </a:lnTo>
                    <a:lnTo>
                      <a:pt x="2" y="0"/>
                    </a:lnTo>
                    <a:lnTo>
                      <a:pt x="0" y="2"/>
                    </a:lnTo>
                    <a:lnTo>
                      <a:pt x="2" y="9"/>
                    </a:lnTo>
                    <a:lnTo>
                      <a:pt x="4" y="15"/>
                    </a:lnTo>
                    <a:lnTo>
                      <a:pt x="6" y="17"/>
                    </a:lnTo>
                    <a:lnTo>
                      <a:pt x="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7" name="Freeform 120"/>
              <p:cNvSpPr>
                <a:spLocks/>
              </p:cNvSpPr>
              <p:nvPr/>
            </p:nvSpPr>
            <p:spPr bwMode="auto">
              <a:xfrm>
                <a:off x="4038600" y="2833688"/>
                <a:ext cx="444500" cy="395288"/>
              </a:xfrm>
              <a:custGeom>
                <a:avLst/>
                <a:gdLst>
                  <a:gd name="T0" fmla="*/ 0 w 280"/>
                  <a:gd name="T1" fmla="*/ 239 h 249"/>
                  <a:gd name="T2" fmla="*/ 8 w 280"/>
                  <a:gd name="T3" fmla="*/ 237 h 249"/>
                  <a:gd name="T4" fmla="*/ 16 w 280"/>
                  <a:gd name="T5" fmla="*/ 235 h 249"/>
                  <a:gd name="T6" fmla="*/ 27 w 280"/>
                  <a:gd name="T7" fmla="*/ 230 h 249"/>
                  <a:gd name="T8" fmla="*/ 41 w 280"/>
                  <a:gd name="T9" fmla="*/ 226 h 249"/>
                  <a:gd name="T10" fmla="*/ 56 w 280"/>
                  <a:gd name="T11" fmla="*/ 220 h 249"/>
                  <a:gd name="T12" fmla="*/ 70 w 280"/>
                  <a:gd name="T13" fmla="*/ 214 h 249"/>
                  <a:gd name="T14" fmla="*/ 80 w 280"/>
                  <a:gd name="T15" fmla="*/ 208 h 249"/>
                  <a:gd name="T16" fmla="*/ 88 w 280"/>
                  <a:gd name="T17" fmla="*/ 202 h 249"/>
                  <a:gd name="T18" fmla="*/ 99 w 280"/>
                  <a:gd name="T19" fmla="*/ 195 h 249"/>
                  <a:gd name="T20" fmla="*/ 109 w 280"/>
                  <a:gd name="T21" fmla="*/ 189 h 249"/>
                  <a:gd name="T22" fmla="*/ 119 w 280"/>
                  <a:gd name="T23" fmla="*/ 181 h 249"/>
                  <a:gd name="T24" fmla="*/ 130 w 280"/>
                  <a:gd name="T25" fmla="*/ 171 h 249"/>
                  <a:gd name="T26" fmla="*/ 140 w 280"/>
                  <a:gd name="T27" fmla="*/ 160 h 249"/>
                  <a:gd name="T28" fmla="*/ 152 w 280"/>
                  <a:gd name="T29" fmla="*/ 150 h 249"/>
                  <a:gd name="T30" fmla="*/ 165 w 280"/>
                  <a:gd name="T31" fmla="*/ 140 h 249"/>
                  <a:gd name="T32" fmla="*/ 175 w 280"/>
                  <a:gd name="T33" fmla="*/ 127 h 249"/>
                  <a:gd name="T34" fmla="*/ 187 w 280"/>
                  <a:gd name="T35" fmla="*/ 113 h 249"/>
                  <a:gd name="T36" fmla="*/ 200 w 280"/>
                  <a:gd name="T37" fmla="*/ 98 h 249"/>
                  <a:gd name="T38" fmla="*/ 210 w 280"/>
                  <a:gd name="T39" fmla="*/ 84 h 249"/>
                  <a:gd name="T40" fmla="*/ 222 w 280"/>
                  <a:gd name="T41" fmla="*/ 68 h 249"/>
                  <a:gd name="T42" fmla="*/ 235 w 280"/>
                  <a:gd name="T43" fmla="*/ 49 h 249"/>
                  <a:gd name="T44" fmla="*/ 247 w 280"/>
                  <a:gd name="T45" fmla="*/ 30 h 249"/>
                  <a:gd name="T46" fmla="*/ 260 w 280"/>
                  <a:gd name="T47" fmla="*/ 10 h 249"/>
                  <a:gd name="T48" fmla="*/ 280 w 280"/>
                  <a:gd name="T49" fmla="*/ 0 h 249"/>
                  <a:gd name="T50" fmla="*/ 274 w 280"/>
                  <a:gd name="T51" fmla="*/ 8 h 249"/>
                  <a:gd name="T52" fmla="*/ 270 w 280"/>
                  <a:gd name="T53" fmla="*/ 18 h 249"/>
                  <a:gd name="T54" fmla="*/ 264 w 280"/>
                  <a:gd name="T55" fmla="*/ 33 h 249"/>
                  <a:gd name="T56" fmla="*/ 253 w 280"/>
                  <a:gd name="T57" fmla="*/ 47 h 249"/>
                  <a:gd name="T58" fmla="*/ 249 w 280"/>
                  <a:gd name="T59" fmla="*/ 55 h 249"/>
                  <a:gd name="T60" fmla="*/ 243 w 280"/>
                  <a:gd name="T61" fmla="*/ 65 h 249"/>
                  <a:gd name="T62" fmla="*/ 235 w 280"/>
                  <a:gd name="T63" fmla="*/ 74 h 249"/>
                  <a:gd name="T64" fmla="*/ 229 w 280"/>
                  <a:gd name="T65" fmla="*/ 84 h 249"/>
                  <a:gd name="T66" fmla="*/ 222 w 280"/>
                  <a:gd name="T67" fmla="*/ 94 h 249"/>
                  <a:gd name="T68" fmla="*/ 214 w 280"/>
                  <a:gd name="T69" fmla="*/ 107 h 249"/>
                  <a:gd name="T70" fmla="*/ 206 w 280"/>
                  <a:gd name="T71" fmla="*/ 115 h 249"/>
                  <a:gd name="T72" fmla="*/ 196 w 280"/>
                  <a:gd name="T73" fmla="*/ 127 h 249"/>
                  <a:gd name="T74" fmla="*/ 187 w 280"/>
                  <a:gd name="T75" fmla="*/ 136 h 249"/>
                  <a:gd name="T76" fmla="*/ 177 w 280"/>
                  <a:gd name="T77" fmla="*/ 148 h 249"/>
                  <a:gd name="T78" fmla="*/ 167 w 280"/>
                  <a:gd name="T79" fmla="*/ 158 h 249"/>
                  <a:gd name="T80" fmla="*/ 157 w 280"/>
                  <a:gd name="T81" fmla="*/ 169 h 249"/>
                  <a:gd name="T82" fmla="*/ 144 w 280"/>
                  <a:gd name="T83" fmla="*/ 177 h 249"/>
                  <a:gd name="T84" fmla="*/ 132 w 280"/>
                  <a:gd name="T85" fmla="*/ 189 h 249"/>
                  <a:gd name="T86" fmla="*/ 119 w 280"/>
                  <a:gd name="T87" fmla="*/ 197 h 249"/>
                  <a:gd name="T88" fmla="*/ 105 w 280"/>
                  <a:gd name="T89" fmla="*/ 206 h 249"/>
                  <a:gd name="T90" fmla="*/ 91 w 280"/>
                  <a:gd name="T91" fmla="*/ 214 h 249"/>
                  <a:gd name="T92" fmla="*/ 76 w 280"/>
                  <a:gd name="T93" fmla="*/ 222 h 249"/>
                  <a:gd name="T94" fmla="*/ 62 w 280"/>
                  <a:gd name="T95" fmla="*/ 228 h 249"/>
                  <a:gd name="T96" fmla="*/ 45 w 280"/>
                  <a:gd name="T97" fmla="*/ 237 h 249"/>
                  <a:gd name="T98" fmla="*/ 29 w 280"/>
                  <a:gd name="T99" fmla="*/ 243 h 249"/>
                  <a:gd name="T100" fmla="*/ 12 w 280"/>
                  <a:gd name="T101" fmla="*/ 249 h 249"/>
                  <a:gd name="T102" fmla="*/ 0 w 280"/>
                  <a:gd name="T103" fmla="*/ 23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249">
                    <a:moveTo>
                      <a:pt x="0" y="239"/>
                    </a:moveTo>
                    <a:lnTo>
                      <a:pt x="0" y="239"/>
                    </a:lnTo>
                    <a:lnTo>
                      <a:pt x="6" y="237"/>
                    </a:lnTo>
                    <a:lnTo>
                      <a:pt x="8" y="237"/>
                    </a:lnTo>
                    <a:lnTo>
                      <a:pt x="12" y="235"/>
                    </a:lnTo>
                    <a:lnTo>
                      <a:pt x="16" y="235"/>
                    </a:lnTo>
                    <a:lnTo>
                      <a:pt x="23" y="232"/>
                    </a:lnTo>
                    <a:lnTo>
                      <a:pt x="27" y="230"/>
                    </a:lnTo>
                    <a:lnTo>
                      <a:pt x="35" y="228"/>
                    </a:lnTo>
                    <a:lnTo>
                      <a:pt x="41" y="226"/>
                    </a:lnTo>
                    <a:lnTo>
                      <a:pt x="49" y="224"/>
                    </a:lnTo>
                    <a:lnTo>
                      <a:pt x="56" y="220"/>
                    </a:lnTo>
                    <a:lnTo>
                      <a:pt x="66" y="216"/>
                    </a:lnTo>
                    <a:lnTo>
                      <a:pt x="70" y="214"/>
                    </a:lnTo>
                    <a:lnTo>
                      <a:pt x="74" y="210"/>
                    </a:lnTo>
                    <a:lnTo>
                      <a:pt x="80" y="208"/>
                    </a:lnTo>
                    <a:lnTo>
                      <a:pt x="84" y="206"/>
                    </a:lnTo>
                    <a:lnTo>
                      <a:pt x="88" y="202"/>
                    </a:lnTo>
                    <a:lnTo>
                      <a:pt x="95" y="199"/>
                    </a:lnTo>
                    <a:lnTo>
                      <a:pt x="99" y="195"/>
                    </a:lnTo>
                    <a:lnTo>
                      <a:pt x="103" y="193"/>
                    </a:lnTo>
                    <a:lnTo>
                      <a:pt x="109" y="189"/>
                    </a:lnTo>
                    <a:lnTo>
                      <a:pt x="113" y="185"/>
                    </a:lnTo>
                    <a:lnTo>
                      <a:pt x="119" y="181"/>
                    </a:lnTo>
                    <a:lnTo>
                      <a:pt x="126" y="177"/>
                    </a:lnTo>
                    <a:lnTo>
                      <a:pt x="130" y="171"/>
                    </a:lnTo>
                    <a:lnTo>
                      <a:pt x="136" y="167"/>
                    </a:lnTo>
                    <a:lnTo>
                      <a:pt x="140" y="160"/>
                    </a:lnTo>
                    <a:lnTo>
                      <a:pt x="146" y="156"/>
                    </a:lnTo>
                    <a:lnTo>
                      <a:pt x="152" y="150"/>
                    </a:lnTo>
                    <a:lnTo>
                      <a:pt x="159" y="146"/>
                    </a:lnTo>
                    <a:lnTo>
                      <a:pt x="165" y="140"/>
                    </a:lnTo>
                    <a:lnTo>
                      <a:pt x="171" y="134"/>
                    </a:lnTo>
                    <a:lnTo>
                      <a:pt x="175" y="127"/>
                    </a:lnTo>
                    <a:lnTo>
                      <a:pt x="181" y="121"/>
                    </a:lnTo>
                    <a:lnTo>
                      <a:pt x="187" y="113"/>
                    </a:lnTo>
                    <a:lnTo>
                      <a:pt x="194" y="107"/>
                    </a:lnTo>
                    <a:lnTo>
                      <a:pt x="200" y="98"/>
                    </a:lnTo>
                    <a:lnTo>
                      <a:pt x="206" y="92"/>
                    </a:lnTo>
                    <a:lnTo>
                      <a:pt x="210" y="84"/>
                    </a:lnTo>
                    <a:lnTo>
                      <a:pt x="218" y="76"/>
                    </a:lnTo>
                    <a:lnTo>
                      <a:pt x="222" y="68"/>
                    </a:lnTo>
                    <a:lnTo>
                      <a:pt x="229" y="59"/>
                    </a:lnTo>
                    <a:lnTo>
                      <a:pt x="235" y="49"/>
                    </a:lnTo>
                    <a:lnTo>
                      <a:pt x="243" y="41"/>
                    </a:lnTo>
                    <a:lnTo>
                      <a:pt x="247" y="30"/>
                    </a:lnTo>
                    <a:lnTo>
                      <a:pt x="253" y="20"/>
                    </a:lnTo>
                    <a:lnTo>
                      <a:pt x="260" y="10"/>
                    </a:lnTo>
                    <a:lnTo>
                      <a:pt x="268" y="0"/>
                    </a:lnTo>
                    <a:lnTo>
                      <a:pt x="280" y="0"/>
                    </a:lnTo>
                    <a:lnTo>
                      <a:pt x="278" y="2"/>
                    </a:lnTo>
                    <a:lnTo>
                      <a:pt x="274" y="8"/>
                    </a:lnTo>
                    <a:lnTo>
                      <a:pt x="272" y="12"/>
                    </a:lnTo>
                    <a:lnTo>
                      <a:pt x="270" y="18"/>
                    </a:lnTo>
                    <a:lnTo>
                      <a:pt x="268" y="24"/>
                    </a:lnTo>
                    <a:lnTo>
                      <a:pt x="264" y="33"/>
                    </a:lnTo>
                    <a:lnTo>
                      <a:pt x="260" y="39"/>
                    </a:lnTo>
                    <a:lnTo>
                      <a:pt x="253" y="47"/>
                    </a:lnTo>
                    <a:lnTo>
                      <a:pt x="251" y="51"/>
                    </a:lnTo>
                    <a:lnTo>
                      <a:pt x="249" y="55"/>
                    </a:lnTo>
                    <a:lnTo>
                      <a:pt x="245" y="61"/>
                    </a:lnTo>
                    <a:lnTo>
                      <a:pt x="243" y="65"/>
                    </a:lnTo>
                    <a:lnTo>
                      <a:pt x="239" y="70"/>
                    </a:lnTo>
                    <a:lnTo>
                      <a:pt x="235" y="74"/>
                    </a:lnTo>
                    <a:lnTo>
                      <a:pt x="233" y="80"/>
                    </a:lnTo>
                    <a:lnTo>
                      <a:pt x="229" y="84"/>
                    </a:lnTo>
                    <a:lnTo>
                      <a:pt x="225" y="88"/>
                    </a:lnTo>
                    <a:lnTo>
                      <a:pt x="222" y="94"/>
                    </a:lnTo>
                    <a:lnTo>
                      <a:pt x="218" y="101"/>
                    </a:lnTo>
                    <a:lnTo>
                      <a:pt x="214" y="107"/>
                    </a:lnTo>
                    <a:lnTo>
                      <a:pt x="210" y="111"/>
                    </a:lnTo>
                    <a:lnTo>
                      <a:pt x="206" y="115"/>
                    </a:lnTo>
                    <a:lnTo>
                      <a:pt x="200" y="121"/>
                    </a:lnTo>
                    <a:lnTo>
                      <a:pt x="196" y="127"/>
                    </a:lnTo>
                    <a:lnTo>
                      <a:pt x="192" y="131"/>
                    </a:lnTo>
                    <a:lnTo>
                      <a:pt x="187" y="136"/>
                    </a:lnTo>
                    <a:lnTo>
                      <a:pt x="183" y="142"/>
                    </a:lnTo>
                    <a:lnTo>
                      <a:pt x="177" y="148"/>
                    </a:lnTo>
                    <a:lnTo>
                      <a:pt x="171" y="152"/>
                    </a:lnTo>
                    <a:lnTo>
                      <a:pt x="167" y="158"/>
                    </a:lnTo>
                    <a:lnTo>
                      <a:pt x="161" y="162"/>
                    </a:lnTo>
                    <a:lnTo>
                      <a:pt x="157" y="169"/>
                    </a:lnTo>
                    <a:lnTo>
                      <a:pt x="150" y="173"/>
                    </a:lnTo>
                    <a:lnTo>
                      <a:pt x="144" y="177"/>
                    </a:lnTo>
                    <a:lnTo>
                      <a:pt x="138" y="183"/>
                    </a:lnTo>
                    <a:lnTo>
                      <a:pt x="132" y="189"/>
                    </a:lnTo>
                    <a:lnTo>
                      <a:pt x="126" y="193"/>
                    </a:lnTo>
                    <a:lnTo>
                      <a:pt x="119" y="197"/>
                    </a:lnTo>
                    <a:lnTo>
                      <a:pt x="111" y="202"/>
                    </a:lnTo>
                    <a:lnTo>
                      <a:pt x="105" y="206"/>
                    </a:lnTo>
                    <a:lnTo>
                      <a:pt x="99" y="210"/>
                    </a:lnTo>
                    <a:lnTo>
                      <a:pt x="91" y="214"/>
                    </a:lnTo>
                    <a:lnTo>
                      <a:pt x="84" y="218"/>
                    </a:lnTo>
                    <a:lnTo>
                      <a:pt x="76" y="222"/>
                    </a:lnTo>
                    <a:lnTo>
                      <a:pt x="70" y="226"/>
                    </a:lnTo>
                    <a:lnTo>
                      <a:pt x="62" y="228"/>
                    </a:lnTo>
                    <a:lnTo>
                      <a:pt x="53" y="232"/>
                    </a:lnTo>
                    <a:lnTo>
                      <a:pt x="45" y="237"/>
                    </a:lnTo>
                    <a:lnTo>
                      <a:pt x="37" y="239"/>
                    </a:lnTo>
                    <a:lnTo>
                      <a:pt x="29" y="243"/>
                    </a:lnTo>
                    <a:lnTo>
                      <a:pt x="20" y="245"/>
                    </a:lnTo>
                    <a:lnTo>
                      <a:pt x="12" y="249"/>
                    </a:lnTo>
                    <a:lnTo>
                      <a:pt x="0" y="239"/>
                    </a:lnTo>
                    <a:lnTo>
                      <a:pt x="0" y="2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8" name="Freeform 121"/>
              <p:cNvSpPr>
                <a:spLocks/>
              </p:cNvSpPr>
              <p:nvPr/>
            </p:nvSpPr>
            <p:spPr bwMode="auto">
              <a:xfrm>
                <a:off x="4652963" y="2717801"/>
                <a:ext cx="150813" cy="55563"/>
              </a:xfrm>
              <a:custGeom>
                <a:avLst/>
                <a:gdLst>
                  <a:gd name="T0" fmla="*/ 5 w 95"/>
                  <a:gd name="T1" fmla="*/ 0 h 35"/>
                  <a:gd name="T2" fmla="*/ 7 w 95"/>
                  <a:gd name="T3" fmla="*/ 2 h 35"/>
                  <a:gd name="T4" fmla="*/ 11 w 95"/>
                  <a:gd name="T5" fmla="*/ 2 h 35"/>
                  <a:gd name="T6" fmla="*/ 15 w 95"/>
                  <a:gd name="T7" fmla="*/ 7 h 35"/>
                  <a:gd name="T8" fmla="*/ 19 w 95"/>
                  <a:gd name="T9" fmla="*/ 9 h 35"/>
                  <a:gd name="T10" fmla="*/ 25 w 95"/>
                  <a:gd name="T11" fmla="*/ 13 h 35"/>
                  <a:gd name="T12" fmla="*/ 33 w 95"/>
                  <a:gd name="T13" fmla="*/ 15 h 35"/>
                  <a:gd name="T14" fmla="*/ 40 w 95"/>
                  <a:gd name="T15" fmla="*/ 19 h 35"/>
                  <a:gd name="T16" fmla="*/ 48 w 95"/>
                  <a:gd name="T17" fmla="*/ 19 h 35"/>
                  <a:gd name="T18" fmla="*/ 54 w 95"/>
                  <a:gd name="T19" fmla="*/ 21 h 35"/>
                  <a:gd name="T20" fmla="*/ 62 w 95"/>
                  <a:gd name="T21" fmla="*/ 21 h 35"/>
                  <a:gd name="T22" fmla="*/ 71 w 95"/>
                  <a:gd name="T23" fmla="*/ 21 h 35"/>
                  <a:gd name="T24" fmla="*/ 77 w 95"/>
                  <a:gd name="T25" fmla="*/ 19 h 35"/>
                  <a:gd name="T26" fmla="*/ 83 w 95"/>
                  <a:gd name="T27" fmla="*/ 15 h 35"/>
                  <a:gd name="T28" fmla="*/ 89 w 95"/>
                  <a:gd name="T29" fmla="*/ 9 h 35"/>
                  <a:gd name="T30" fmla="*/ 93 w 95"/>
                  <a:gd name="T31" fmla="*/ 2 h 35"/>
                  <a:gd name="T32" fmla="*/ 95 w 95"/>
                  <a:gd name="T33" fmla="*/ 17 h 35"/>
                  <a:gd name="T34" fmla="*/ 95 w 95"/>
                  <a:gd name="T35" fmla="*/ 19 h 35"/>
                  <a:gd name="T36" fmla="*/ 91 w 95"/>
                  <a:gd name="T37" fmla="*/ 23 h 35"/>
                  <a:gd name="T38" fmla="*/ 89 w 95"/>
                  <a:gd name="T39" fmla="*/ 25 h 35"/>
                  <a:gd name="T40" fmla="*/ 87 w 95"/>
                  <a:gd name="T41" fmla="*/ 27 h 35"/>
                  <a:gd name="T42" fmla="*/ 85 w 95"/>
                  <a:gd name="T43" fmla="*/ 31 h 35"/>
                  <a:gd name="T44" fmla="*/ 81 w 95"/>
                  <a:gd name="T45" fmla="*/ 33 h 35"/>
                  <a:gd name="T46" fmla="*/ 75 w 95"/>
                  <a:gd name="T47" fmla="*/ 33 h 35"/>
                  <a:gd name="T48" fmla="*/ 68 w 95"/>
                  <a:gd name="T49" fmla="*/ 35 h 35"/>
                  <a:gd name="T50" fmla="*/ 64 w 95"/>
                  <a:gd name="T51" fmla="*/ 35 h 35"/>
                  <a:gd name="T52" fmla="*/ 60 w 95"/>
                  <a:gd name="T53" fmla="*/ 35 h 35"/>
                  <a:gd name="T54" fmla="*/ 56 w 95"/>
                  <a:gd name="T55" fmla="*/ 33 h 35"/>
                  <a:gd name="T56" fmla="*/ 52 w 95"/>
                  <a:gd name="T57" fmla="*/ 33 h 35"/>
                  <a:gd name="T58" fmla="*/ 46 w 95"/>
                  <a:gd name="T59" fmla="*/ 33 h 35"/>
                  <a:gd name="T60" fmla="*/ 42 w 95"/>
                  <a:gd name="T61" fmla="*/ 31 h 35"/>
                  <a:gd name="T62" fmla="*/ 35 w 95"/>
                  <a:gd name="T63" fmla="*/ 29 h 35"/>
                  <a:gd name="T64" fmla="*/ 29 w 95"/>
                  <a:gd name="T65" fmla="*/ 27 h 35"/>
                  <a:gd name="T66" fmla="*/ 21 w 95"/>
                  <a:gd name="T67" fmla="*/ 23 h 35"/>
                  <a:gd name="T68" fmla="*/ 15 w 95"/>
                  <a:gd name="T69" fmla="*/ 21 h 35"/>
                  <a:gd name="T70" fmla="*/ 9 w 95"/>
                  <a:gd name="T71" fmla="*/ 17 h 35"/>
                  <a:gd name="T72" fmla="*/ 0 w 95"/>
                  <a:gd name="T73" fmla="*/ 13 h 35"/>
                  <a:gd name="T74" fmla="*/ 0 w 95"/>
                  <a:gd name="T75" fmla="*/ 11 h 35"/>
                  <a:gd name="T76" fmla="*/ 0 w 95"/>
                  <a:gd name="T77" fmla="*/ 5 h 35"/>
                  <a:gd name="T78" fmla="*/ 2 w 95"/>
                  <a:gd name="T79" fmla="*/ 2 h 35"/>
                  <a:gd name="T80" fmla="*/ 5 w 95"/>
                  <a:gd name="T81" fmla="*/ 0 h 35"/>
                  <a:gd name="T82" fmla="*/ 5 w 95"/>
                  <a:gd name="T8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35">
                    <a:moveTo>
                      <a:pt x="5" y="0"/>
                    </a:moveTo>
                    <a:lnTo>
                      <a:pt x="7" y="2"/>
                    </a:lnTo>
                    <a:lnTo>
                      <a:pt x="11" y="2"/>
                    </a:lnTo>
                    <a:lnTo>
                      <a:pt x="15" y="7"/>
                    </a:lnTo>
                    <a:lnTo>
                      <a:pt x="19" y="9"/>
                    </a:lnTo>
                    <a:lnTo>
                      <a:pt x="25" y="13"/>
                    </a:lnTo>
                    <a:lnTo>
                      <a:pt x="33" y="15"/>
                    </a:lnTo>
                    <a:lnTo>
                      <a:pt x="40" y="19"/>
                    </a:lnTo>
                    <a:lnTo>
                      <a:pt x="48" y="19"/>
                    </a:lnTo>
                    <a:lnTo>
                      <a:pt x="54" y="21"/>
                    </a:lnTo>
                    <a:lnTo>
                      <a:pt x="62" y="21"/>
                    </a:lnTo>
                    <a:lnTo>
                      <a:pt x="71" y="21"/>
                    </a:lnTo>
                    <a:lnTo>
                      <a:pt x="77" y="19"/>
                    </a:lnTo>
                    <a:lnTo>
                      <a:pt x="83" y="15"/>
                    </a:lnTo>
                    <a:lnTo>
                      <a:pt x="89" y="9"/>
                    </a:lnTo>
                    <a:lnTo>
                      <a:pt x="93" y="2"/>
                    </a:lnTo>
                    <a:lnTo>
                      <a:pt x="95" y="17"/>
                    </a:lnTo>
                    <a:lnTo>
                      <a:pt x="95" y="19"/>
                    </a:lnTo>
                    <a:lnTo>
                      <a:pt x="91" y="23"/>
                    </a:lnTo>
                    <a:lnTo>
                      <a:pt x="89" y="25"/>
                    </a:lnTo>
                    <a:lnTo>
                      <a:pt x="87" y="27"/>
                    </a:lnTo>
                    <a:lnTo>
                      <a:pt x="85" y="31"/>
                    </a:lnTo>
                    <a:lnTo>
                      <a:pt x="81" y="33"/>
                    </a:lnTo>
                    <a:lnTo>
                      <a:pt x="75" y="33"/>
                    </a:lnTo>
                    <a:lnTo>
                      <a:pt x="68" y="35"/>
                    </a:lnTo>
                    <a:lnTo>
                      <a:pt x="64" y="35"/>
                    </a:lnTo>
                    <a:lnTo>
                      <a:pt x="60" y="35"/>
                    </a:lnTo>
                    <a:lnTo>
                      <a:pt x="56" y="33"/>
                    </a:lnTo>
                    <a:lnTo>
                      <a:pt x="52" y="33"/>
                    </a:lnTo>
                    <a:lnTo>
                      <a:pt x="46" y="33"/>
                    </a:lnTo>
                    <a:lnTo>
                      <a:pt x="42" y="31"/>
                    </a:lnTo>
                    <a:lnTo>
                      <a:pt x="35" y="29"/>
                    </a:lnTo>
                    <a:lnTo>
                      <a:pt x="29" y="27"/>
                    </a:lnTo>
                    <a:lnTo>
                      <a:pt x="21" y="23"/>
                    </a:lnTo>
                    <a:lnTo>
                      <a:pt x="15" y="21"/>
                    </a:lnTo>
                    <a:lnTo>
                      <a:pt x="9" y="17"/>
                    </a:lnTo>
                    <a:lnTo>
                      <a:pt x="0" y="13"/>
                    </a:lnTo>
                    <a:lnTo>
                      <a:pt x="0" y="11"/>
                    </a:lnTo>
                    <a:lnTo>
                      <a:pt x="0" y="5"/>
                    </a:lnTo>
                    <a:lnTo>
                      <a:pt x="2" y="2"/>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19" name="Freeform 122"/>
              <p:cNvSpPr>
                <a:spLocks/>
              </p:cNvSpPr>
              <p:nvPr/>
            </p:nvSpPr>
            <p:spPr bwMode="auto">
              <a:xfrm>
                <a:off x="3995738" y="3219451"/>
                <a:ext cx="95250" cy="107950"/>
              </a:xfrm>
              <a:custGeom>
                <a:avLst/>
                <a:gdLst>
                  <a:gd name="T0" fmla="*/ 35 w 60"/>
                  <a:gd name="T1" fmla="*/ 0 h 68"/>
                  <a:gd name="T2" fmla="*/ 0 w 60"/>
                  <a:gd name="T3" fmla="*/ 10 h 68"/>
                  <a:gd name="T4" fmla="*/ 0 w 60"/>
                  <a:gd name="T5" fmla="*/ 10 h 68"/>
                  <a:gd name="T6" fmla="*/ 2 w 60"/>
                  <a:gd name="T7" fmla="*/ 14 h 68"/>
                  <a:gd name="T8" fmla="*/ 6 w 60"/>
                  <a:gd name="T9" fmla="*/ 20 h 68"/>
                  <a:gd name="T10" fmla="*/ 10 w 60"/>
                  <a:gd name="T11" fmla="*/ 29 h 68"/>
                  <a:gd name="T12" fmla="*/ 10 w 60"/>
                  <a:gd name="T13" fmla="*/ 33 h 68"/>
                  <a:gd name="T14" fmla="*/ 12 w 60"/>
                  <a:gd name="T15" fmla="*/ 37 h 68"/>
                  <a:gd name="T16" fmla="*/ 14 w 60"/>
                  <a:gd name="T17" fmla="*/ 41 h 68"/>
                  <a:gd name="T18" fmla="*/ 14 w 60"/>
                  <a:gd name="T19" fmla="*/ 47 h 68"/>
                  <a:gd name="T20" fmla="*/ 17 w 60"/>
                  <a:gd name="T21" fmla="*/ 51 h 68"/>
                  <a:gd name="T22" fmla="*/ 17 w 60"/>
                  <a:gd name="T23" fmla="*/ 55 h 68"/>
                  <a:gd name="T24" fmla="*/ 17 w 60"/>
                  <a:gd name="T25" fmla="*/ 62 h 68"/>
                  <a:gd name="T26" fmla="*/ 17 w 60"/>
                  <a:gd name="T27" fmla="*/ 68 h 68"/>
                  <a:gd name="T28" fmla="*/ 19 w 60"/>
                  <a:gd name="T29" fmla="*/ 68 h 68"/>
                  <a:gd name="T30" fmla="*/ 21 w 60"/>
                  <a:gd name="T31" fmla="*/ 68 h 68"/>
                  <a:gd name="T32" fmla="*/ 27 w 60"/>
                  <a:gd name="T33" fmla="*/ 68 h 68"/>
                  <a:gd name="T34" fmla="*/ 35 w 60"/>
                  <a:gd name="T35" fmla="*/ 68 h 68"/>
                  <a:gd name="T36" fmla="*/ 41 w 60"/>
                  <a:gd name="T37" fmla="*/ 66 h 68"/>
                  <a:gd name="T38" fmla="*/ 47 w 60"/>
                  <a:gd name="T39" fmla="*/ 66 h 68"/>
                  <a:gd name="T40" fmla="*/ 52 w 60"/>
                  <a:gd name="T41" fmla="*/ 64 h 68"/>
                  <a:gd name="T42" fmla="*/ 54 w 60"/>
                  <a:gd name="T43" fmla="*/ 64 h 68"/>
                  <a:gd name="T44" fmla="*/ 60 w 60"/>
                  <a:gd name="T45" fmla="*/ 55 h 68"/>
                  <a:gd name="T46" fmla="*/ 27 w 60"/>
                  <a:gd name="T47" fmla="*/ 62 h 68"/>
                  <a:gd name="T48" fmla="*/ 25 w 60"/>
                  <a:gd name="T49" fmla="*/ 60 h 68"/>
                  <a:gd name="T50" fmla="*/ 25 w 60"/>
                  <a:gd name="T51" fmla="*/ 55 h 68"/>
                  <a:gd name="T52" fmla="*/ 23 w 60"/>
                  <a:gd name="T53" fmla="*/ 49 h 68"/>
                  <a:gd name="T54" fmla="*/ 21 w 60"/>
                  <a:gd name="T55" fmla="*/ 41 h 68"/>
                  <a:gd name="T56" fmla="*/ 19 w 60"/>
                  <a:gd name="T57" fmla="*/ 33 h 68"/>
                  <a:gd name="T58" fmla="*/ 17 w 60"/>
                  <a:gd name="T59" fmla="*/ 27 h 68"/>
                  <a:gd name="T60" fmla="*/ 14 w 60"/>
                  <a:gd name="T61" fmla="*/ 18 h 68"/>
                  <a:gd name="T62" fmla="*/ 12 w 60"/>
                  <a:gd name="T63" fmla="*/ 12 h 68"/>
                  <a:gd name="T64" fmla="*/ 12 w 60"/>
                  <a:gd name="T65" fmla="*/ 12 h 68"/>
                  <a:gd name="T66" fmla="*/ 14 w 60"/>
                  <a:gd name="T67" fmla="*/ 10 h 68"/>
                  <a:gd name="T68" fmla="*/ 19 w 60"/>
                  <a:gd name="T69" fmla="*/ 10 h 68"/>
                  <a:gd name="T70" fmla="*/ 25 w 60"/>
                  <a:gd name="T71" fmla="*/ 8 h 68"/>
                  <a:gd name="T72" fmla="*/ 29 w 60"/>
                  <a:gd name="T73" fmla="*/ 6 h 68"/>
                  <a:gd name="T74" fmla="*/ 33 w 60"/>
                  <a:gd name="T75" fmla="*/ 6 h 68"/>
                  <a:gd name="T76" fmla="*/ 37 w 60"/>
                  <a:gd name="T77" fmla="*/ 6 h 68"/>
                  <a:gd name="T78" fmla="*/ 39 w 60"/>
                  <a:gd name="T79" fmla="*/ 6 h 68"/>
                  <a:gd name="T80" fmla="*/ 35 w 60"/>
                  <a:gd name="T81" fmla="*/ 0 h 68"/>
                  <a:gd name="T82" fmla="*/ 35 w 60"/>
                  <a:gd name="T8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 h="68">
                    <a:moveTo>
                      <a:pt x="35" y="0"/>
                    </a:moveTo>
                    <a:lnTo>
                      <a:pt x="0" y="10"/>
                    </a:lnTo>
                    <a:lnTo>
                      <a:pt x="0" y="10"/>
                    </a:lnTo>
                    <a:lnTo>
                      <a:pt x="2" y="14"/>
                    </a:lnTo>
                    <a:lnTo>
                      <a:pt x="6" y="20"/>
                    </a:lnTo>
                    <a:lnTo>
                      <a:pt x="10" y="29"/>
                    </a:lnTo>
                    <a:lnTo>
                      <a:pt x="10" y="33"/>
                    </a:lnTo>
                    <a:lnTo>
                      <a:pt x="12" y="37"/>
                    </a:lnTo>
                    <a:lnTo>
                      <a:pt x="14" y="41"/>
                    </a:lnTo>
                    <a:lnTo>
                      <a:pt x="14" y="47"/>
                    </a:lnTo>
                    <a:lnTo>
                      <a:pt x="17" y="51"/>
                    </a:lnTo>
                    <a:lnTo>
                      <a:pt x="17" y="55"/>
                    </a:lnTo>
                    <a:lnTo>
                      <a:pt x="17" y="62"/>
                    </a:lnTo>
                    <a:lnTo>
                      <a:pt x="17" y="68"/>
                    </a:lnTo>
                    <a:lnTo>
                      <a:pt x="19" y="68"/>
                    </a:lnTo>
                    <a:lnTo>
                      <a:pt x="21" y="68"/>
                    </a:lnTo>
                    <a:lnTo>
                      <a:pt x="27" y="68"/>
                    </a:lnTo>
                    <a:lnTo>
                      <a:pt x="35" y="68"/>
                    </a:lnTo>
                    <a:lnTo>
                      <a:pt x="41" y="66"/>
                    </a:lnTo>
                    <a:lnTo>
                      <a:pt x="47" y="66"/>
                    </a:lnTo>
                    <a:lnTo>
                      <a:pt x="52" y="64"/>
                    </a:lnTo>
                    <a:lnTo>
                      <a:pt x="54" y="64"/>
                    </a:lnTo>
                    <a:lnTo>
                      <a:pt x="60" y="55"/>
                    </a:lnTo>
                    <a:lnTo>
                      <a:pt x="27" y="62"/>
                    </a:lnTo>
                    <a:lnTo>
                      <a:pt x="25" y="60"/>
                    </a:lnTo>
                    <a:lnTo>
                      <a:pt x="25" y="55"/>
                    </a:lnTo>
                    <a:lnTo>
                      <a:pt x="23" y="49"/>
                    </a:lnTo>
                    <a:lnTo>
                      <a:pt x="21" y="41"/>
                    </a:lnTo>
                    <a:lnTo>
                      <a:pt x="19" y="33"/>
                    </a:lnTo>
                    <a:lnTo>
                      <a:pt x="17" y="27"/>
                    </a:lnTo>
                    <a:lnTo>
                      <a:pt x="14" y="18"/>
                    </a:lnTo>
                    <a:lnTo>
                      <a:pt x="12" y="12"/>
                    </a:lnTo>
                    <a:lnTo>
                      <a:pt x="12" y="12"/>
                    </a:lnTo>
                    <a:lnTo>
                      <a:pt x="14" y="10"/>
                    </a:lnTo>
                    <a:lnTo>
                      <a:pt x="19" y="10"/>
                    </a:lnTo>
                    <a:lnTo>
                      <a:pt x="25" y="8"/>
                    </a:lnTo>
                    <a:lnTo>
                      <a:pt x="29" y="6"/>
                    </a:lnTo>
                    <a:lnTo>
                      <a:pt x="33" y="6"/>
                    </a:lnTo>
                    <a:lnTo>
                      <a:pt x="37" y="6"/>
                    </a:lnTo>
                    <a:lnTo>
                      <a:pt x="39" y="6"/>
                    </a:lnTo>
                    <a:lnTo>
                      <a:pt x="35"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20" name="Freeform 123"/>
              <p:cNvSpPr>
                <a:spLocks/>
              </p:cNvSpPr>
              <p:nvPr/>
            </p:nvSpPr>
            <p:spPr bwMode="auto">
              <a:xfrm>
                <a:off x="5367338" y="2930526"/>
                <a:ext cx="77788" cy="141288"/>
              </a:xfrm>
              <a:custGeom>
                <a:avLst/>
                <a:gdLst>
                  <a:gd name="T0" fmla="*/ 0 w 49"/>
                  <a:gd name="T1" fmla="*/ 19 h 89"/>
                  <a:gd name="T2" fmla="*/ 31 w 49"/>
                  <a:gd name="T3" fmla="*/ 0 h 89"/>
                  <a:gd name="T4" fmla="*/ 31 w 49"/>
                  <a:gd name="T5" fmla="*/ 0 h 89"/>
                  <a:gd name="T6" fmla="*/ 33 w 49"/>
                  <a:gd name="T7" fmla="*/ 4 h 89"/>
                  <a:gd name="T8" fmla="*/ 37 w 49"/>
                  <a:gd name="T9" fmla="*/ 9 h 89"/>
                  <a:gd name="T10" fmla="*/ 41 w 49"/>
                  <a:gd name="T11" fmla="*/ 17 h 89"/>
                  <a:gd name="T12" fmla="*/ 43 w 49"/>
                  <a:gd name="T13" fmla="*/ 19 h 89"/>
                  <a:gd name="T14" fmla="*/ 45 w 49"/>
                  <a:gd name="T15" fmla="*/ 25 h 89"/>
                  <a:gd name="T16" fmla="*/ 45 w 49"/>
                  <a:gd name="T17" fmla="*/ 29 h 89"/>
                  <a:gd name="T18" fmla="*/ 47 w 49"/>
                  <a:gd name="T19" fmla="*/ 35 h 89"/>
                  <a:gd name="T20" fmla="*/ 49 w 49"/>
                  <a:gd name="T21" fmla="*/ 40 h 89"/>
                  <a:gd name="T22" fmla="*/ 49 w 49"/>
                  <a:gd name="T23" fmla="*/ 46 h 89"/>
                  <a:gd name="T24" fmla="*/ 49 w 49"/>
                  <a:gd name="T25" fmla="*/ 54 h 89"/>
                  <a:gd name="T26" fmla="*/ 49 w 49"/>
                  <a:gd name="T27" fmla="*/ 60 h 89"/>
                  <a:gd name="T28" fmla="*/ 47 w 49"/>
                  <a:gd name="T29" fmla="*/ 62 h 89"/>
                  <a:gd name="T30" fmla="*/ 43 w 49"/>
                  <a:gd name="T31" fmla="*/ 66 h 89"/>
                  <a:gd name="T32" fmla="*/ 35 w 49"/>
                  <a:gd name="T33" fmla="*/ 70 h 89"/>
                  <a:gd name="T34" fmla="*/ 27 w 49"/>
                  <a:gd name="T35" fmla="*/ 77 h 89"/>
                  <a:gd name="T36" fmla="*/ 18 w 49"/>
                  <a:gd name="T37" fmla="*/ 81 h 89"/>
                  <a:gd name="T38" fmla="*/ 12 w 49"/>
                  <a:gd name="T39" fmla="*/ 85 h 89"/>
                  <a:gd name="T40" fmla="*/ 8 w 49"/>
                  <a:gd name="T41" fmla="*/ 87 h 89"/>
                  <a:gd name="T42" fmla="*/ 6 w 49"/>
                  <a:gd name="T43" fmla="*/ 89 h 89"/>
                  <a:gd name="T44" fmla="*/ 8 w 49"/>
                  <a:gd name="T45" fmla="*/ 75 h 89"/>
                  <a:gd name="T46" fmla="*/ 43 w 49"/>
                  <a:gd name="T47" fmla="*/ 52 h 89"/>
                  <a:gd name="T48" fmla="*/ 43 w 49"/>
                  <a:gd name="T49" fmla="*/ 52 h 89"/>
                  <a:gd name="T50" fmla="*/ 43 w 49"/>
                  <a:gd name="T51" fmla="*/ 48 h 89"/>
                  <a:gd name="T52" fmla="*/ 41 w 49"/>
                  <a:gd name="T53" fmla="*/ 42 h 89"/>
                  <a:gd name="T54" fmla="*/ 41 w 49"/>
                  <a:gd name="T55" fmla="*/ 37 h 89"/>
                  <a:gd name="T56" fmla="*/ 39 w 49"/>
                  <a:gd name="T57" fmla="*/ 29 h 89"/>
                  <a:gd name="T58" fmla="*/ 35 w 49"/>
                  <a:gd name="T59" fmla="*/ 23 h 89"/>
                  <a:gd name="T60" fmla="*/ 31 w 49"/>
                  <a:gd name="T61" fmla="*/ 17 h 89"/>
                  <a:gd name="T62" fmla="*/ 29 w 49"/>
                  <a:gd name="T63" fmla="*/ 13 h 89"/>
                  <a:gd name="T64" fmla="*/ 23 w 49"/>
                  <a:gd name="T65" fmla="*/ 17 h 89"/>
                  <a:gd name="T66" fmla="*/ 14 w 49"/>
                  <a:gd name="T67" fmla="*/ 21 h 89"/>
                  <a:gd name="T68" fmla="*/ 8 w 49"/>
                  <a:gd name="T69" fmla="*/ 25 h 89"/>
                  <a:gd name="T70" fmla="*/ 6 w 49"/>
                  <a:gd name="T71" fmla="*/ 27 h 89"/>
                  <a:gd name="T72" fmla="*/ 0 w 49"/>
                  <a:gd name="T73" fmla="*/ 19 h 89"/>
                  <a:gd name="T74" fmla="*/ 0 w 49"/>
                  <a:gd name="T7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89">
                    <a:moveTo>
                      <a:pt x="0" y="19"/>
                    </a:moveTo>
                    <a:lnTo>
                      <a:pt x="31" y="0"/>
                    </a:lnTo>
                    <a:lnTo>
                      <a:pt x="31" y="0"/>
                    </a:lnTo>
                    <a:lnTo>
                      <a:pt x="33" y="4"/>
                    </a:lnTo>
                    <a:lnTo>
                      <a:pt x="37" y="9"/>
                    </a:lnTo>
                    <a:lnTo>
                      <a:pt x="41" y="17"/>
                    </a:lnTo>
                    <a:lnTo>
                      <a:pt x="43" y="19"/>
                    </a:lnTo>
                    <a:lnTo>
                      <a:pt x="45" y="25"/>
                    </a:lnTo>
                    <a:lnTo>
                      <a:pt x="45" y="29"/>
                    </a:lnTo>
                    <a:lnTo>
                      <a:pt x="47" y="35"/>
                    </a:lnTo>
                    <a:lnTo>
                      <a:pt x="49" y="40"/>
                    </a:lnTo>
                    <a:lnTo>
                      <a:pt x="49" y="46"/>
                    </a:lnTo>
                    <a:lnTo>
                      <a:pt x="49" y="54"/>
                    </a:lnTo>
                    <a:lnTo>
                      <a:pt x="49" y="60"/>
                    </a:lnTo>
                    <a:lnTo>
                      <a:pt x="47" y="62"/>
                    </a:lnTo>
                    <a:lnTo>
                      <a:pt x="43" y="66"/>
                    </a:lnTo>
                    <a:lnTo>
                      <a:pt x="35" y="70"/>
                    </a:lnTo>
                    <a:lnTo>
                      <a:pt x="27" y="77"/>
                    </a:lnTo>
                    <a:lnTo>
                      <a:pt x="18" y="81"/>
                    </a:lnTo>
                    <a:lnTo>
                      <a:pt x="12" y="85"/>
                    </a:lnTo>
                    <a:lnTo>
                      <a:pt x="8" y="87"/>
                    </a:lnTo>
                    <a:lnTo>
                      <a:pt x="6" y="89"/>
                    </a:lnTo>
                    <a:lnTo>
                      <a:pt x="8" y="75"/>
                    </a:lnTo>
                    <a:lnTo>
                      <a:pt x="43" y="52"/>
                    </a:lnTo>
                    <a:lnTo>
                      <a:pt x="43" y="52"/>
                    </a:lnTo>
                    <a:lnTo>
                      <a:pt x="43" y="48"/>
                    </a:lnTo>
                    <a:lnTo>
                      <a:pt x="41" y="42"/>
                    </a:lnTo>
                    <a:lnTo>
                      <a:pt x="41" y="37"/>
                    </a:lnTo>
                    <a:lnTo>
                      <a:pt x="39" y="29"/>
                    </a:lnTo>
                    <a:lnTo>
                      <a:pt x="35" y="23"/>
                    </a:lnTo>
                    <a:lnTo>
                      <a:pt x="31" y="17"/>
                    </a:lnTo>
                    <a:lnTo>
                      <a:pt x="29" y="13"/>
                    </a:lnTo>
                    <a:lnTo>
                      <a:pt x="23" y="17"/>
                    </a:lnTo>
                    <a:lnTo>
                      <a:pt x="14" y="21"/>
                    </a:lnTo>
                    <a:lnTo>
                      <a:pt x="8" y="25"/>
                    </a:lnTo>
                    <a:lnTo>
                      <a:pt x="6" y="27"/>
                    </a:lnTo>
                    <a:lnTo>
                      <a:pt x="0"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27" name="Freeform 130"/>
              <p:cNvSpPr>
                <a:spLocks/>
              </p:cNvSpPr>
              <p:nvPr/>
            </p:nvSpPr>
            <p:spPr bwMode="auto">
              <a:xfrm>
                <a:off x="6403975" y="4270375"/>
                <a:ext cx="527050" cy="508000"/>
              </a:xfrm>
              <a:custGeom>
                <a:avLst/>
                <a:gdLst>
                  <a:gd name="T0" fmla="*/ 208 w 332"/>
                  <a:gd name="T1" fmla="*/ 318 h 320"/>
                  <a:gd name="T2" fmla="*/ 301 w 332"/>
                  <a:gd name="T3" fmla="*/ 235 h 320"/>
                  <a:gd name="T4" fmla="*/ 332 w 332"/>
                  <a:gd name="T5" fmla="*/ 126 h 320"/>
                  <a:gd name="T6" fmla="*/ 281 w 332"/>
                  <a:gd name="T7" fmla="*/ 37 h 320"/>
                  <a:gd name="T8" fmla="*/ 147 w 332"/>
                  <a:gd name="T9" fmla="*/ 0 h 320"/>
                  <a:gd name="T10" fmla="*/ 35 w 332"/>
                  <a:gd name="T11" fmla="*/ 45 h 320"/>
                  <a:gd name="T12" fmla="*/ 0 w 332"/>
                  <a:gd name="T13" fmla="*/ 144 h 320"/>
                  <a:gd name="T14" fmla="*/ 31 w 332"/>
                  <a:gd name="T15" fmla="*/ 254 h 320"/>
                  <a:gd name="T16" fmla="*/ 124 w 332"/>
                  <a:gd name="T17" fmla="*/ 320 h 320"/>
                  <a:gd name="T18" fmla="*/ 208 w 332"/>
                  <a:gd name="T19" fmla="*/ 318 h 320"/>
                  <a:gd name="T20" fmla="*/ 208 w 332"/>
                  <a:gd name="T21" fmla="*/ 31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 h="320">
                    <a:moveTo>
                      <a:pt x="208" y="318"/>
                    </a:moveTo>
                    <a:lnTo>
                      <a:pt x="301" y="235"/>
                    </a:lnTo>
                    <a:lnTo>
                      <a:pt x="332" y="126"/>
                    </a:lnTo>
                    <a:lnTo>
                      <a:pt x="281" y="37"/>
                    </a:lnTo>
                    <a:lnTo>
                      <a:pt x="147" y="0"/>
                    </a:lnTo>
                    <a:lnTo>
                      <a:pt x="35" y="45"/>
                    </a:lnTo>
                    <a:lnTo>
                      <a:pt x="0" y="144"/>
                    </a:lnTo>
                    <a:lnTo>
                      <a:pt x="31" y="254"/>
                    </a:lnTo>
                    <a:lnTo>
                      <a:pt x="124" y="320"/>
                    </a:lnTo>
                    <a:lnTo>
                      <a:pt x="208" y="318"/>
                    </a:lnTo>
                    <a:lnTo>
                      <a:pt x="208" y="318"/>
                    </a:lnTo>
                    <a:close/>
                  </a:path>
                </a:pathLst>
              </a:custGeom>
              <a:solidFill>
                <a:srgbClr val="F7F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28" name="Freeform 131"/>
              <p:cNvSpPr>
                <a:spLocks/>
              </p:cNvSpPr>
              <p:nvPr/>
            </p:nvSpPr>
            <p:spPr bwMode="auto">
              <a:xfrm>
                <a:off x="6397625" y="4257675"/>
                <a:ext cx="536575" cy="542925"/>
              </a:xfrm>
              <a:custGeom>
                <a:avLst/>
                <a:gdLst>
                  <a:gd name="T0" fmla="*/ 37 w 338"/>
                  <a:gd name="T1" fmla="*/ 55 h 342"/>
                  <a:gd name="T2" fmla="*/ 62 w 338"/>
                  <a:gd name="T3" fmla="*/ 31 h 342"/>
                  <a:gd name="T4" fmla="*/ 93 w 338"/>
                  <a:gd name="T5" fmla="*/ 12 h 342"/>
                  <a:gd name="T6" fmla="*/ 116 w 338"/>
                  <a:gd name="T7" fmla="*/ 6 h 342"/>
                  <a:gd name="T8" fmla="*/ 142 w 338"/>
                  <a:gd name="T9" fmla="*/ 2 h 342"/>
                  <a:gd name="T10" fmla="*/ 171 w 338"/>
                  <a:gd name="T11" fmla="*/ 2 h 342"/>
                  <a:gd name="T12" fmla="*/ 202 w 338"/>
                  <a:gd name="T13" fmla="*/ 6 h 342"/>
                  <a:gd name="T14" fmla="*/ 237 w 338"/>
                  <a:gd name="T15" fmla="*/ 20 h 342"/>
                  <a:gd name="T16" fmla="*/ 278 w 338"/>
                  <a:gd name="T17" fmla="*/ 41 h 342"/>
                  <a:gd name="T18" fmla="*/ 309 w 338"/>
                  <a:gd name="T19" fmla="*/ 68 h 342"/>
                  <a:gd name="T20" fmla="*/ 328 w 338"/>
                  <a:gd name="T21" fmla="*/ 101 h 342"/>
                  <a:gd name="T22" fmla="*/ 336 w 338"/>
                  <a:gd name="T23" fmla="*/ 138 h 342"/>
                  <a:gd name="T24" fmla="*/ 334 w 338"/>
                  <a:gd name="T25" fmla="*/ 177 h 342"/>
                  <a:gd name="T26" fmla="*/ 324 w 338"/>
                  <a:gd name="T27" fmla="*/ 214 h 342"/>
                  <a:gd name="T28" fmla="*/ 307 w 338"/>
                  <a:gd name="T29" fmla="*/ 249 h 342"/>
                  <a:gd name="T30" fmla="*/ 280 w 338"/>
                  <a:gd name="T31" fmla="*/ 282 h 342"/>
                  <a:gd name="T32" fmla="*/ 252 w 338"/>
                  <a:gd name="T33" fmla="*/ 309 h 342"/>
                  <a:gd name="T34" fmla="*/ 219 w 338"/>
                  <a:gd name="T35" fmla="*/ 328 h 342"/>
                  <a:gd name="T36" fmla="*/ 184 w 338"/>
                  <a:gd name="T37" fmla="*/ 340 h 342"/>
                  <a:gd name="T38" fmla="*/ 146 w 338"/>
                  <a:gd name="T39" fmla="*/ 340 h 342"/>
                  <a:gd name="T40" fmla="*/ 111 w 338"/>
                  <a:gd name="T41" fmla="*/ 330 h 342"/>
                  <a:gd name="T42" fmla="*/ 81 w 338"/>
                  <a:gd name="T43" fmla="*/ 307 h 342"/>
                  <a:gd name="T44" fmla="*/ 54 w 338"/>
                  <a:gd name="T45" fmla="*/ 284 h 342"/>
                  <a:gd name="T46" fmla="*/ 31 w 338"/>
                  <a:gd name="T47" fmla="*/ 257 h 342"/>
                  <a:gd name="T48" fmla="*/ 12 w 338"/>
                  <a:gd name="T49" fmla="*/ 220 h 342"/>
                  <a:gd name="T50" fmla="*/ 4 w 338"/>
                  <a:gd name="T51" fmla="*/ 198 h 342"/>
                  <a:gd name="T52" fmla="*/ 0 w 338"/>
                  <a:gd name="T53" fmla="*/ 173 h 342"/>
                  <a:gd name="T54" fmla="*/ 0 w 338"/>
                  <a:gd name="T55" fmla="*/ 146 h 342"/>
                  <a:gd name="T56" fmla="*/ 6 w 338"/>
                  <a:gd name="T57" fmla="*/ 117 h 342"/>
                  <a:gd name="T58" fmla="*/ 25 w 338"/>
                  <a:gd name="T59" fmla="*/ 101 h 342"/>
                  <a:gd name="T60" fmla="*/ 21 w 338"/>
                  <a:gd name="T61" fmla="*/ 115 h 342"/>
                  <a:gd name="T62" fmla="*/ 17 w 338"/>
                  <a:gd name="T63" fmla="*/ 142 h 342"/>
                  <a:gd name="T64" fmla="*/ 17 w 338"/>
                  <a:gd name="T65" fmla="*/ 179 h 342"/>
                  <a:gd name="T66" fmla="*/ 25 w 338"/>
                  <a:gd name="T67" fmla="*/ 212 h 342"/>
                  <a:gd name="T68" fmla="*/ 35 w 338"/>
                  <a:gd name="T69" fmla="*/ 235 h 342"/>
                  <a:gd name="T70" fmla="*/ 50 w 338"/>
                  <a:gd name="T71" fmla="*/ 257 h 342"/>
                  <a:gd name="T72" fmla="*/ 68 w 338"/>
                  <a:gd name="T73" fmla="*/ 278 h 342"/>
                  <a:gd name="T74" fmla="*/ 91 w 338"/>
                  <a:gd name="T75" fmla="*/ 299 h 342"/>
                  <a:gd name="T76" fmla="*/ 120 w 338"/>
                  <a:gd name="T77" fmla="*/ 317 h 342"/>
                  <a:gd name="T78" fmla="*/ 151 w 338"/>
                  <a:gd name="T79" fmla="*/ 326 h 342"/>
                  <a:gd name="T80" fmla="*/ 182 w 338"/>
                  <a:gd name="T81" fmla="*/ 321 h 342"/>
                  <a:gd name="T82" fmla="*/ 210 w 338"/>
                  <a:gd name="T83" fmla="*/ 311 h 342"/>
                  <a:gd name="T84" fmla="*/ 237 w 338"/>
                  <a:gd name="T85" fmla="*/ 295 h 342"/>
                  <a:gd name="T86" fmla="*/ 262 w 338"/>
                  <a:gd name="T87" fmla="*/ 272 h 342"/>
                  <a:gd name="T88" fmla="*/ 285 w 338"/>
                  <a:gd name="T89" fmla="*/ 245 h 342"/>
                  <a:gd name="T90" fmla="*/ 301 w 338"/>
                  <a:gd name="T91" fmla="*/ 214 h 342"/>
                  <a:gd name="T92" fmla="*/ 311 w 338"/>
                  <a:gd name="T93" fmla="*/ 183 h 342"/>
                  <a:gd name="T94" fmla="*/ 318 w 338"/>
                  <a:gd name="T95" fmla="*/ 152 h 342"/>
                  <a:gd name="T96" fmla="*/ 316 w 338"/>
                  <a:gd name="T97" fmla="*/ 123 h 342"/>
                  <a:gd name="T98" fmla="*/ 307 w 338"/>
                  <a:gd name="T99" fmla="*/ 97 h 342"/>
                  <a:gd name="T100" fmla="*/ 289 w 338"/>
                  <a:gd name="T101" fmla="*/ 74 h 342"/>
                  <a:gd name="T102" fmla="*/ 264 w 338"/>
                  <a:gd name="T103" fmla="*/ 55 h 342"/>
                  <a:gd name="T104" fmla="*/ 239 w 338"/>
                  <a:gd name="T105" fmla="*/ 41 h 342"/>
                  <a:gd name="T106" fmla="*/ 217 w 338"/>
                  <a:gd name="T107" fmla="*/ 31 h 342"/>
                  <a:gd name="T108" fmla="*/ 192 w 338"/>
                  <a:gd name="T109" fmla="*/ 25 h 342"/>
                  <a:gd name="T110" fmla="*/ 171 w 338"/>
                  <a:gd name="T111" fmla="*/ 20 h 342"/>
                  <a:gd name="T112" fmla="*/ 130 w 338"/>
                  <a:gd name="T113" fmla="*/ 22 h 342"/>
                  <a:gd name="T114" fmla="*/ 91 w 338"/>
                  <a:gd name="T115" fmla="*/ 35 h 342"/>
                  <a:gd name="T116" fmla="*/ 60 w 338"/>
                  <a:gd name="T117" fmla="*/ 55 h 342"/>
                  <a:gd name="T118" fmla="*/ 35 w 338"/>
                  <a:gd name="T119"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8" h="342">
                    <a:moveTo>
                      <a:pt x="23" y="76"/>
                    </a:moveTo>
                    <a:lnTo>
                      <a:pt x="23" y="74"/>
                    </a:lnTo>
                    <a:lnTo>
                      <a:pt x="25" y="70"/>
                    </a:lnTo>
                    <a:lnTo>
                      <a:pt x="31" y="64"/>
                    </a:lnTo>
                    <a:lnTo>
                      <a:pt x="37" y="55"/>
                    </a:lnTo>
                    <a:lnTo>
                      <a:pt x="41" y="49"/>
                    </a:lnTo>
                    <a:lnTo>
                      <a:pt x="45" y="45"/>
                    </a:lnTo>
                    <a:lnTo>
                      <a:pt x="50" y="41"/>
                    </a:lnTo>
                    <a:lnTo>
                      <a:pt x="56" y="37"/>
                    </a:lnTo>
                    <a:lnTo>
                      <a:pt x="62" y="31"/>
                    </a:lnTo>
                    <a:lnTo>
                      <a:pt x="70" y="27"/>
                    </a:lnTo>
                    <a:lnTo>
                      <a:pt x="76" y="22"/>
                    </a:lnTo>
                    <a:lnTo>
                      <a:pt x="85" y="18"/>
                    </a:lnTo>
                    <a:lnTo>
                      <a:pt x="89" y="16"/>
                    </a:lnTo>
                    <a:lnTo>
                      <a:pt x="93" y="12"/>
                    </a:lnTo>
                    <a:lnTo>
                      <a:pt x="97" y="12"/>
                    </a:lnTo>
                    <a:lnTo>
                      <a:pt x="101" y="10"/>
                    </a:lnTo>
                    <a:lnTo>
                      <a:pt x="105" y="8"/>
                    </a:lnTo>
                    <a:lnTo>
                      <a:pt x="111" y="6"/>
                    </a:lnTo>
                    <a:lnTo>
                      <a:pt x="116" y="6"/>
                    </a:lnTo>
                    <a:lnTo>
                      <a:pt x="122" y="4"/>
                    </a:lnTo>
                    <a:lnTo>
                      <a:pt x="126" y="2"/>
                    </a:lnTo>
                    <a:lnTo>
                      <a:pt x="130" y="2"/>
                    </a:lnTo>
                    <a:lnTo>
                      <a:pt x="136" y="2"/>
                    </a:lnTo>
                    <a:lnTo>
                      <a:pt x="142" y="2"/>
                    </a:lnTo>
                    <a:lnTo>
                      <a:pt x="146" y="0"/>
                    </a:lnTo>
                    <a:lnTo>
                      <a:pt x="153" y="0"/>
                    </a:lnTo>
                    <a:lnTo>
                      <a:pt x="159" y="0"/>
                    </a:lnTo>
                    <a:lnTo>
                      <a:pt x="165" y="2"/>
                    </a:lnTo>
                    <a:lnTo>
                      <a:pt x="171" y="2"/>
                    </a:lnTo>
                    <a:lnTo>
                      <a:pt x="177" y="2"/>
                    </a:lnTo>
                    <a:lnTo>
                      <a:pt x="184" y="2"/>
                    </a:lnTo>
                    <a:lnTo>
                      <a:pt x="190" y="4"/>
                    </a:lnTo>
                    <a:lnTo>
                      <a:pt x="196" y="6"/>
                    </a:lnTo>
                    <a:lnTo>
                      <a:pt x="202" y="6"/>
                    </a:lnTo>
                    <a:lnTo>
                      <a:pt x="210" y="10"/>
                    </a:lnTo>
                    <a:lnTo>
                      <a:pt x="217" y="12"/>
                    </a:lnTo>
                    <a:lnTo>
                      <a:pt x="223" y="14"/>
                    </a:lnTo>
                    <a:lnTo>
                      <a:pt x="231" y="16"/>
                    </a:lnTo>
                    <a:lnTo>
                      <a:pt x="237" y="20"/>
                    </a:lnTo>
                    <a:lnTo>
                      <a:pt x="245" y="25"/>
                    </a:lnTo>
                    <a:lnTo>
                      <a:pt x="254" y="27"/>
                    </a:lnTo>
                    <a:lnTo>
                      <a:pt x="262" y="31"/>
                    </a:lnTo>
                    <a:lnTo>
                      <a:pt x="268" y="35"/>
                    </a:lnTo>
                    <a:lnTo>
                      <a:pt x="278" y="41"/>
                    </a:lnTo>
                    <a:lnTo>
                      <a:pt x="285" y="45"/>
                    </a:lnTo>
                    <a:lnTo>
                      <a:pt x="293" y="51"/>
                    </a:lnTo>
                    <a:lnTo>
                      <a:pt x="297" y="55"/>
                    </a:lnTo>
                    <a:lnTo>
                      <a:pt x="303" y="62"/>
                    </a:lnTo>
                    <a:lnTo>
                      <a:pt x="309" y="68"/>
                    </a:lnTo>
                    <a:lnTo>
                      <a:pt x="313" y="74"/>
                    </a:lnTo>
                    <a:lnTo>
                      <a:pt x="318" y="80"/>
                    </a:lnTo>
                    <a:lnTo>
                      <a:pt x="324" y="88"/>
                    </a:lnTo>
                    <a:lnTo>
                      <a:pt x="326" y="95"/>
                    </a:lnTo>
                    <a:lnTo>
                      <a:pt x="328" y="101"/>
                    </a:lnTo>
                    <a:lnTo>
                      <a:pt x="332" y="109"/>
                    </a:lnTo>
                    <a:lnTo>
                      <a:pt x="334" y="115"/>
                    </a:lnTo>
                    <a:lnTo>
                      <a:pt x="334" y="123"/>
                    </a:lnTo>
                    <a:lnTo>
                      <a:pt x="336" y="130"/>
                    </a:lnTo>
                    <a:lnTo>
                      <a:pt x="336" y="138"/>
                    </a:lnTo>
                    <a:lnTo>
                      <a:pt x="338" y="146"/>
                    </a:lnTo>
                    <a:lnTo>
                      <a:pt x="338" y="154"/>
                    </a:lnTo>
                    <a:lnTo>
                      <a:pt x="336" y="161"/>
                    </a:lnTo>
                    <a:lnTo>
                      <a:pt x="336" y="169"/>
                    </a:lnTo>
                    <a:lnTo>
                      <a:pt x="334" y="177"/>
                    </a:lnTo>
                    <a:lnTo>
                      <a:pt x="332" y="183"/>
                    </a:lnTo>
                    <a:lnTo>
                      <a:pt x="332" y="192"/>
                    </a:lnTo>
                    <a:lnTo>
                      <a:pt x="328" y="198"/>
                    </a:lnTo>
                    <a:lnTo>
                      <a:pt x="328" y="206"/>
                    </a:lnTo>
                    <a:lnTo>
                      <a:pt x="324" y="214"/>
                    </a:lnTo>
                    <a:lnTo>
                      <a:pt x="322" y="220"/>
                    </a:lnTo>
                    <a:lnTo>
                      <a:pt x="318" y="229"/>
                    </a:lnTo>
                    <a:lnTo>
                      <a:pt x="313" y="237"/>
                    </a:lnTo>
                    <a:lnTo>
                      <a:pt x="311" y="243"/>
                    </a:lnTo>
                    <a:lnTo>
                      <a:pt x="307" y="249"/>
                    </a:lnTo>
                    <a:lnTo>
                      <a:pt x="301" y="257"/>
                    </a:lnTo>
                    <a:lnTo>
                      <a:pt x="297" y="264"/>
                    </a:lnTo>
                    <a:lnTo>
                      <a:pt x="293" y="270"/>
                    </a:lnTo>
                    <a:lnTo>
                      <a:pt x="287" y="276"/>
                    </a:lnTo>
                    <a:lnTo>
                      <a:pt x="280" y="282"/>
                    </a:lnTo>
                    <a:lnTo>
                      <a:pt x="276" y="288"/>
                    </a:lnTo>
                    <a:lnTo>
                      <a:pt x="270" y="293"/>
                    </a:lnTo>
                    <a:lnTo>
                      <a:pt x="264" y="299"/>
                    </a:lnTo>
                    <a:lnTo>
                      <a:pt x="258" y="303"/>
                    </a:lnTo>
                    <a:lnTo>
                      <a:pt x="252" y="309"/>
                    </a:lnTo>
                    <a:lnTo>
                      <a:pt x="245" y="313"/>
                    </a:lnTo>
                    <a:lnTo>
                      <a:pt x="239" y="317"/>
                    </a:lnTo>
                    <a:lnTo>
                      <a:pt x="233" y="321"/>
                    </a:lnTo>
                    <a:lnTo>
                      <a:pt x="227" y="326"/>
                    </a:lnTo>
                    <a:lnTo>
                      <a:pt x="219" y="328"/>
                    </a:lnTo>
                    <a:lnTo>
                      <a:pt x="212" y="332"/>
                    </a:lnTo>
                    <a:lnTo>
                      <a:pt x="204" y="334"/>
                    </a:lnTo>
                    <a:lnTo>
                      <a:pt x="198" y="336"/>
                    </a:lnTo>
                    <a:lnTo>
                      <a:pt x="190" y="338"/>
                    </a:lnTo>
                    <a:lnTo>
                      <a:pt x="184" y="340"/>
                    </a:lnTo>
                    <a:lnTo>
                      <a:pt x="175" y="340"/>
                    </a:lnTo>
                    <a:lnTo>
                      <a:pt x="169" y="342"/>
                    </a:lnTo>
                    <a:lnTo>
                      <a:pt x="161" y="340"/>
                    </a:lnTo>
                    <a:lnTo>
                      <a:pt x="155" y="340"/>
                    </a:lnTo>
                    <a:lnTo>
                      <a:pt x="146" y="340"/>
                    </a:lnTo>
                    <a:lnTo>
                      <a:pt x="140" y="340"/>
                    </a:lnTo>
                    <a:lnTo>
                      <a:pt x="132" y="336"/>
                    </a:lnTo>
                    <a:lnTo>
                      <a:pt x="126" y="334"/>
                    </a:lnTo>
                    <a:lnTo>
                      <a:pt x="118" y="332"/>
                    </a:lnTo>
                    <a:lnTo>
                      <a:pt x="111" y="330"/>
                    </a:lnTo>
                    <a:lnTo>
                      <a:pt x="103" y="323"/>
                    </a:lnTo>
                    <a:lnTo>
                      <a:pt x="97" y="319"/>
                    </a:lnTo>
                    <a:lnTo>
                      <a:pt x="91" y="315"/>
                    </a:lnTo>
                    <a:lnTo>
                      <a:pt x="85" y="309"/>
                    </a:lnTo>
                    <a:lnTo>
                      <a:pt x="81" y="307"/>
                    </a:lnTo>
                    <a:lnTo>
                      <a:pt x="76" y="305"/>
                    </a:lnTo>
                    <a:lnTo>
                      <a:pt x="70" y="299"/>
                    </a:lnTo>
                    <a:lnTo>
                      <a:pt x="64" y="293"/>
                    </a:lnTo>
                    <a:lnTo>
                      <a:pt x="58" y="288"/>
                    </a:lnTo>
                    <a:lnTo>
                      <a:pt x="54" y="284"/>
                    </a:lnTo>
                    <a:lnTo>
                      <a:pt x="50" y="278"/>
                    </a:lnTo>
                    <a:lnTo>
                      <a:pt x="45" y="276"/>
                    </a:lnTo>
                    <a:lnTo>
                      <a:pt x="41" y="270"/>
                    </a:lnTo>
                    <a:lnTo>
                      <a:pt x="35" y="264"/>
                    </a:lnTo>
                    <a:lnTo>
                      <a:pt x="31" y="257"/>
                    </a:lnTo>
                    <a:lnTo>
                      <a:pt x="27" y="251"/>
                    </a:lnTo>
                    <a:lnTo>
                      <a:pt x="23" y="243"/>
                    </a:lnTo>
                    <a:lnTo>
                      <a:pt x="19" y="237"/>
                    </a:lnTo>
                    <a:lnTo>
                      <a:pt x="15" y="229"/>
                    </a:lnTo>
                    <a:lnTo>
                      <a:pt x="12" y="220"/>
                    </a:lnTo>
                    <a:lnTo>
                      <a:pt x="10" y="216"/>
                    </a:lnTo>
                    <a:lnTo>
                      <a:pt x="8" y="212"/>
                    </a:lnTo>
                    <a:lnTo>
                      <a:pt x="6" y="208"/>
                    </a:lnTo>
                    <a:lnTo>
                      <a:pt x="6" y="204"/>
                    </a:lnTo>
                    <a:lnTo>
                      <a:pt x="4" y="198"/>
                    </a:lnTo>
                    <a:lnTo>
                      <a:pt x="4" y="194"/>
                    </a:lnTo>
                    <a:lnTo>
                      <a:pt x="2" y="189"/>
                    </a:lnTo>
                    <a:lnTo>
                      <a:pt x="2" y="185"/>
                    </a:lnTo>
                    <a:lnTo>
                      <a:pt x="2" y="179"/>
                    </a:lnTo>
                    <a:lnTo>
                      <a:pt x="0" y="173"/>
                    </a:lnTo>
                    <a:lnTo>
                      <a:pt x="0" y="169"/>
                    </a:lnTo>
                    <a:lnTo>
                      <a:pt x="0" y="163"/>
                    </a:lnTo>
                    <a:lnTo>
                      <a:pt x="0" y="159"/>
                    </a:lnTo>
                    <a:lnTo>
                      <a:pt x="0" y="152"/>
                    </a:lnTo>
                    <a:lnTo>
                      <a:pt x="0" y="146"/>
                    </a:lnTo>
                    <a:lnTo>
                      <a:pt x="2" y="142"/>
                    </a:lnTo>
                    <a:lnTo>
                      <a:pt x="2" y="136"/>
                    </a:lnTo>
                    <a:lnTo>
                      <a:pt x="4" y="130"/>
                    </a:lnTo>
                    <a:lnTo>
                      <a:pt x="4" y="123"/>
                    </a:lnTo>
                    <a:lnTo>
                      <a:pt x="6" y="117"/>
                    </a:lnTo>
                    <a:lnTo>
                      <a:pt x="6" y="111"/>
                    </a:lnTo>
                    <a:lnTo>
                      <a:pt x="10" y="105"/>
                    </a:lnTo>
                    <a:lnTo>
                      <a:pt x="12" y="99"/>
                    </a:lnTo>
                    <a:lnTo>
                      <a:pt x="15" y="93"/>
                    </a:lnTo>
                    <a:lnTo>
                      <a:pt x="25" y="101"/>
                    </a:lnTo>
                    <a:lnTo>
                      <a:pt x="25" y="101"/>
                    </a:lnTo>
                    <a:lnTo>
                      <a:pt x="23" y="105"/>
                    </a:lnTo>
                    <a:lnTo>
                      <a:pt x="21" y="107"/>
                    </a:lnTo>
                    <a:lnTo>
                      <a:pt x="21" y="111"/>
                    </a:lnTo>
                    <a:lnTo>
                      <a:pt x="21" y="115"/>
                    </a:lnTo>
                    <a:lnTo>
                      <a:pt x="21" y="119"/>
                    </a:lnTo>
                    <a:lnTo>
                      <a:pt x="19" y="126"/>
                    </a:lnTo>
                    <a:lnTo>
                      <a:pt x="17" y="130"/>
                    </a:lnTo>
                    <a:lnTo>
                      <a:pt x="17" y="136"/>
                    </a:lnTo>
                    <a:lnTo>
                      <a:pt x="17" y="142"/>
                    </a:lnTo>
                    <a:lnTo>
                      <a:pt x="17" y="148"/>
                    </a:lnTo>
                    <a:lnTo>
                      <a:pt x="17" y="156"/>
                    </a:lnTo>
                    <a:lnTo>
                      <a:pt x="17" y="165"/>
                    </a:lnTo>
                    <a:lnTo>
                      <a:pt x="17" y="173"/>
                    </a:lnTo>
                    <a:lnTo>
                      <a:pt x="17" y="179"/>
                    </a:lnTo>
                    <a:lnTo>
                      <a:pt x="19" y="187"/>
                    </a:lnTo>
                    <a:lnTo>
                      <a:pt x="21" y="196"/>
                    </a:lnTo>
                    <a:lnTo>
                      <a:pt x="23" y="204"/>
                    </a:lnTo>
                    <a:lnTo>
                      <a:pt x="25" y="208"/>
                    </a:lnTo>
                    <a:lnTo>
                      <a:pt x="25" y="212"/>
                    </a:lnTo>
                    <a:lnTo>
                      <a:pt x="27" y="216"/>
                    </a:lnTo>
                    <a:lnTo>
                      <a:pt x="29" y="222"/>
                    </a:lnTo>
                    <a:lnTo>
                      <a:pt x="31" y="227"/>
                    </a:lnTo>
                    <a:lnTo>
                      <a:pt x="33" y="229"/>
                    </a:lnTo>
                    <a:lnTo>
                      <a:pt x="35" y="235"/>
                    </a:lnTo>
                    <a:lnTo>
                      <a:pt x="39" y="239"/>
                    </a:lnTo>
                    <a:lnTo>
                      <a:pt x="41" y="243"/>
                    </a:lnTo>
                    <a:lnTo>
                      <a:pt x="43" y="247"/>
                    </a:lnTo>
                    <a:lnTo>
                      <a:pt x="45" y="251"/>
                    </a:lnTo>
                    <a:lnTo>
                      <a:pt x="50" y="257"/>
                    </a:lnTo>
                    <a:lnTo>
                      <a:pt x="52" y="262"/>
                    </a:lnTo>
                    <a:lnTo>
                      <a:pt x="56" y="266"/>
                    </a:lnTo>
                    <a:lnTo>
                      <a:pt x="60" y="270"/>
                    </a:lnTo>
                    <a:lnTo>
                      <a:pt x="64" y="274"/>
                    </a:lnTo>
                    <a:lnTo>
                      <a:pt x="68" y="278"/>
                    </a:lnTo>
                    <a:lnTo>
                      <a:pt x="72" y="282"/>
                    </a:lnTo>
                    <a:lnTo>
                      <a:pt x="76" y="286"/>
                    </a:lnTo>
                    <a:lnTo>
                      <a:pt x="81" y="290"/>
                    </a:lnTo>
                    <a:lnTo>
                      <a:pt x="87" y="295"/>
                    </a:lnTo>
                    <a:lnTo>
                      <a:pt x="91" y="299"/>
                    </a:lnTo>
                    <a:lnTo>
                      <a:pt x="97" y="303"/>
                    </a:lnTo>
                    <a:lnTo>
                      <a:pt x="103" y="307"/>
                    </a:lnTo>
                    <a:lnTo>
                      <a:pt x="109" y="311"/>
                    </a:lnTo>
                    <a:lnTo>
                      <a:pt x="116" y="315"/>
                    </a:lnTo>
                    <a:lnTo>
                      <a:pt x="120" y="317"/>
                    </a:lnTo>
                    <a:lnTo>
                      <a:pt x="128" y="319"/>
                    </a:lnTo>
                    <a:lnTo>
                      <a:pt x="132" y="321"/>
                    </a:lnTo>
                    <a:lnTo>
                      <a:pt x="138" y="321"/>
                    </a:lnTo>
                    <a:lnTo>
                      <a:pt x="144" y="323"/>
                    </a:lnTo>
                    <a:lnTo>
                      <a:pt x="151" y="326"/>
                    </a:lnTo>
                    <a:lnTo>
                      <a:pt x="157" y="326"/>
                    </a:lnTo>
                    <a:lnTo>
                      <a:pt x="163" y="326"/>
                    </a:lnTo>
                    <a:lnTo>
                      <a:pt x="169" y="323"/>
                    </a:lnTo>
                    <a:lnTo>
                      <a:pt x="175" y="323"/>
                    </a:lnTo>
                    <a:lnTo>
                      <a:pt x="182" y="321"/>
                    </a:lnTo>
                    <a:lnTo>
                      <a:pt x="188" y="321"/>
                    </a:lnTo>
                    <a:lnTo>
                      <a:pt x="194" y="319"/>
                    </a:lnTo>
                    <a:lnTo>
                      <a:pt x="200" y="317"/>
                    </a:lnTo>
                    <a:lnTo>
                      <a:pt x="204" y="315"/>
                    </a:lnTo>
                    <a:lnTo>
                      <a:pt x="210" y="311"/>
                    </a:lnTo>
                    <a:lnTo>
                      <a:pt x="217" y="309"/>
                    </a:lnTo>
                    <a:lnTo>
                      <a:pt x="223" y="305"/>
                    </a:lnTo>
                    <a:lnTo>
                      <a:pt x="227" y="301"/>
                    </a:lnTo>
                    <a:lnTo>
                      <a:pt x="233" y="299"/>
                    </a:lnTo>
                    <a:lnTo>
                      <a:pt x="237" y="295"/>
                    </a:lnTo>
                    <a:lnTo>
                      <a:pt x="243" y="290"/>
                    </a:lnTo>
                    <a:lnTo>
                      <a:pt x="248" y="286"/>
                    </a:lnTo>
                    <a:lnTo>
                      <a:pt x="254" y="280"/>
                    </a:lnTo>
                    <a:lnTo>
                      <a:pt x="258" y="276"/>
                    </a:lnTo>
                    <a:lnTo>
                      <a:pt x="262" y="272"/>
                    </a:lnTo>
                    <a:lnTo>
                      <a:pt x="266" y="266"/>
                    </a:lnTo>
                    <a:lnTo>
                      <a:pt x="272" y="262"/>
                    </a:lnTo>
                    <a:lnTo>
                      <a:pt x="276" y="255"/>
                    </a:lnTo>
                    <a:lnTo>
                      <a:pt x="280" y="251"/>
                    </a:lnTo>
                    <a:lnTo>
                      <a:pt x="285" y="245"/>
                    </a:lnTo>
                    <a:lnTo>
                      <a:pt x="287" y="239"/>
                    </a:lnTo>
                    <a:lnTo>
                      <a:pt x="291" y="233"/>
                    </a:lnTo>
                    <a:lnTo>
                      <a:pt x="295" y="227"/>
                    </a:lnTo>
                    <a:lnTo>
                      <a:pt x="297" y="220"/>
                    </a:lnTo>
                    <a:lnTo>
                      <a:pt x="301" y="214"/>
                    </a:lnTo>
                    <a:lnTo>
                      <a:pt x="303" y="208"/>
                    </a:lnTo>
                    <a:lnTo>
                      <a:pt x="307" y="202"/>
                    </a:lnTo>
                    <a:lnTo>
                      <a:pt x="307" y="196"/>
                    </a:lnTo>
                    <a:lnTo>
                      <a:pt x="311" y="189"/>
                    </a:lnTo>
                    <a:lnTo>
                      <a:pt x="311" y="183"/>
                    </a:lnTo>
                    <a:lnTo>
                      <a:pt x="313" y="177"/>
                    </a:lnTo>
                    <a:lnTo>
                      <a:pt x="313" y="171"/>
                    </a:lnTo>
                    <a:lnTo>
                      <a:pt x="316" y="165"/>
                    </a:lnTo>
                    <a:lnTo>
                      <a:pt x="318" y="159"/>
                    </a:lnTo>
                    <a:lnTo>
                      <a:pt x="318" y="152"/>
                    </a:lnTo>
                    <a:lnTo>
                      <a:pt x="318" y="146"/>
                    </a:lnTo>
                    <a:lnTo>
                      <a:pt x="318" y="140"/>
                    </a:lnTo>
                    <a:lnTo>
                      <a:pt x="318" y="134"/>
                    </a:lnTo>
                    <a:lnTo>
                      <a:pt x="318" y="128"/>
                    </a:lnTo>
                    <a:lnTo>
                      <a:pt x="316" y="123"/>
                    </a:lnTo>
                    <a:lnTo>
                      <a:pt x="313" y="117"/>
                    </a:lnTo>
                    <a:lnTo>
                      <a:pt x="313" y="111"/>
                    </a:lnTo>
                    <a:lnTo>
                      <a:pt x="311" y="107"/>
                    </a:lnTo>
                    <a:lnTo>
                      <a:pt x="309" y="101"/>
                    </a:lnTo>
                    <a:lnTo>
                      <a:pt x="307" y="97"/>
                    </a:lnTo>
                    <a:lnTo>
                      <a:pt x="303" y="91"/>
                    </a:lnTo>
                    <a:lnTo>
                      <a:pt x="301" y="86"/>
                    </a:lnTo>
                    <a:lnTo>
                      <a:pt x="297" y="82"/>
                    </a:lnTo>
                    <a:lnTo>
                      <a:pt x="293" y="78"/>
                    </a:lnTo>
                    <a:lnTo>
                      <a:pt x="289" y="74"/>
                    </a:lnTo>
                    <a:lnTo>
                      <a:pt x="285" y="70"/>
                    </a:lnTo>
                    <a:lnTo>
                      <a:pt x="278" y="66"/>
                    </a:lnTo>
                    <a:lnTo>
                      <a:pt x="274" y="64"/>
                    </a:lnTo>
                    <a:lnTo>
                      <a:pt x="268" y="60"/>
                    </a:lnTo>
                    <a:lnTo>
                      <a:pt x="264" y="55"/>
                    </a:lnTo>
                    <a:lnTo>
                      <a:pt x="258" y="51"/>
                    </a:lnTo>
                    <a:lnTo>
                      <a:pt x="254" y="49"/>
                    </a:lnTo>
                    <a:lnTo>
                      <a:pt x="250" y="47"/>
                    </a:lnTo>
                    <a:lnTo>
                      <a:pt x="243" y="45"/>
                    </a:lnTo>
                    <a:lnTo>
                      <a:pt x="239" y="41"/>
                    </a:lnTo>
                    <a:lnTo>
                      <a:pt x="235" y="39"/>
                    </a:lnTo>
                    <a:lnTo>
                      <a:pt x="229" y="37"/>
                    </a:lnTo>
                    <a:lnTo>
                      <a:pt x="225" y="35"/>
                    </a:lnTo>
                    <a:lnTo>
                      <a:pt x="221" y="33"/>
                    </a:lnTo>
                    <a:lnTo>
                      <a:pt x="217" y="31"/>
                    </a:lnTo>
                    <a:lnTo>
                      <a:pt x="210" y="29"/>
                    </a:lnTo>
                    <a:lnTo>
                      <a:pt x="206" y="29"/>
                    </a:lnTo>
                    <a:lnTo>
                      <a:pt x="202" y="27"/>
                    </a:lnTo>
                    <a:lnTo>
                      <a:pt x="198" y="25"/>
                    </a:lnTo>
                    <a:lnTo>
                      <a:pt x="192" y="25"/>
                    </a:lnTo>
                    <a:lnTo>
                      <a:pt x="188" y="25"/>
                    </a:lnTo>
                    <a:lnTo>
                      <a:pt x="184" y="22"/>
                    </a:lnTo>
                    <a:lnTo>
                      <a:pt x="179" y="20"/>
                    </a:lnTo>
                    <a:lnTo>
                      <a:pt x="175" y="20"/>
                    </a:lnTo>
                    <a:lnTo>
                      <a:pt x="171" y="20"/>
                    </a:lnTo>
                    <a:lnTo>
                      <a:pt x="163" y="20"/>
                    </a:lnTo>
                    <a:lnTo>
                      <a:pt x="155" y="20"/>
                    </a:lnTo>
                    <a:lnTo>
                      <a:pt x="144" y="20"/>
                    </a:lnTo>
                    <a:lnTo>
                      <a:pt x="138" y="22"/>
                    </a:lnTo>
                    <a:lnTo>
                      <a:pt x="130" y="22"/>
                    </a:lnTo>
                    <a:lnTo>
                      <a:pt x="122" y="25"/>
                    </a:lnTo>
                    <a:lnTo>
                      <a:pt x="114" y="27"/>
                    </a:lnTo>
                    <a:lnTo>
                      <a:pt x="107" y="29"/>
                    </a:lnTo>
                    <a:lnTo>
                      <a:pt x="99" y="31"/>
                    </a:lnTo>
                    <a:lnTo>
                      <a:pt x="91" y="35"/>
                    </a:lnTo>
                    <a:lnTo>
                      <a:pt x="85" y="37"/>
                    </a:lnTo>
                    <a:lnTo>
                      <a:pt x="78" y="43"/>
                    </a:lnTo>
                    <a:lnTo>
                      <a:pt x="72" y="45"/>
                    </a:lnTo>
                    <a:lnTo>
                      <a:pt x="66" y="49"/>
                    </a:lnTo>
                    <a:lnTo>
                      <a:pt x="60" y="55"/>
                    </a:lnTo>
                    <a:lnTo>
                      <a:pt x="56" y="60"/>
                    </a:lnTo>
                    <a:lnTo>
                      <a:pt x="50" y="64"/>
                    </a:lnTo>
                    <a:lnTo>
                      <a:pt x="43" y="70"/>
                    </a:lnTo>
                    <a:lnTo>
                      <a:pt x="39" y="74"/>
                    </a:lnTo>
                    <a:lnTo>
                      <a:pt x="35" y="80"/>
                    </a:lnTo>
                    <a:lnTo>
                      <a:pt x="23" y="76"/>
                    </a:lnTo>
                    <a:lnTo>
                      <a:pt x="23"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29" name="Freeform 132"/>
              <p:cNvSpPr>
                <a:spLocks/>
              </p:cNvSpPr>
              <p:nvPr/>
            </p:nvSpPr>
            <p:spPr bwMode="auto">
              <a:xfrm>
                <a:off x="6659563" y="4545013"/>
                <a:ext cx="85725" cy="141288"/>
              </a:xfrm>
              <a:custGeom>
                <a:avLst/>
                <a:gdLst>
                  <a:gd name="T0" fmla="*/ 0 w 54"/>
                  <a:gd name="T1" fmla="*/ 0 h 89"/>
                  <a:gd name="T2" fmla="*/ 0 w 54"/>
                  <a:gd name="T3" fmla="*/ 2 h 89"/>
                  <a:gd name="T4" fmla="*/ 2 w 54"/>
                  <a:gd name="T5" fmla="*/ 6 h 89"/>
                  <a:gd name="T6" fmla="*/ 4 w 54"/>
                  <a:gd name="T7" fmla="*/ 11 h 89"/>
                  <a:gd name="T8" fmla="*/ 8 w 54"/>
                  <a:gd name="T9" fmla="*/ 17 h 89"/>
                  <a:gd name="T10" fmla="*/ 10 w 54"/>
                  <a:gd name="T11" fmla="*/ 23 h 89"/>
                  <a:gd name="T12" fmla="*/ 14 w 54"/>
                  <a:gd name="T13" fmla="*/ 29 h 89"/>
                  <a:gd name="T14" fmla="*/ 19 w 54"/>
                  <a:gd name="T15" fmla="*/ 37 h 89"/>
                  <a:gd name="T16" fmla="*/ 21 w 54"/>
                  <a:gd name="T17" fmla="*/ 43 h 89"/>
                  <a:gd name="T18" fmla="*/ 25 w 54"/>
                  <a:gd name="T19" fmla="*/ 52 h 89"/>
                  <a:gd name="T20" fmla="*/ 29 w 54"/>
                  <a:gd name="T21" fmla="*/ 58 h 89"/>
                  <a:gd name="T22" fmla="*/ 33 w 54"/>
                  <a:gd name="T23" fmla="*/ 66 h 89"/>
                  <a:gd name="T24" fmla="*/ 35 w 54"/>
                  <a:gd name="T25" fmla="*/ 72 h 89"/>
                  <a:gd name="T26" fmla="*/ 37 w 54"/>
                  <a:gd name="T27" fmla="*/ 79 h 89"/>
                  <a:gd name="T28" fmla="*/ 39 w 54"/>
                  <a:gd name="T29" fmla="*/ 85 h 89"/>
                  <a:gd name="T30" fmla="*/ 43 w 54"/>
                  <a:gd name="T31" fmla="*/ 89 h 89"/>
                  <a:gd name="T32" fmla="*/ 54 w 54"/>
                  <a:gd name="T33" fmla="*/ 83 h 89"/>
                  <a:gd name="T34" fmla="*/ 54 w 54"/>
                  <a:gd name="T35" fmla="*/ 81 h 89"/>
                  <a:gd name="T36" fmla="*/ 52 w 54"/>
                  <a:gd name="T37" fmla="*/ 81 h 89"/>
                  <a:gd name="T38" fmla="*/ 50 w 54"/>
                  <a:gd name="T39" fmla="*/ 76 h 89"/>
                  <a:gd name="T40" fmla="*/ 47 w 54"/>
                  <a:gd name="T41" fmla="*/ 72 h 89"/>
                  <a:gd name="T42" fmla="*/ 45 w 54"/>
                  <a:gd name="T43" fmla="*/ 66 h 89"/>
                  <a:gd name="T44" fmla="*/ 43 w 54"/>
                  <a:gd name="T45" fmla="*/ 60 h 89"/>
                  <a:gd name="T46" fmla="*/ 39 w 54"/>
                  <a:gd name="T47" fmla="*/ 52 h 89"/>
                  <a:gd name="T48" fmla="*/ 35 w 54"/>
                  <a:gd name="T49" fmla="*/ 46 h 89"/>
                  <a:gd name="T50" fmla="*/ 33 w 54"/>
                  <a:gd name="T51" fmla="*/ 39 h 89"/>
                  <a:gd name="T52" fmla="*/ 29 w 54"/>
                  <a:gd name="T53" fmla="*/ 31 h 89"/>
                  <a:gd name="T54" fmla="*/ 25 w 54"/>
                  <a:gd name="T55" fmla="*/ 25 h 89"/>
                  <a:gd name="T56" fmla="*/ 21 w 54"/>
                  <a:gd name="T57" fmla="*/ 19 h 89"/>
                  <a:gd name="T58" fmla="*/ 17 w 54"/>
                  <a:gd name="T59" fmla="*/ 13 h 89"/>
                  <a:gd name="T60" fmla="*/ 12 w 54"/>
                  <a:gd name="T61" fmla="*/ 6 h 89"/>
                  <a:gd name="T62" fmla="*/ 10 w 54"/>
                  <a:gd name="T63" fmla="*/ 2 h 89"/>
                  <a:gd name="T64" fmla="*/ 8 w 54"/>
                  <a:gd name="T65" fmla="*/ 0 h 89"/>
                  <a:gd name="T66" fmla="*/ 0 w 54"/>
                  <a:gd name="T67" fmla="*/ 0 h 89"/>
                  <a:gd name="T68" fmla="*/ 0 w 54"/>
                  <a:gd name="T6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89">
                    <a:moveTo>
                      <a:pt x="0" y="0"/>
                    </a:moveTo>
                    <a:lnTo>
                      <a:pt x="0" y="2"/>
                    </a:lnTo>
                    <a:lnTo>
                      <a:pt x="2" y="6"/>
                    </a:lnTo>
                    <a:lnTo>
                      <a:pt x="4" y="11"/>
                    </a:lnTo>
                    <a:lnTo>
                      <a:pt x="8" y="17"/>
                    </a:lnTo>
                    <a:lnTo>
                      <a:pt x="10" y="23"/>
                    </a:lnTo>
                    <a:lnTo>
                      <a:pt x="14" y="29"/>
                    </a:lnTo>
                    <a:lnTo>
                      <a:pt x="19" y="37"/>
                    </a:lnTo>
                    <a:lnTo>
                      <a:pt x="21" y="43"/>
                    </a:lnTo>
                    <a:lnTo>
                      <a:pt x="25" y="52"/>
                    </a:lnTo>
                    <a:lnTo>
                      <a:pt x="29" y="58"/>
                    </a:lnTo>
                    <a:lnTo>
                      <a:pt x="33" y="66"/>
                    </a:lnTo>
                    <a:lnTo>
                      <a:pt x="35" y="72"/>
                    </a:lnTo>
                    <a:lnTo>
                      <a:pt x="37" y="79"/>
                    </a:lnTo>
                    <a:lnTo>
                      <a:pt x="39" y="85"/>
                    </a:lnTo>
                    <a:lnTo>
                      <a:pt x="43" y="89"/>
                    </a:lnTo>
                    <a:lnTo>
                      <a:pt x="54" y="83"/>
                    </a:lnTo>
                    <a:lnTo>
                      <a:pt x="54" y="81"/>
                    </a:lnTo>
                    <a:lnTo>
                      <a:pt x="52" y="81"/>
                    </a:lnTo>
                    <a:lnTo>
                      <a:pt x="50" y="76"/>
                    </a:lnTo>
                    <a:lnTo>
                      <a:pt x="47" y="72"/>
                    </a:lnTo>
                    <a:lnTo>
                      <a:pt x="45" y="66"/>
                    </a:lnTo>
                    <a:lnTo>
                      <a:pt x="43" y="60"/>
                    </a:lnTo>
                    <a:lnTo>
                      <a:pt x="39" y="52"/>
                    </a:lnTo>
                    <a:lnTo>
                      <a:pt x="35" y="46"/>
                    </a:lnTo>
                    <a:lnTo>
                      <a:pt x="33" y="39"/>
                    </a:lnTo>
                    <a:lnTo>
                      <a:pt x="29" y="31"/>
                    </a:lnTo>
                    <a:lnTo>
                      <a:pt x="25" y="25"/>
                    </a:lnTo>
                    <a:lnTo>
                      <a:pt x="21" y="19"/>
                    </a:lnTo>
                    <a:lnTo>
                      <a:pt x="17" y="13"/>
                    </a:lnTo>
                    <a:lnTo>
                      <a:pt x="12" y="6"/>
                    </a:lnTo>
                    <a:lnTo>
                      <a:pt x="10" y="2"/>
                    </a:lnTo>
                    <a:lnTo>
                      <a:pt x="8"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0" name="Freeform 133"/>
              <p:cNvSpPr>
                <a:spLocks/>
              </p:cNvSpPr>
              <p:nvPr/>
            </p:nvSpPr>
            <p:spPr bwMode="auto">
              <a:xfrm>
                <a:off x="6421438" y="4368800"/>
                <a:ext cx="31750" cy="58738"/>
              </a:xfrm>
              <a:custGeom>
                <a:avLst/>
                <a:gdLst>
                  <a:gd name="T0" fmla="*/ 8 w 20"/>
                  <a:gd name="T1" fmla="*/ 6 h 37"/>
                  <a:gd name="T2" fmla="*/ 0 w 20"/>
                  <a:gd name="T3" fmla="*/ 23 h 37"/>
                  <a:gd name="T4" fmla="*/ 2 w 20"/>
                  <a:gd name="T5" fmla="*/ 37 h 37"/>
                  <a:gd name="T6" fmla="*/ 10 w 20"/>
                  <a:gd name="T7" fmla="*/ 31 h 37"/>
                  <a:gd name="T8" fmla="*/ 20 w 20"/>
                  <a:gd name="T9" fmla="*/ 10 h 37"/>
                  <a:gd name="T10" fmla="*/ 18 w 20"/>
                  <a:gd name="T11" fmla="*/ 0 h 37"/>
                  <a:gd name="T12" fmla="*/ 8 w 20"/>
                  <a:gd name="T13" fmla="*/ 6 h 37"/>
                  <a:gd name="T14" fmla="*/ 8 w 20"/>
                  <a:gd name="T15" fmla="*/ 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7">
                    <a:moveTo>
                      <a:pt x="8" y="6"/>
                    </a:moveTo>
                    <a:lnTo>
                      <a:pt x="0" y="23"/>
                    </a:lnTo>
                    <a:lnTo>
                      <a:pt x="2" y="37"/>
                    </a:lnTo>
                    <a:lnTo>
                      <a:pt x="10" y="31"/>
                    </a:lnTo>
                    <a:lnTo>
                      <a:pt x="20" y="10"/>
                    </a:lnTo>
                    <a:lnTo>
                      <a:pt x="18" y="0"/>
                    </a:lnTo>
                    <a:lnTo>
                      <a:pt x="8" y="6"/>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1" name="Freeform 134"/>
              <p:cNvSpPr>
                <a:spLocks/>
              </p:cNvSpPr>
              <p:nvPr/>
            </p:nvSpPr>
            <p:spPr bwMode="auto">
              <a:xfrm>
                <a:off x="6538913" y="4643438"/>
                <a:ext cx="52388" cy="82550"/>
              </a:xfrm>
              <a:custGeom>
                <a:avLst/>
                <a:gdLst>
                  <a:gd name="T0" fmla="*/ 22 w 33"/>
                  <a:gd name="T1" fmla="*/ 0 h 52"/>
                  <a:gd name="T2" fmla="*/ 20 w 33"/>
                  <a:gd name="T3" fmla="*/ 2 h 52"/>
                  <a:gd name="T4" fmla="*/ 18 w 33"/>
                  <a:gd name="T5" fmla="*/ 4 h 52"/>
                  <a:gd name="T6" fmla="*/ 16 w 33"/>
                  <a:gd name="T7" fmla="*/ 8 h 52"/>
                  <a:gd name="T8" fmla="*/ 12 w 33"/>
                  <a:gd name="T9" fmla="*/ 17 h 52"/>
                  <a:gd name="T10" fmla="*/ 8 w 33"/>
                  <a:gd name="T11" fmla="*/ 23 h 52"/>
                  <a:gd name="T12" fmla="*/ 4 w 33"/>
                  <a:gd name="T13" fmla="*/ 29 h 52"/>
                  <a:gd name="T14" fmla="*/ 2 w 33"/>
                  <a:gd name="T15" fmla="*/ 35 h 52"/>
                  <a:gd name="T16" fmla="*/ 0 w 33"/>
                  <a:gd name="T17" fmla="*/ 39 h 52"/>
                  <a:gd name="T18" fmla="*/ 14 w 33"/>
                  <a:gd name="T19" fmla="*/ 52 h 52"/>
                  <a:gd name="T20" fmla="*/ 14 w 33"/>
                  <a:gd name="T21" fmla="*/ 50 h 52"/>
                  <a:gd name="T22" fmla="*/ 16 w 33"/>
                  <a:gd name="T23" fmla="*/ 45 h 52"/>
                  <a:gd name="T24" fmla="*/ 16 w 33"/>
                  <a:gd name="T25" fmla="*/ 39 h 52"/>
                  <a:gd name="T26" fmla="*/ 18 w 33"/>
                  <a:gd name="T27" fmla="*/ 33 h 52"/>
                  <a:gd name="T28" fmla="*/ 20 w 33"/>
                  <a:gd name="T29" fmla="*/ 25 h 52"/>
                  <a:gd name="T30" fmla="*/ 22 w 33"/>
                  <a:gd name="T31" fmla="*/ 19 h 52"/>
                  <a:gd name="T32" fmla="*/ 27 w 33"/>
                  <a:gd name="T33" fmla="*/ 10 h 52"/>
                  <a:gd name="T34" fmla="*/ 33 w 33"/>
                  <a:gd name="T35" fmla="*/ 4 h 52"/>
                  <a:gd name="T36" fmla="*/ 22 w 33"/>
                  <a:gd name="T37" fmla="*/ 0 h 52"/>
                  <a:gd name="T38" fmla="*/ 22 w 3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52">
                    <a:moveTo>
                      <a:pt x="22" y="0"/>
                    </a:moveTo>
                    <a:lnTo>
                      <a:pt x="20" y="2"/>
                    </a:lnTo>
                    <a:lnTo>
                      <a:pt x="18" y="4"/>
                    </a:lnTo>
                    <a:lnTo>
                      <a:pt x="16" y="8"/>
                    </a:lnTo>
                    <a:lnTo>
                      <a:pt x="12" y="17"/>
                    </a:lnTo>
                    <a:lnTo>
                      <a:pt x="8" y="23"/>
                    </a:lnTo>
                    <a:lnTo>
                      <a:pt x="4" y="29"/>
                    </a:lnTo>
                    <a:lnTo>
                      <a:pt x="2" y="35"/>
                    </a:lnTo>
                    <a:lnTo>
                      <a:pt x="0" y="39"/>
                    </a:lnTo>
                    <a:lnTo>
                      <a:pt x="14" y="52"/>
                    </a:lnTo>
                    <a:lnTo>
                      <a:pt x="14" y="50"/>
                    </a:lnTo>
                    <a:lnTo>
                      <a:pt x="16" y="45"/>
                    </a:lnTo>
                    <a:lnTo>
                      <a:pt x="16" y="39"/>
                    </a:lnTo>
                    <a:lnTo>
                      <a:pt x="18" y="33"/>
                    </a:lnTo>
                    <a:lnTo>
                      <a:pt x="20" y="25"/>
                    </a:lnTo>
                    <a:lnTo>
                      <a:pt x="22" y="19"/>
                    </a:lnTo>
                    <a:lnTo>
                      <a:pt x="27" y="10"/>
                    </a:lnTo>
                    <a:lnTo>
                      <a:pt x="33" y="4"/>
                    </a:lnTo>
                    <a:lnTo>
                      <a:pt x="22" y="0"/>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2" name="Freeform 135"/>
              <p:cNvSpPr>
                <a:spLocks/>
              </p:cNvSpPr>
              <p:nvPr/>
            </p:nvSpPr>
            <p:spPr bwMode="auto">
              <a:xfrm>
                <a:off x="6462713" y="4402138"/>
                <a:ext cx="82550" cy="61913"/>
              </a:xfrm>
              <a:custGeom>
                <a:avLst/>
                <a:gdLst>
                  <a:gd name="T0" fmla="*/ 0 w 52"/>
                  <a:gd name="T1" fmla="*/ 14 h 39"/>
                  <a:gd name="T2" fmla="*/ 2 w 52"/>
                  <a:gd name="T3" fmla="*/ 14 h 39"/>
                  <a:gd name="T4" fmla="*/ 7 w 52"/>
                  <a:gd name="T5" fmla="*/ 16 h 39"/>
                  <a:gd name="T6" fmla="*/ 13 w 52"/>
                  <a:gd name="T7" fmla="*/ 18 h 39"/>
                  <a:gd name="T8" fmla="*/ 21 w 52"/>
                  <a:gd name="T9" fmla="*/ 22 h 39"/>
                  <a:gd name="T10" fmla="*/ 29 w 52"/>
                  <a:gd name="T11" fmla="*/ 26 h 39"/>
                  <a:gd name="T12" fmla="*/ 35 w 52"/>
                  <a:gd name="T13" fmla="*/ 30 h 39"/>
                  <a:gd name="T14" fmla="*/ 42 w 52"/>
                  <a:gd name="T15" fmla="*/ 35 h 39"/>
                  <a:gd name="T16" fmla="*/ 46 w 52"/>
                  <a:gd name="T17" fmla="*/ 39 h 39"/>
                  <a:gd name="T18" fmla="*/ 52 w 52"/>
                  <a:gd name="T19" fmla="*/ 24 h 39"/>
                  <a:gd name="T20" fmla="*/ 7 w 52"/>
                  <a:gd name="T21" fmla="*/ 0 h 39"/>
                  <a:gd name="T22" fmla="*/ 0 w 52"/>
                  <a:gd name="T23" fmla="*/ 14 h 39"/>
                  <a:gd name="T24" fmla="*/ 0 w 52"/>
                  <a:gd name="T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9">
                    <a:moveTo>
                      <a:pt x="0" y="14"/>
                    </a:moveTo>
                    <a:lnTo>
                      <a:pt x="2" y="14"/>
                    </a:lnTo>
                    <a:lnTo>
                      <a:pt x="7" y="16"/>
                    </a:lnTo>
                    <a:lnTo>
                      <a:pt x="13" y="18"/>
                    </a:lnTo>
                    <a:lnTo>
                      <a:pt x="21" y="22"/>
                    </a:lnTo>
                    <a:lnTo>
                      <a:pt x="29" y="26"/>
                    </a:lnTo>
                    <a:lnTo>
                      <a:pt x="35" y="30"/>
                    </a:lnTo>
                    <a:lnTo>
                      <a:pt x="42" y="35"/>
                    </a:lnTo>
                    <a:lnTo>
                      <a:pt x="46" y="39"/>
                    </a:lnTo>
                    <a:lnTo>
                      <a:pt x="52" y="24"/>
                    </a:lnTo>
                    <a:lnTo>
                      <a:pt x="7" y="0"/>
                    </a:lnTo>
                    <a:lnTo>
                      <a:pt x="0" y="14"/>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3" name="Freeform 136"/>
              <p:cNvSpPr>
                <a:spLocks/>
              </p:cNvSpPr>
              <p:nvPr/>
            </p:nvSpPr>
            <p:spPr bwMode="auto">
              <a:xfrm>
                <a:off x="6770688" y="4578350"/>
                <a:ext cx="68263" cy="55563"/>
              </a:xfrm>
              <a:custGeom>
                <a:avLst/>
                <a:gdLst>
                  <a:gd name="T0" fmla="*/ 0 w 43"/>
                  <a:gd name="T1" fmla="*/ 14 h 35"/>
                  <a:gd name="T2" fmla="*/ 0 w 43"/>
                  <a:gd name="T3" fmla="*/ 14 h 35"/>
                  <a:gd name="T4" fmla="*/ 4 w 43"/>
                  <a:gd name="T5" fmla="*/ 16 h 35"/>
                  <a:gd name="T6" fmla="*/ 8 w 43"/>
                  <a:gd name="T7" fmla="*/ 16 h 35"/>
                  <a:gd name="T8" fmla="*/ 15 w 43"/>
                  <a:gd name="T9" fmla="*/ 20 h 35"/>
                  <a:gd name="T10" fmla="*/ 21 w 43"/>
                  <a:gd name="T11" fmla="*/ 25 h 35"/>
                  <a:gd name="T12" fmla="*/ 27 w 43"/>
                  <a:gd name="T13" fmla="*/ 27 h 35"/>
                  <a:gd name="T14" fmla="*/ 33 w 43"/>
                  <a:gd name="T15" fmla="*/ 31 h 35"/>
                  <a:gd name="T16" fmla="*/ 37 w 43"/>
                  <a:gd name="T17" fmla="*/ 35 h 35"/>
                  <a:gd name="T18" fmla="*/ 43 w 43"/>
                  <a:gd name="T19" fmla="*/ 20 h 35"/>
                  <a:gd name="T20" fmla="*/ 43 w 43"/>
                  <a:gd name="T21" fmla="*/ 20 h 35"/>
                  <a:gd name="T22" fmla="*/ 39 w 43"/>
                  <a:gd name="T23" fmla="*/ 18 h 35"/>
                  <a:gd name="T24" fmla="*/ 33 w 43"/>
                  <a:gd name="T25" fmla="*/ 14 h 35"/>
                  <a:gd name="T26" fmla="*/ 29 w 43"/>
                  <a:gd name="T27" fmla="*/ 12 h 35"/>
                  <a:gd name="T28" fmla="*/ 23 w 43"/>
                  <a:gd name="T29" fmla="*/ 8 h 35"/>
                  <a:gd name="T30" fmla="*/ 17 w 43"/>
                  <a:gd name="T31" fmla="*/ 6 h 35"/>
                  <a:gd name="T32" fmla="*/ 13 w 43"/>
                  <a:gd name="T33" fmla="*/ 2 h 35"/>
                  <a:gd name="T34" fmla="*/ 10 w 43"/>
                  <a:gd name="T35" fmla="*/ 0 h 35"/>
                  <a:gd name="T36" fmla="*/ 0 w 43"/>
                  <a:gd name="T37" fmla="*/ 14 h 35"/>
                  <a:gd name="T38" fmla="*/ 0 w 43"/>
                  <a:gd name="T3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35">
                    <a:moveTo>
                      <a:pt x="0" y="14"/>
                    </a:moveTo>
                    <a:lnTo>
                      <a:pt x="0" y="14"/>
                    </a:lnTo>
                    <a:lnTo>
                      <a:pt x="4" y="16"/>
                    </a:lnTo>
                    <a:lnTo>
                      <a:pt x="8" y="16"/>
                    </a:lnTo>
                    <a:lnTo>
                      <a:pt x="15" y="20"/>
                    </a:lnTo>
                    <a:lnTo>
                      <a:pt x="21" y="25"/>
                    </a:lnTo>
                    <a:lnTo>
                      <a:pt x="27" y="27"/>
                    </a:lnTo>
                    <a:lnTo>
                      <a:pt x="33" y="31"/>
                    </a:lnTo>
                    <a:lnTo>
                      <a:pt x="37" y="35"/>
                    </a:lnTo>
                    <a:lnTo>
                      <a:pt x="43" y="20"/>
                    </a:lnTo>
                    <a:lnTo>
                      <a:pt x="43" y="20"/>
                    </a:lnTo>
                    <a:lnTo>
                      <a:pt x="39" y="18"/>
                    </a:lnTo>
                    <a:lnTo>
                      <a:pt x="33" y="14"/>
                    </a:lnTo>
                    <a:lnTo>
                      <a:pt x="29" y="12"/>
                    </a:lnTo>
                    <a:lnTo>
                      <a:pt x="23" y="8"/>
                    </a:lnTo>
                    <a:lnTo>
                      <a:pt x="17" y="6"/>
                    </a:lnTo>
                    <a:lnTo>
                      <a:pt x="13" y="2"/>
                    </a:lnTo>
                    <a:lnTo>
                      <a:pt x="10" y="0"/>
                    </a:lnTo>
                    <a:lnTo>
                      <a:pt x="0" y="14"/>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4" name="Freeform 137"/>
              <p:cNvSpPr>
                <a:spLocks/>
              </p:cNvSpPr>
              <p:nvPr/>
            </p:nvSpPr>
            <p:spPr bwMode="auto">
              <a:xfrm>
                <a:off x="6626225" y="4708525"/>
                <a:ext cx="26988" cy="26988"/>
              </a:xfrm>
              <a:custGeom>
                <a:avLst/>
                <a:gdLst>
                  <a:gd name="T0" fmla="*/ 15 w 17"/>
                  <a:gd name="T1" fmla="*/ 0 h 17"/>
                  <a:gd name="T2" fmla="*/ 2 w 17"/>
                  <a:gd name="T3" fmla="*/ 0 h 17"/>
                  <a:gd name="T4" fmla="*/ 0 w 17"/>
                  <a:gd name="T5" fmla="*/ 17 h 17"/>
                  <a:gd name="T6" fmla="*/ 17 w 17"/>
                  <a:gd name="T7" fmla="*/ 17 h 17"/>
                  <a:gd name="T8" fmla="*/ 15 w 17"/>
                  <a:gd name="T9" fmla="*/ 0 h 17"/>
                  <a:gd name="T10" fmla="*/ 15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15" y="0"/>
                    </a:moveTo>
                    <a:lnTo>
                      <a:pt x="2" y="0"/>
                    </a:lnTo>
                    <a:lnTo>
                      <a:pt x="0" y="17"/>
                    </a:lnTo>
                    <a:lnTo>
                      <a:pt x="17" y="17"/>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5" name="Freeform 138"/>
              <p:cNvSpPr>
                <a:spLocks/>
              </p:cNvSpPr>
              <p:nvPr/>
            </p:nvSpPr>
            <p:spPr bwMode="auto">
              <a:xfrm>
                <a:off x="6731000" y="4689475"/>
                <a:ext cx="33338" cy="36513"/>
              </a:xfrm>
              <a:custGeom>
                <a:avLst/>
                <a:gdLst>
                  <a:gd name="T0" fmla="*/ 13 w 21"/>
                  <a:gd name="T1" fmla="*/ 0 h 23"/>
                  <a:gd name="T2" fmla="*/ 0 w 21"/>
                  <a:gd name="T3" fmla="*/ 6 h 23"/>
                  <a:gd name="T4" fmla="*/ 7 w 21"/>
                  <a:gd name="T5" fmla="*/ 23 h 23"/>
                  <a:gd name="T6" fmla="*/ 21 w 21"/>
                  <a:gd name="T7" fmla="*/ 8 h 23"/>
                  <a:gd name="T8" fmla="*/ 13 w 21"/>
                  <a:gd name="T9" fmla="*/ 0 h 23"/>
                  <a:gd name="T10" fmla="*/ 13 w 21"/>
                  <a:gd name="T11" fmla="*/ 0 h 23"/>
                </a:gdLst>
                <a:ahLst/>
                <a:cxnLst>
                  <a:cxn ang="0">
                    <a:pos x="T0" y="T1"/>
                  </a:cxn>
                  <a:cxn ang="0">
                    <a:pos x="T2" y="T3"/>
                  </a:cxn>
                  <a:cxn ang="0">
                    <a:pos x="T4" y="T5"/>
                  </a:cxn>
                  <a:cxn ang="0">
                    <a:pos x="T6" y="T7"/>
                  </a:cxn>
                  <a:cxn ang="0">
                    <a:pos x="T8" y="T9"/>
                  </a:cxn>
                  <a:cxn ang="0">
                    <a:pos x="T10" y="T11"/>
                  </a:cxn>
                </a:cxnLst>
                <a:rect l="0" t="0" r="r" b="b"/>
                <a:pathLst>
                  <a:path w="21" h="23">
                    <a:moveTo>
                      <a:pt x="13" y="0"/>
                    </a:moveTo>
                    <a:lnTo>
                      <a:pt x="0" y="6"/>
                    </a:lnTo>
                    <a:lnTo>
                      <a:pt x="7" y="23"/>
                    </a:lnTo>
                    <a:lnTo>
                      <a:pt x="21" y="8"/>
                    </a:lnTo>
                    <a:lnTo>
                      <a:pt x="13"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6" name="Freeform 139"/>
              <p:cNvSpPr>
                <a:spLocks/>
              </p:cNvSpPr>
              <p:nvPr/>
            </p:nvSpPr>
            <p:spPr bwMode="auto">
              <a:xfrm>
                <a:off x="6450013" y="4489450"/>
                <a:ext cx="26988" cy="36513"/>
              </a:xfrm>
              <a:custGeom>
                <a:avLst/>
                <a:gdLst>
                  <a:gd name="T0" fmla="*/ 0 w 17"/>
                  <a:gd name="T1" fmla="*/ 2 h 23"/>
                  <a:gd name="T2" fmla="*/ 0 w 17"/>
                  <a:gd name="T3" fmla="*/ 21 h 23"/>
                  <a:gd name="T4" fmla="*/ 17 w 17"/>
                  <a:gd name="T5" fmla="*/ 23 h 23"/>
                  <a:gd name="T6" fmla="*/ 17 w 17"/>
                  <a:gd name="T7" fmla="*/ 21 h 23"/>
                  <a:gd name="T8" fmla="*/ 17 w 17"/>
                  <a:gd name="T9" fmla="*/ 19 h 23"/>
                  <a:gd name="T10" fmla="*/ 17 w 17"/>
                  <a:gd name="T11" fmla="*/ 15 h 23"/>
                  <a:gd name="T12" fmla="*/ 17 w 17"/>
                  <a:gd name="T13" fmla="*/ 10 h 23"/>
                  <a:gd name="T14" fmla="*/ 17 w 17"/>
                  <a:gd name="T15" fmla="*/ 2 h 23"/>
                  <a:gd name="T16" fmla="*/ 17 w 17"/>
                  <a:gd name="T17" fmla="*/ 0 h 23"/>
                  <a:gd name="T18" fmla="*/ 12 w 17"/>
                  <a:gd name="T19" fmla="*/ 0 h 23"/>
                  <a:gd name="T20" fmla="*/ 8 w 17"/>
                  <a:gd name="T21" fmla="*/ 0 h 23"/>
                  <a:gd name="T22" fmla="*/ 2 w 17"/>
                  <a:gd name="T23" fmla="*/ 0 h 23"/>
                  <a:gd name="T24" fmla="*/ 0 w 17"/>
                  <a:gd name="T25" fmla="*/ 2 h 23"/>
                  <a:gd name="T26" fmla="*/ 0 w 17"/>
                  <a:gd name="T2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3">
                    <a:moveTo>
                      <a:pt x="0" y="2"/>
                    </a:moveTo>
                    <a:lnTo>
                      <a:pt x="0" y="21"/>
                    </a:lnTo>
                    <a:lnTo>
                      <a:pt x="17" y="23"/>
                    </a:lnTo>
                    <a:lnTo>
                      <a:pt x="17" y="21"/>
                    </a:lnTo>
                    <a:lnTo>
                      <a:pt x="17" y="19"/>
                    </a:lnTo>
                    <a:lnTo>
                      <a:pt x="17" y="15"/>
                    </a:lnTo>
                    <a:lnTo>
                      <a:pt x="17" y="10"/>
                    </a:lnTo>
                    <a:lnTo>
                      <a:pt x="17" y="2"/>
                    </a:lnTo>
                    <a:lnTo>
                      <a:pt x="17" y="0"/>
                    </a:lnTo>
                    <a:lnTo>
                      <a:pt x="12" y="0"/>
                    </a:lnTo>
                    <a:lnTo>
                      <a:pt x="8" y="0"/>
                    </a:lnTo>
                    <a:lnTo>
                      <a:pt x="2" y="0"/>
                    </a:lnTo>
                    <a:lnTo>
                      <a:pt x="0"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7" name="Freeform 140"/>
              <p:cNvSpPr>
                <a:spLocks/>
              </p:cNvSpPr>
              <p:nvPr/>
            </p:nvSpPr>
            <p:spPr bwMode="auto">
              <a:xfrm>
                <a:off x="6462713" y="4594225"/>
                <a:ext cx="42863" cy="39688"/>
              </a:xfrm>
              <a:custGeom>
                <a:avLst/>
                <a:gdLst>
                  <a:gd name="T0" fmla="*/ 0 w 27"/>
                  <a:gd name="T1" fmla="*/ 6 h 25"/>
                  <a:gd name="T2" fmla="*/ 17 w 27"/>
                  <a:gd name="T3" fmla="*/ 0 h 25"/>
                  <a:gd name="T4" fmla="*/ 27 w 27"/>
                  <a:gd name="T5" fmla="*/ 12 h 25"/>
                  <a:gd name="T6" fmla="*/ 9 w 27"/>
                  <a:gd name="T7" fmla="*/ 25 h 25"/>
                  <a:gd name="T8" fmla="*/ 0 w 27"/>
                  <a:gd name="T9" fmla="*/ 6 h 25"/>
                  <a:gd name="T10" fmla="*/ 0 w 27"/>
                  <a:gd name="T11" fmla="*/ 6 h 25"/>
                </a:gdLst>
                <a:ahLst/>
                <a:cxnLst>
                  <a:cxn ang="0">
                    <a:pos x="T0" y="T1"/>
                  </a:cxn>
                  <a:cxn ang="0">
                    <a:pos x="T2" y="T3"/>
                  </a:cxn>
                  <a:cxn ang="0">
                    <a:pos x="T4" y="T5"/>
                  </a:cxn>
                  <a:cxn ang="0">
                    <a:pos x="T6" y="T7"/>
                  </a:cxn>
                  <a:cxn ang="0">
                    <a:pos x="T8" y="T9"/>
                  </a:cxn>
                  <a:cxn ang="0">
                    <a:pos x="T10" y="T11"/>
                  </a:cxn>
                </a:cxnLst>
                <a:rect l="0" t="0" r="r" b="b"/>
                <a:pathLst>
                  <a:path w="27" h="25">
                    <a:moveTo>
                      <a:pt x="0" y="6"/>
                    </a:moveTo>
                    <a:lnTo>
                      <a:pt x="17" y="0"/>
                    </a:lnTo>
                    <a:lnTo>
                      <a:pt x="27" y="12"/>
                    </a:lnTo>
                    <a:lnTo>
                      <a:pt x="9" y="25"/>
                    </a:lnTo>
                    <a:lnTo>
                      <a:pt x="0"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8" name="Freeform 141"/>
              <p:cNvSpPr>
                <a:spLocks/>
              </p:cNvSpPr>
              <p:nvPr/>
            </p:nvSpPr>
            <p:spPr bwMode="auto">
              <a:xfrm>
                <a:off x="6538913" y="4335463"/>
                <a:ext cx="31750" cy="33338"/>
              </a:xfrm>
              <a:custGeom>
                <a:avLst/>
                <a:gdLst>
                  <a:gd name="T0" fmla="*/ 0 w 20"/>
                  <a:gd name="T1" fmla="*/ 9 h 21"/>
                  <a:gd name="T2" fmla="*/ 8 w 20"/>
                  <a:gd name="T3" fmla="*/ 21 h 21"/>
                  <a:gd name="T4" fmla="*/ 20 w 20"/>
                  <a:gd name="T5" fmla="*/ 19 h 21"/>
                  <a:gd name="T6" fmla="*/ 18 w 20"/>
                  <a:gd name="T7" fmla="*/ 0 h 21"/>
                  <a:gd name="T8" fmla="*/ 0 w 20"/>
                  <a:gd name="T9" fmla="*/ 9 h 21"/>
                  <a:gd name="T10" fmla="*/ 0 w 20"/>
                  <a:gd name="T11" fmla="*/ 9 h 21"/>
                </a:gdLst>
                <a:ahLst/>
                <a:cxnLst>
                  <a:cxn ang="0">
                    <a:pos x="T0" y="T1"/>
                  </a:cxn>
                  <a:cxn ang="0">
                    <a:pos x="T2" y="T3"/>
                  </a:cxn>
                  <a:cxn ang="0">
                    <a:pos x="T4" y="T5"/>
                  </a:cxn>
                  <a:cxn ang="0">
                    <a:pos x="T6" y="T7"/>
                  </a:cxn>
                  <a:cxn ang="0">
                    <a:pos x="T8" y="T9"/>
                  </a:cxn>
                  <a:cxn ang="0">
                    <a:pos x="T10" y="T11"/>
                  </a:cxn>
                </a:cxnLst>
                <a:rect l="0" t="0" r="r" b="b"/>
                <a:pathLst>
                  <a:path w="20" h="21">
                    <a:moveTo>
                      <a:pt x="0" y="9"/>
                    </a:moveTo>
                    <a:lnTo>
                      <a:pt x="8" y="21"/>
                    </a:lnTo>
                    <a:lnTo>
                      <a:pt x="20" y="19"/>
                    </a:lnTo>
                    <a:lnTo>
                      <a:pt x="18" y="0"/>
                    </a:lnTo>
                    <a:lnTo>
                      <a:pt x="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39" name="Freeform 142"/>
              <p:cNvSpPr>
                <a:spLocks/>
              </p:cNvSpPr>
              <p:nvPr/>
            </p:nvSpPr>
            <p:spPr bwMode="auto">
              <a:xfrm>
                <a:off x="6634163" y="4316413"/>
                <a:ext cx="25400" cy="28575"/>
              </a:xfrm>
              <a:custGeom>
                <a:avLst/>
                <a:gdLst>
                  <a:gd name="T0" fmla="*/ 2 w 16"/>
                  <a:gd name="T1" fmla="*/ 0 h 18"/>
                  <a:gd name="T2" fmla="*/ 0 w 16"/>
                  <a:gd name="T3" fmla="*/ 16 h 18"/>
                  <a:gd name="T4" fmla="*/ 12 w 16"/>
                  <a:gd name="T5" fmla="*/ 18 h 18"/>
                  <a:gd name="T6" fmla="*/ 16 w 16"/>
                  <a:gd name="T7" fmla="*/ 2 h 18"/>
                  <a:gd name="T8" fmla="*/ 2 w 16"/>
                  <a:gd name="T9" fmla="*/ 0 h 18"/>
                  <a:gd name="T10" fmla="*/ 2 w 16"/>
                  <a:gd name="T11" fmla="*/ 0 h 18"/>
                </a:gdLst>
                <a:ahLst/>
                <a:cxnLst>
                  <a:cxn ang="0">
                    <a:pos x="T0" y="T1"/>
                  </a:cxn>
                  <a:cxn ang="0">
                    <a:pos x="T2" y="T3"/>
                  </a:cxn>
                  <a:cxn ang="0">
                    <a:pos x="T4" y="T5"/>
                  </a:cxn>
                  <a:cxn ang="0">
                    <a:pos x="T6" y="T7"/>
                  </a:cxn>
                  <a:cxn ang="0">
                    <a:pos x="T8" y="T9"/>
                  </a:cxn>
                  <a:cxn ang="0">
                    <a:pos x="T10" y="T11"/>
                  </a:cxn>
                </a:cxnLst>
                <a:rect l="0" t="0" r="r" b="b"/>
                <a:pathLst>
                  <a:path w="16" h="18">
                    <a:moveTo>
                      <a:pt x="2" y="0"/>
                    </a:moveTo>
                    <a:lnTo>
                      <a:pt x="0" y="16"/>
                    </a:lnTo>
                    <a:lnTo>
                      <a:pt x="12" y="18"/>
                    </a:lnTo>
                    <a:lnTo>
                      <a:pt x="16" y="2"/>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40" name="Freeform 143"/>
              <p:cNvSpPr>
                <a:spLocks/>
              </p:cNvSpPr>
              <p:nvPr/>
            </p:nvSpPr>
            <p:spPr bwMode="auto">
              <a:xfrm>
                <a:off x="6829425" y="4483100"/>
                <a:ext cx="33338" cy="33338"/>
              </a:xfrm>
              <a:custGeom>
                <a:avLst/>
                <a:gdLst>
                  <a:gd name="T0" fmla="*/ 2 w 21"/>
                  <a:gd name="T1" fmla="*/ 6 h 21"/>
                  <a:gd name="T2" fmla="*/ 0 w 21"/>
                  <a:gd name="T3" fmla="*/ 19 h 21"/>
                  <a:gd name="T4" fmla="*/ 19 w 21"/>
                  <a:gd name="T5" fmla="*/ 21 h 21"/>
                  <a:gd name="T6" fmla="*/ 21 w 21"/>
                  <a:gd name="T7" fmla="*/ 0 h 21"/>
                  <a:gd name="T8" fmla="*/ 2 w 21"/>
                  <a:gd name="T9" fmla="*/ 6 h 21"/>
                  <a:gd name="T10" fmla="*/ 2 w 21"/>
                  <a:gd name="T11" fmla="*/ 6 h 21"/>
                </a:gdLst>
                <a:ahLst/>
                <a:cxnLst>
                  <a:cxn ang="0">
                    <a:pos x="T0" y="T1"/>
                  </a:cxn>
                  <a:cxn ang="0">
                    <a:pos x="T2" y="T3"/>
                  </a:cxn>
                  <a:cxn ang="0">
                    <a:pos x="T4" y="T5"/>
                  </a:cxn>
                  <a:cxn ang="0">
                    <a:pos x="T6" y="T7"/>
                  </a:cxn>
                  <a:cxn ang="0">
                    <a:pos x="T8" y="T9"/>
                  </a:cxn>
                  <a:cxn ang="0">
                    <a:pos x="T10" y="T11"/>
                  </a:cxn>
                </a:cxnLst>
                <a:rect l="0" t="0" r="r" b="b"/>
                <a:pathLst>
                  <a:path w="21" h="21">
                    <a:moveTo>
                      <a:pt x="2" y="6"/>
                    </a:moveTo>
                    <a:lnTo>
                      <a:pt x="0" y="19"/>
                    </a:lnTo>
                    <a:lnTo>
                      <a:pt x="19" y="21"/>
                    </a:lnTo>
                    <a:lnTo>
                      <a:pt x="21" y="0"/>
                    </a:lnTo>
                    <a:lnTo>
                      <a:pt x="2" y="6"/>
                    </a:lnTo>
                    <a:lnTo>
                      <a:pt x="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41" name="Freeform 144"/>
              <p:cNvSpPr>
                <a:spLocks/>
              </p:cNvSpPr>
              <p:nvPr/>
            </p:nvSpPr>
            <p:spPr bwMode="auto">
              <a:xfrm>
                <a:off x="6813550" y="4391025"/>
                <a:ext cx="39688" cy="46038"/>
              </a:xfrm>
              <a:custGeom>
                <a:avLst/>
                <a:gdLst>
                  <a:gd name="T0" fmla="*/ 0 w 25"/>
                  <a:gd name="T1" fmla="*/ 15 h 29"/>
                  <a:gd name="T2" fmla="*/ 10 w 25"/>
                  <a:gd name="T3" fmla="*/ 29 h 29"/>
                  <a:gd name="T4" fmla="*/ 25 w 25"/>
                  <a:gd name="T5" fmla="*/ 21 h 29"/>
                  <a:gd name="T6" fmla="*/ 12 w 25"/>
                  <a:gd name="T7" fmla="*/ 0 h 29"/>
                  <a:gd name="T8" fmla="*/ 0 w 25"/>
                  <a:gd name="T9" fmla="*/ 15 h 29"/>
                  <a:gd name="T10" fmla="*/ 0 w 25"/>
                  <a:gd name="T11" fmla="*/ 15 h 29"/>
                </a:gdLst>
                <a:ahLst/>
                <a:cxnLst>
                  <a:cxn ang="0">
                    <a:pos x="T0" y="T1"/>
                  </a:cxn>
                  <a:cxn ang="0">
                    <a:pos x="T2" y="T3"/>
                  </a:cxn>
                  <a:cxn ang="0">
                    <a:pos x="T4" y="T5"/>
                  </a:cxn>
                  <a:cxn ang="0">
                    <a:pos x="T6" y="T7"/>
                  </a:cxn>
                  <a:cxn ang="0">
                    <a:pos x="T8" y="T9"/>
                  </a:cxn>
                  <a:cxn ang="0">
                    <a:pos x="T10" y="T11"/>
                  </a:cxn>
                </a:cxnLst>
                <a:rect l="0" t="0" r="r" b="b"/>
                <a:pathLst>
                  <a:path w="25" h="29">
                    <a:moveTo>
                      <a:pt x="0" y="15"/>
                    </a:moveTo>
                    <a:lnTo>
                      <a:pt x="10" y="29"/>
                    </a:lnTo>
                    <a:lnTo>
                      <a:pt x="25" y="21"/>
                    </a:lnTo>
                    <a:lnTo>
                      <a:pt x="12" y="0"/>
                    </a:lnTo>
                    <a:lnTo>
                      <a:pt x="0"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42" name="Freeform 145"/>
              <p:cNvSpPr>
                <a:spLocks/>
              </p:cNvSpPr>
              <p:nvPr/>
            </p:nvSpPr>
            <p:spPr bwMode="auto">
              <a:xfrm>
                <a:off x="6721475" y="4325938"/>
                <a:ext cx="61913" cy="55563"/>
              </a:xfrm>
              <a:custGeom>
                <a:avLst/>
                <a:gdLst>
                  <a:gd name="T0" fmla="*/ 0 w 39"/>
                  <a:gd name="T1" fmla="*/ 27 h 35"/>
                  <a:gd name="T2" fmla="*/ 15 w 39"/>
                  <a:gd name="T3" fmla="*/ 35 h 35"/>
                  <a:gd name="T4" fmla="*/ 39 w 39"/>
                  <a:gd name="T5" fmla="*/ 8 h 35"/>
                  <a:gd name="T6" fmla="*/ 27 w 39"/>
                  <a:gd name="T7" fmla="*/ 0 h 35"/>
                  <a:gd name="T8" fmla="*/ 0 w 39"/>
                  <a:gd name="T9" fmla="*/ 27 h 35"/>
                  <a:gd name="T10" fmla="*/ 0 w 39"/>
                  <a:gd name="T11" fmla="*/ 27 h 35"/>
                </a:gdLst>
                <a:ahLst/>
                <a:cxnLst>
                  <a:cxn ang="0">
                    <a:pos x="T0" y="T1"/>
                  </a:cxn>
                  <a:cxn ang="0">
                    <a:pos x="T2" y="T3"/>
                  </a:cxn>
                  <a:cxn ang="0">
                    <a:pos x="T4" y="T5"/>
                  </a:cxn>
                  <a:cxn ang="0">
                    <a:pos x="T6" y="T7"/>
                  </a:cxn>
                  <a:cxn ang="0">
                    <a:pos x="T8" y="T9"/>
                  </a:cxn>
                  <a:cxn ang="0">
                    <a:pos x="T10" y="T11"/>
                  </a:cxn>
                </a:cxnLst>
                <a:rect l="0" t="0" r="r" b="b"/>
                <a:pathLst>
                  <a:path w="39" h="35">
                    <a:moveTo>
                      <a:pt x="0" y="27"/>
                    </a:moveTo>
                    <a:lnTo>
                      <a:pt x="15" y="35"/>
                    </a:lnTo>
                    <a:lnTo>
                      <a:pt x="39" y="8"/>
                    </a:lnTo>
                    <a:lnTo>
                      <a:pt x="27" y="0"/>
                    </a:lnTo>
                    <a:lnTo>
                      <a:pt x="0"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43" name="Freeform 146"/>
              <p:cNvSpPr>
                <a:spLocks/>
              </p:cNvSpPr>
              <p:nvPr/>
            </p:nvSpPr>
            <p:spPr bwMode="auto">
              <a:xfrm>
                <a:off x="6643688" y="4352925"/>
                <a:ext cx="133350" cy="169863"/>
              </a:xfrm>
              <a:custGeom>
                <a:avLst/>
                <a:gdLst>
                  <a:gd name="T0" fmla="*/ 0 w 84"/>
                  <a:gd name="T1" fmla="*/ 101 h 107"/>
                  <a:gd name="T2" fmla="*/ 74 w 84"/>
                  <a:gd name="T3" fmla="*/ 0 h 107"/>
                  <a:gd name="T4" fmla="*/ 84 w 84"/>
                  <a:gd name="T5" fmla="*/ 8 h 107"/>
                  <a:gd name="T6" fmla="*/ 82 w 84"/>
                  <a:gd name="T7" fmla="*/ 8 h 107"/>
                  <a:gd name="T8" fmla="*/ 80 w 84"/>
                  <a:gd name="T9" fmla="*/ 10 h 107"/>
                  <a:gd name="T10" fmla="*/ 78 w 84"/>
                  <a:gd name="T11" fmla="*/ 14 h 107"/>
                  <a:gd name="T12" fmla="*/ 74 w 84"/>
                  <a:gd name="T13" fmla="*/ 20 h 107"/>
                  <a:gd name="T14" fmla="*/ 68 w 84"/>
                  <a:gd name="T15" fmla="*/ 26 h 107"/>
                  <a:gd name="T16" fmla="*/ 64 w 84"/>
                  <a:gd name="T17" fmla="*/ 33 h 107"/>
                  <a:gd name="T18" fmla="*/ 57 w 84"/>
                  <a:gd name="T19" fmla="*/ 41 h 107"/>
                  <a:gd name="T20" fmla="*/ 53 w 84"/>
                  <a:gd name="T21" fmla="*/ 49 h 107"/>
                  <a:gd name="T22" fmla="*/ 47 w 84"/>
                  <a:gd name="T23" fmla="*/ 57 h 107"/>
                  <a:gd name="T24" fmla="*/ 41 w 84"/>
                  <a:gd name="T25" fmla="*/ 66 h 107"/>
                  <a:gd name="T26" fmla="*/ 35 w 84"/>
                  <a:gd name="T27" fmla="*/ 74 h 107"/>
                  <a:gd name="T28" fmla="*/ 33 w 84"/>
                  <a:gd name="T29" fmla="*/ 82 h 107"/>
                  <a:gd name="T30" fmla="*/ 27 w 84"/>
                  <a:gd name="T31" fmla="*/ 88 h 107"/>
                  <a:gd name="T32" fmla="*/ 22 w 84"/>
                  <a:gd name="T33" fmla="*/ 96 h 107"/>
                  <a:gd name="T34" fmla="*/ 20 w 84"/>
                  <a:gd name="T35" fmla="*/ 103 h 107"/>
                  <a:gd name="T36" fmla="*/ 20 w 84"/>
                  <a:gd name="T37" fmla="*/ 107 h 107"/>
                  <a:gd name="T38" fmla="*/ 0 w 84"/>
                  <a:gd name="T39" fmla="*/ 101 h 107"/>
                  <a:gd name="T40" fmla="*/ 0 w 84"/>
                  <a:gd name="T41"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0" y="101"/>
                    </a:moveTo>
                    <a:lnTo>
                      <a:pt x="74" y="0"/>
                    </a:lnTo>
                    <a:lnTo>
                      <a:pt x="84" y="8"/>
                    </a:lnTo>
                    <a:lnTo>
                      <a:pt x="82" y="8"/>
                    </a:lnTo>
                    <a:lnTo>
                      <a:pt x="80" y="10"/>
                    </a:lnTo>
                    <a:lnTo>
                      <a:pt x="78" y="14"/>
                    </a:lnTo>
                    <a:lnTo>
                      <a:pt x="74" y="20"/>
                    </a:lnTo>
                    <a:lnTo>
                      <a:pt x="68" y="26"/>
                    </a:lnTo>
                    <a:lnTo>
                      <a:pt x="64" y="33"/>
                    </a:lnTo>
                    <a:lnTo>
                      <a:pt x="57" y="41"/>
                    </a:lnTo>
                    <a:lnTo>
                      <a:pt x="53" y="49"/>
                    </a:lnTo>
                    <a:lnTo>
                      <a:pt x="47" y="57"/>
                    </a:lnTo>
                    <a:lnTo>
                      <a:pt x="41" y="66"/>
                    </a:lnTo>
                    <a:lnTo>
                      <a:pt x="35" y="74"/>
                    </a:lnTo>
                    <a:lnTo>
                      <a:pt x="33" y="82"/>
                    </a:lnTo>
                    <a:lnTo>
                      <a:pt x="27" y="88"/>
                    </a:lnTo>
                    <a:lnTo>
                      <a:pt x="22" y="96"/>
                    </a:lnTo>
                    <a:lnTo>
                      <a:pt x="20" y="103"/>
                    </a:lnTo>
                    <a:lnTo>
                      <a:pt x="20" y="107"/>
                    </a:lnTo>
                    <a:lnTo>
                      <a:pt x="0" y="101"/>
                    </a:lnTo>
                    <a:lnTo>
                      <a:pt x="0" y="101"/>
                    </a:lnTo>
                    <a:close/>
                  </a:path>
                </a:pathLst>
              </a:custGeom>
              <a:solidFill>
                <a:srgbClr val="FF00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44" name="Freeform 147"/>
              <p:cNvSpPr>
                <a:spLocks/>
              </p:cNvSpPr>
              <p:nvPr/>
            </p:nvSpPr>
            <p:spPr bwMode="auto">
              <a:xfrm>
                <a:off x="6623050" y="4502150"/>
                <a:ext cx="55563" cy="52388"/>
              </a:xfrm>
              <a:custGeom>
                <a:avLst/>
                <a:gdLst>
                  <a:gd name="T0" fmla="*/ 23 w 35"/>
                  <a:gd name="T1" fmla="*/ 0 h 33"/>
                  <a:gd name="T2" fmla="*/ 19 w 35"/>
                  <a:gd name="T3" fmla="*/ 0 h 33"/>
                  <a:gd name="T4" fmla="*/ 13 w 35"/>
                  <a:gd name="T5" fmla="*/ 0 h 33"/>
                  <a:gd name="T6" fmla="*/ 9 w 35"/>
                  <a:gd name="T7" fmla="*/ 0 h 33"/>
                  <a:gd name="T8" fmla="*/ 7 w 35"/>
                  <a:gd name="T9" fmla="*/ 2 h 33"/>
                  <a:gd name="T10" fmla="*/ 2 w 35"/>
                  <a:gd name="T11" fmla="*/ 7 h 33"/>
                  <a:gd name="T12" fmla="*/ 2 w 35"/>
                  <a:gd name="T13" fmla="*/ 11 h 33"/>
                  <a:gd name="T14" fmla="*/ 0 w 35"/>
                  <a:gd name="T15" fmla="*/ 17 h 33"/>
                  <a:gd name="T16" fmla="*/ 2 w 35"/>
                  <a:gd name="T17" fmla="*/ 23 h 33"/>
                  <a:gd name="T18" fmla="*/ 7 w 35"/>
                  <a:gd name="T19" fmla="*/ 25 h 33"/>
                  <a:gd name="T20" fmla="*/ 13 w 35"/>
                  <a:gd name="T21" fmla="*/ 31 h 33"/>
                  <a:gd name="T22" fmla="*/ 17 w 35"/>
                  <a:gd name="T23" fmla="*/ 33 h 33"/>
                  <a:gd name="T24" fmla="*/ 23 w 35"/>
                  <a:gd name="T25" fmla="*/ 33 h 33"/>
                  <a:gd name="T26" fmla="*/ 29 w 35"/>
                  <a:gd name="T27" fmla="*/ 33 h 33"/>
                  <a:gd name="T28" fmla="*/ 35 w 35"/>
                  <a:gd name="T29" fmla="*/ 29 h 33"/>
                  <a:gd name="T30" fmla="*/ 35 w 35"/>
                  <a:gd name="T31" fmla="*/ 23 h 33"/>
                  <a:gd name="T32" fmla="*/ 35 w 35"/>
                  <a:gd name="T33" fmla="*/ 19 h 33"/>
                  <a:gd name="T34" fmla="*/ 33 w 35"/>
                  <a:gd name="T35" fmla="*/ 13 h 33"/>
                  <a:gd name="T36" fmla="*/ 31 w 35"/>
                  <a:gd name="T37" fmla="*/ 11 h 33"/>
                  <a:gd name="T38" fmla="*/ 27 w 35"/>
                  <a:gd name="T39" fmla="*/ 5 h 33"/>
                  <a:gd name="T40" fmla="*/ 23 w 35"/>
                  <a:gd name="T41" fmla="*/ 0 h 33"/>
                  <a:gd name="T42" fmla="*/ 23 w 35"/>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3">
                    <a:moveTo>
                      <a:pt x="23" y="0"/>
                    </a:moveTo>
                    <a:lnTo>
                      <a:pt x="19" y="0"/>
                    </a:lnTo>
                    <a:lnTo>
                      <a:pt x="13" y="0"/>
                    </a:lnTo>
                    <a:lnTo>
                      <a:pt x="9" y="0"/>
                    </a:lnTo>
                    <a:lnTo>
                      <a:pt x="7" y="2"/>
                    </a:lnTo>
                    <a:lnTo>
                      <a:pt x="2" y="7"/>
                    </a:lnTo>
                    <a:lnTo>
                      <a:pt x="2" y="11"/>
                    </a:lnTo>
                    <a:lnTo>
                      <a:pt x="0" y="17"/>
                    </a:lnTo>
                    <a:lnTo>
                      <a:pt x="2" y="23"/>
                    </a:lnTo>
                    <a:lnTo>
                      <a:pt x="7" y="25"/>
                    </a:lnTo>
                    <a:lnTo>
                      <a:pt x="13" y="31"/>
                    </a:lnTo>
                    <a:lnTo>
                      <a:pt x="17" y="33"/>
                    </a:lnTo>
                    <a:lnTo>
                      <a:pt x="23" y="33"/>
                    </a:lnTo>
                    <a:lnTo>
                      <a:pt x="29" y="33"/>
                    </a:lnTo>
                    <a:lnTo>
                      <a:pt x="35" y="29"/>
                    </a:lnTo>
                    <a:lnTo>
                      <a:pt x="35" y="23"/>
                    </a:lnTo>
                    <a:lnTo>
                      <a:pt x="35" y="19"/>
                    </a:lnTo>
                    <a:lnTo>
                      <a:pt x="33" y="13"/>
                    </a:lnTo>
                    <a:lnTo>
                      <a:pt x="31" y="11"/>
                    </a:lnTo>
                    <a:lnTo>
                      <a:pt x="27" y="5"/>
                    </a:lnTo>
                    <a:lnTo>
                      <a:pt x="23"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214"/>
              <p:cNvSpPr>
                <a:spLocks/>
              </p:cNvSpPr>
              <p:nvPr/>
            </p:nvSpPr>
            <p:spPr bwMode="auto">
              <a:xfrm>
                <a:off x="4732338" y="3863975"/>
                <a:ext cx="68263" cy="68263"/>
              </a:xfrm>
              <a:custGeom>
                <a:avLst/>
                <a:gdLst>
                  <a:gd name="T0" fmla="*/ 0 w 43"/>
                  <a:gd name="T1" fmla="*/ 31 h 43"/>
                  <a:gd name="T2" fmla="*/ 0 w 43"/>
                  <a:gd name="T3" fmla="*/ 29 h 43"/>
                  <a:gd name="T4" fmla="*/ 2 w 43"/>
                  <a:gd name="T5" fmla="*/ 27 h 43"/>
                  <a:gd name="T6" fmla="*/ 4 w 43"/>
                  <a:gd name="T7" fmla="*/ 20 h 43"/>
                  <a:gd name="T8" fmla="*/ 10 w 43"/>
                  <a:gd name="T9" fmla="*/ 16 h 43"/>
                  <a:gd name="T10" fmla="*/ 14 w 43"/>
                  <a:gd name="T11" fmla="*/ 12 h 43"/>
                  <a:gd name="T12" fmla="*/ 23 w 43"/>
                  <a:gd name="T13" fmla="*/ 6 h 43"/>
                  <a:gd name="T14" fmla="*/ 27 w 43"/>
                  <a:gd name="T15" fmla="*/ 4 h 43"/>
                  <a:gd name="T16" fmla="*/ 31 w 43"/>
                  <a:gd name="T17" fmla="*/ 2 h 43"/>
                  <a:gd name="T18" fmla="*/ 37 w 43"/>
                  <a:gd name="T19" fmla="*/ 0 h 43"/>
                  <a:gd name="T20" fmla="*/ 43 w 43"/>
                  <a:gd name="T21" fmla="*/ 0 h 43"/>
                  <a:gd name="T22" fmla="*/ 37 w 43"/>
                  <a:gd name="T23" fmla="*/ 2 h 43"/>
                  <a:gd name="T24" fmla="*/ 31 w 43"/>
                  <a:gd name="T25" fmla="*/ 6 h 43"/>
                  <a:gd name="T26" fmla="*/ 25 w 43"/>
                  <a:gd name="T27" fmla="*/ 12 h 43"/>
                  <a:gd name="T28" fmla="*/ 16 w 43"/>
                  <a:gd name="T29" fmla="*/ 18 h 43"/>
                  <a:gd name="T30" fmla="*/ 10 w 43"/>
                  <a:gd name="T31" fmla="*/ 25 h 43"/>
                  <a:gd name="T32" fmla="*/ 8 w 43"/>
                  <a:gd name="T33" fmla="*/ 29 h 43"/>
                  <a:gd name="T34" fmla="*/ 4 w 43"/>
                  <a:gd name="T35" fmla="*/ 33 h 43"/>
                  <a:gd name="T36" fmla="*/ 2 w 43"/>
                  <a:gd name="T37" fmla="*/ 39 h 43"/>
                  <a:gd name="T38" fmla="*/ 2 w 43"/>
                  <a:gd name="T39" fmla="*/ 43 h 43"/>
                  <a:gd name="T40" fmla="*/ 0 w 43"/>
                  <a:gd name="T41" fmla="*/ 43 h 43"/>
                  <a:gd name="T42" fmla="*/ 0 w 43"/>
                  <a:gd name="T43" fmla="*/ 37 h 43"/>
                  <a:gd name="T44" fmla="*/ 0 w 43"/>
                  <a:gd name="T45" fmla="*/ 33 h 43"/>
                  <a:gd name="T46" fmla="*/ 0 w 43"/>
                  <a:gd name="T47" fmla="*/ 31 h 43"/>
                  <a:gd name="T48" fmla="*/ 0 w 43"/>
                  <a:gd name="T49"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43">
                    <a:moveTo>
                      <a:pt x="0" y="31"/>
                    </a:moveTo>
                    <a:lnTo>
                      <a:pt x="0" y="29"/>
                    </a:lnTo>
                    <a:lnTo>
                      <a:pt x="2" y="27"/>
                    </a:lnTo>
                    <a:lnTo>
                      <a:pt x="4" y="20"/>
                    </a:lnTo>
                    <a:lnTo>
                      <a:pt x="10" y="16"/>
                    </a:lnTo>
                    <a:lnTo>
                      <a:pt x="14" y="12"/>
                    </a:lnTo>
                    <a:lnTo>
                      <a:pt x="23" y="6"/>
                    </a:lnTo>
                    <a:lnTo>
                      <a:pt x="27" y="4"/>
                    </a:lnTo>
                    <a:lnTo>
                      <a:pt x="31" y="2"/>
                    </a:lnTo>
                    <a:lnTo>
                      <a:pt x="37" y="0"/>
                    </a:lnTo>
                    <a:lnTo>
                      <a:pt x="43" y="0"/>
                    </a:lnTo>
                    <a:lnTo>
                      <a:pt x="37" y="2"/>
                    </a:lnTo>
                    <a:lnTo>
                      <a:pt x="31" y="6"/>
                    </a:lnTo>
                    <a:lnTo>
                      <a:pt x="25" y="12"/>
                    </a:lnTo>
                    <a:lnTo>
                      <a:pt x="16" y="18"/>
                    </a:lnTo>
                    <a:lnTo>
                      <a:pt x="10" y="25"/>
                    </a:lnTo>
                    <a:lnTo>
                      <a:pt x="8" y="29"/>
                    </a:lnTo>
                    <a:lnTo>
                      <a:pt x="4" y="33"/>
                    </a:lnTo>
                    <a:lnTo>
                      <a:pt x="2" y="39"/>
                    </a:lnTo>
                    <a:lnTo>
                      <a:pt x="2" y="43"/>
                    </a:lnTo>
                    <a:lnTo>
                      <a:pt x="0" y="43"/>
                    </a:lnTo>
                    <a:lnTo>
                      <a:pt x="0" y="37"/>
                    </a:lnTo>
                    <a:lnTo>
                      <a:pt x="0" y="33"/>
                    </a:lnTo>
                    <a:lnTo>
                      <a:pt x="0" y="31"/>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06" name="Freeform 242"/>
              <p:cNvSpPr>
                <a:spLocks/>
              </p:cNvSpPr>
              <p:nvPr/>
            </p:nvSpPr>
            <p:spPr bwMode="auto">
              <a:xfrm>
                <a:off x="4716463" y="4154488"/>
                <a:ext cx="38100" cy="122238"/>
              </a:xfrm>
              <a:custGeom>
                <a:avLst/>
                <a:gdLst>
                  <a:gd name="T0" fmla="*/ 0 w 24"/>
                  <a:gd name="T1" fmla="*/ 64 h 77"/>
                  <a:gd name="T2" fmla="*/ 0 w 24"/>
                  <a:gd name="T3" fmla="*/ 62 h 77"/>
                  <a:gd name="T4" fmla="*/ 0 w 24"/>
                  <a:gd name="T5" fmla="*/ 56 h 77"/>
                  <a:gd name="T6" fmla="*/ 2 w 24"/>
                  <a:gd name="T7" fmla="*/ 52 h 77"/>
                  <a:gd name="T8" fmla="*/ 2 w 24"/>
                  <a:gd name="T9" fmla="*/ 48 h 77"/>
                  <a:gd name="T10" fmla="*/ 4 w 24"/>
                  <a:gd name="T11" fmla="*/ 44 h 77"/>
                  <a:gd name="T12" fmla="*/ 6 w 24"/>
                  <a:gd name="T13" fmla="*/ 39 h 77"/>
                  <a:gd name="T14" fmla="*/ 6 w 24"/>
                  <a:gd name="T15" fmla="*/ 33 h 77"/>
                  <a:gd name="T16" fmla="*/ 8 w 24"/>
                  <a:gd name="T17" fmla="*/ 27 h 77"/>
                  <a:gd name="T18" fmla="*/ 10 w 24"/>
                  <a:gd name="T19" fmla="*/ 21 h 77"/>
                  <a:gd name="T20" fmla="*/ 12 w 24"/>
                  <a:gd name="T21" fmla="*/ 17 h 77"/>
                  <a:gd name="T22" fmla="*/ 12 w 24"/>
                  <a:gd name="T23" fmla="*/ 13 h 77"/>
                  <a:gd name="T24" fmla="*/ 14 w 24"/>
                  <a:gd name="T25" fmla="*/ 7 h 77"/>
                  <a:gd name="T26" fmla="*/ 14 w 24"/>
                  <a:gd name="T27" fmla="*/ 2 h 77"/>
                  <a:gd name="T28" fmla="*/ 16 w 24"/>
                  <a:gd name="T29" fmla="*/ 0 h 77"/>
                  <a:gd name="T30" fmla="*/ 24 w 24"/>
                  <a:gd name="T31" fmla="*/ 7 h 77"/>
                  <a:gd name="T32" fmla="*/ 24 w 24"/>
                  <a:gd name="T33" fmla="*/ 7 h 77"/>
                  <a:gd name="T34" fmla="*/ 22 w 24"/>
                  <a:gd name="T35" fmla="*/ 15 h 77"/>
                  <a:gd name="T36" fmla="*/ 20 w 24"/>
                  <a:gd name="T37" fmla="*/ 17 h 77"/>
                  <a:gd name="T38" fmla="*/ 20 w 24"/>
                  <a:gd name="T39" fmla="*/ 23 h 77"/>
                  <a:gd name="T40" fmla="*/ 18 w 24"/>
                  <a:gd name="T41" fmla="*/ 29 h 77"/>
                  <a:gd name="T42" fmla="*/ 18 w 24"/>
                  <a:gd name="T43" fmla="*/ 35 h 77"/>
                  <a:gd name="T44" fmla="*/ 16 w 24"/>
                  <a:gd name="T45" fmla="*/ 39 h 77"/>
                  <a:gd name="T46" fmla="*/ 14 w 24"/>
                  <a:gd name="T47" fmla="*/ 46 h 77"/>
                  <a:gd name="T48" fmla="*/ 14 w 24"/>
                  <a:gd name="T49" fmla="*/ 52 h 77"/>
                  <a:gd name="T50" fmla="*/ 12 w 24"/>
                  <a:gd name="T51" fmla="*/ 58 h 77"/>
                  <a:gd name="T52" fmla="*/ 10 w 24"/>
                  <a:gd name="T53" fmla="*/ 62 h 77"/>
                  <a:gd name="T54" fmla="*/ 10 w 24"/>
                  <a:gd name="T55" fmla="*/ 68 h 77"/>
                  <a:gd name="T56" fmla="*/ 8 w 24"/>
                  <a:gd name="T57" fmla="*/ 72 h 77"/>
                  <a:gd name="T58" fmla="*/ 8 w 24"/>
                  <a:gd name="T59" fmla="*/ 77 h 77"/>
                  <a:gd name="T60" fmla="*/ 0 w 24"/>
                  <a:gd name="T61" fmla="*/ 64 h 77"/>
                  <a:gd name="T62" fmla="*/ 0 w 24"/>
                  <a:gd name="T63"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77">
                    <a:moveTo>
                      <a:pt x="0" y="64"/>
                    </a:moveTo>
                    <a:lnTo>
                      <a:pt x="0" y="62"/>
                    </a:lnTo>
                    <a:lnTo>
                      <a:pt x="0" y="56"/>
                    </a:lnTo>
                    <a:lnTo>
                      <a:pt x="2" y="52"/>
                    </a:lnTo>
                    <a:lnTo>
                      <a:pt x="2" y="48"/>
                    </a:lnTo>
                    <a:lnTo>
                      <a:pt x="4" y="44"/>
                    </a:lnTo>
                    <a:lnTo>
                      <a:pt x="6" y="39"/>
                    </a:lnTo>
                    <a:lnTo>
                      <a:pt x="6" y="33"/>
                    </a:lnTo>
                    <a:lnTo>
                      <a:pt x="8" y="27"/>
                    </a:lnTo>
                    <a:lnTo>
                      <a:pt x="10" y="21"/>
                    </a:lnTo>
                    <a:lnTo>
                      <a:pt x="12" y="17"/>
                    </a:lnTo>
                    <a:lnTo>
                      <a:pt x="12" y="13"/>
                    </a:lnTo>
                    <a:lnTo>
                      <a:pt x="14" y="7"/>
                    </a:lnTo>
                    <a:lnTo>
                      <a:pt x="14" y="2"/>
                    </a:lnTo>
                    <a:lnTo>
                      <a:pt x="16" y="0"/>
                    </a:lnTo>
                    <a:lnTo>
                      <a:pt x="24" y="7"/>
                    </a:lnTo>
                    <a:lnTo>
                      <a:pt x="24" y="7"/>
                    </a:lnTo>
                    <a:lnTo>
                      <a:pt x="22" y="15"/>
                    </a:lnTo>
                    <a:lnTo>
                      <a:pt x="20" y="17"/>
                    </a:lnTo>
                    <a:lnTo>
                      <a:pt x="20" y="23"/>
                    </a:lnTo>
                    <a:lnTo>
                      <a:pt x="18" y="29"/>
                    </a:lnTo>
                    <a:lnTo>
                      <a:pt x="18" y="35"/>
                    </a:lnTo>
                    <a:lnTo>
                      <a:pt x="16" y="39"/>
                    </a:lnTo>
                    <a:lnTo>
                      <a:pt x="14" y="46"/>
                    </a:lnTo>
                    <a:lnTo>
                      <a:pt x="14" y="52"/>
                    </a:lnTo>
                    <a:lnTo>
                      <a:pt x="12" y="58"/>
                    </a:lnTo>
                    <a:lnTo>
                      <a:pt x="10" y="62"/>
                    </a:lnTo>
                    <a:lnTo>
                      <a:pt x="10" y="68"/>
                    </a:lnTo>
                    <a:lnTo>
                      <a:pt x="8" y="72"/>
                    </a:lnTo>
                    <a:lnTo>
                      <a:pt x="8" y="77"/>
                    </a:lnTo>
                    <a:lnTo>
                      <a:pt x="0" y="64"/>
                    </a:lnTo>
                    <a:lnTo>
                      <a:pt x="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07" name="Freeform 243"/>
              <p:cNvSpPr>
                <a:spLocks/>
              </p:cNvSpPr>
              <p:nvPr/>
            </p:nvSpPr>
            <p:spPr bwMode="auto">
              <a:xfrm>
                <a:off x="4630738" y="3422650"/>
                <a:ext cx="120650" cy="84138"/>
              </a:xfrm>
              <a:custGeom>
                <a:avLst/>
                <a:gdLst>
                  <a:gd name="T0" fmla="*/ 0 w 76"/>
                  <a:gd name="T1" fmla="*/ 39 h 53"/>
                  <a:gd name="T2" fmla="*/ 2 w 76"/>
                  <a:gd name="T3" fmla="*/ 39 h 53"/>
                  <a:gd name="T4" fmla="*/ 8 w 76"/>
                  <a:gd name="T5" fmla="*/ 37 h 53"/>
                  <a:gd name="T6" fmla="*/ 10 w 76"/>
                  <a:gd name="T7" fmla="*/ 35 h 53"/>
                  <a:gd name="T8" fmla="*/ 16 w 76"/>
                  <a:gd name="T9" fmla="*/ 35 h 53"/>
                  <a:gd name="T10" fmla="*/ 21 w 76"/>
                  <a:gd name="T11" fmla="*/ 30 h 53"/>
                  <a:gd name="T12" fmla="*/ 29 w 76"/>
                  <a:gd name="T13" fmla="*/ 30 h 53"/>
                  <a:gd name="T14" fmla="*/ 33 w 76"/>
                  <a:gd name="T15" fmla="*/ 26 h 53"/>
                  <a:gd name="T16" fmla="*/ 39 w 76"/>
                  <a:gd name="T17" fmla="*/ 24 h 53"/>
                  <a:gd name="T18" fmla="*/ 43 w 76"/>
                  <a:gd name="T19" fmla="*/ 20 h 53"/>
                  <a:gd name="T20" fmla="*/ 49 w 76"/>
                  <a:gd name="T21" fmla="*/ 16 h 53"/>
                  <a:gd name="T22" fmla="*/ 56 w 76"/>
                  <a:gd name="T23" fmla="*/ 14 h 53"/>
                  <a:gd name="T24" fmla="*/ 60 w 76"/>
                  <a:gd name="T25" fmla="*/ 10 h 53"/>
                  <a:gd name="T26" fmla="*/ 64 w 76"/>
                  <a:gd name="T27" fmla="*/ 4 h 53"/>
                  <a:gd name="T28" fmla="*/ 68 w 76"/>
                  <a:gd name="T29" fmla="*/ 0 h 53"/>
                  <a:gd name="T30" fmla="*/ 76 w 76"/>
                  <a:gd name="T31" fmla="*/ 8 h 53"/>
                  <a:gd name="T32" fmla="*/ 74 w 76"/>
                  <a:gd name="T33" fmla="*/ 10 h 53"/>
                  <a:gd name="T34" fmla="*/ 70 w 76"/>
                  <a:gd name="T35" fmla="*/ 14 h 53"/>
                  <a:gd name="T36" fmla="*/ 66 w 76"/>
                  <a:gd name="T37" fmla="*/ 14 h 53"/>
                  <a:gd name="T38" fmla="*/ 64 w 76"/>
                  <a:gd name="T39" fmla="*/ 18 h 53"/>
                  <a:gd name="T40" fmla="*/ 60 w 76"/>
                  <a:gd name="T41" fmla="*/ 20 h 53"/>
                  <a:gd name="T42" fmla="*/ 56 w 76"/>
                  <a:gd name="T43" fmla="*/ 24 h 53"/>
                  <a:gd name="T44" fmla="*/ 49 w 76"/>
                  <a:gd name="T45" fmla="*/ 28 h 53"/>
                  <a:gd name="T46" fmla="*/ 43 w 76"/>
                  <a:gd name="T47" fmla="*/ 33 h 53"/>
                  <a:gd name="T48" fmla="*/ 37 w 76"/>
                  <a:gd name="T49" fmla="*/ 35 h 53"/>
                  <a:gd name="T50" fmla="*/ 33 w 76"/>
                  <a:gd name="T51" fmla="*/ 39 h 53"/>
                  <a:gd name="T52" fmla="*/ 25 w 76"/>
                  <a:gd name="T53" fmla="*/ 43 h 53"/>
                  <a:gd name="T54" fmla="*/ 19 w 76"/>
                  <a:gd name="T55" fmla="*/ 45 h 53"/>
                  <a:gd name="T56" fmla="*/ 10 w 76"/>
                  <a:gd name="T57" fmla="*/ 49 h 53"/>
                  <a:gd name="T58" fmla="*/ 4 w 76"/>
                  <a:gd name="T59" fmla="*/ 53 h 53"/>
                  <a:gd name="T60" fmla="*/ 0 w 76"/>
                  <a:gd name="T61" fmla="*/ 39 h 53"/>
                  <a:gd name="T62" fmla="*/ 0 w 76"/>
                  <a:gd name="T63"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 h="53">
                    <a:moveTo>
                      <a:pt x="0" y="39"/>
                    </a:moveTo>
                    <a:lnTo>
                      <a:pt x="2" y="39"/>
                    </a:lnTo>
                    <a:lnTo>
                      <a:pt x="8" y="37"/>
                    </a:lnTo>
                    <a:lnTo>
                      <a:pt x="10" y="35"/>
                    </a:lnTo>
                    <a:lnTo>
                      <a:pt x="16" y="35"/>
                    </a:lnTo>
                    <a:lnTo>
                      <a:pt x="21" y="30"/>
                    </a:lnTo>
                    <a:lnTo>
                      <a:pt x="29" y="30"/>
                    </a:lnTo>
                    <a:lnTo>
                      <a:pt x="33" y="26"/>
                    </a:lnTo>
                    <a:lnTo>
                      <a:pt x="39" y="24"/>
                    </a:lnTo>
                    <a:lnTo>
                      <a:pt x="43" y="20"/>
                    </a:lnTo>
                    <a:lnTo>
                      <a:pt x="49" y="16"/>
                    </a:lnTo>
                    <a:lnTo>
                      <a:pt x="56" y="14"/>
                    </a:lnTo>
                    <a:lnTo>
                      <a:pt x="60" y="10"/>
                    </a:lnTo>
                    <a:lnTo>
                      <a:pt x="64" y="4"/>
                    </a:lnTo>
                    <a:lnTo>
                      <a:pt x="68" y="0"/>
                    </a:lnTo>
                    <a:lnTo>
                      <a:pt x="76" y="8"/>
                    </a:lnTo>
                    <a:lnTo>
                      <a:pt x="74" y="10"/>
                    </a:lnTo>
                    <a:lnTo>
                      <a:pt x="70" y="14"/>
                    </a:lnTo>
                    <a:lnTo>
                      <a:pt x="66" y="14"/>
                    </a:lnTo>
                    <a:lnTo>
                      <a:pt x="64" y="18"/>
                    </a:lnTo>
                    <a:lnTo>
                      <a:pt x="60" y="20"/>
                    </a:lnTo>
                    <a:lnTo>
                      <a:pt x="56" y="24"/>
                    </a:lnTo>
                    <a:lnTo>
                      <a:pt x="49" y="28"/>
                    </a:lnTo>
                    <a:lnTo>
                      <a:pt x="43" y="33"/>
                    </a:lnTo>
                    <a:lnTo>
                      <a:pt x="37" y="35"/>
                    </a:lnTo>
                    <a:lnTo>
                      <a:pt x="33" y="39"/>
                    </a:lnTo>
                    <a:lnTo>
                      <a:pt x="25" y="43"/>
                    </a:lnTo>
                    <a:lnTo>
                      <a:pt x="19" y="45"/>
                    </a:lnTo>
                    <a:lnTo>
                      <a:pt x="10" y="49"/>
                    </a:lnTo>
                    <a:lnTo>
                      <a:pt x="4" y="53"/>
                    </a:lnTo>
                    <a:lnTo>
                      <a:pt x="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09" name="Freeform 245"/>
              <p:cNvSpPr>
                <a:spLocks/>
              </p:cNvSpPr>
              <p:nvPr/>
            </p:nvSpPr>
            <p:spPr bwMode="auto">
              <a:xfrm rot="18780000">
                <a:off x="3085841" y="5577647"/>
                <a:ext cx="120650" cy="233363"/>
              </a:xfrm>
              <a:custGeom>
                <a:avLst/>
                <a:gdLst>
                  <a:gd name="T0" fmla="*/ 18 w 76"/>
                  <a:gd name="T1" fmla="*/ 145 h 147"/>
                  <a:gd name="T2" fmla="*/ 18 w 76"/>
                  <a:gd name="T3" fmla="*/ 143 h 147"/>
                  <a:gd name="T4" fmla="*/ 18 w 76"/>
                  <a:gd name="T5" fmla="*/ 141 h 147"/>
                  <a:gd name="T6" fmla="*/ 18 w 76"/>
                  <a:gd name="T7" fmla="*/ 139 h 147"/>
                  <a:gd name="T8" fmla="*/ 20 w 76"/>
                  <a:gd name="T9" fmla="*/ 134 h 147"/>
                  <a:gd name="T10" fmla="*/ 20 w 76"/>
                  <a:gd name="T11" fmla="*/ 128 h 147"/>
                  <a:gd name="T12" fmla="*/ 22 w 76"/>
                  <a:gd name="T13" fmla="*/ 122 h 147"/>
                  <a:gd name="T14" fmla="*/ 22 w 76"/>
                  <a:gd name="T15" fmla="*/ 116 h 147"/>
                  <a:gd name="T16" fmla="*/ 24 w 76"/>
                  <a:gd name="T17" fmla="*/ 110 h 147"/>
                  <a:gd name="T18" fmla="*/ 24 w 76"/>
                  <a:gd name="T19" fmla="*/ 103 h 147"/>
                  <a:gd name="T20" fmla="*/ 26 w 76"/>
                  <a:gd name="T21" fmla="*/ 95 h 147"/>
                  <a:gd name="T22" fmla="*/ 29 w 76"/>
                  <a:gd name="T23" fmla="*/ 89 h 147"/>
                  <a:gd name="T24" fmla="*/ 31 w 76"/>
                  <a:gd name="T25" fmla="*/ 83 h 147"/>
                  <a:gd name="T26" fmla="*/ 31 w 76"/>
                  <a:gd name="T27" fmla="*/ 75 h 147"/>
                  <a:gd name="T28" fmla="*/ 33 w 76"/>
                  <a:gd name="T29" fmla="*/ 68 h 147"/>
                  <a:gd name="T30" fmla="*/ 35 w 76"/>
                  <a:gd name="T31" fmla="*/ 64 h 147"/>
                  <a:gd name="T32" fmla="*/ 37 w 76"/>
                  <a:gd name="T33" fmla="*/ 60 h 147"/>
                  <a:gd name="T34" fmla="*/ 0 w 76"/>
                  <a:gd name="T35" fmla="*/ 58 h 147"/>
                  <a:gd name="T36" fmla="*/ 57 w 76"/>
                  <a:gd name="T37" fmla="*/ 0 h 147"/>
                  <a:gd name="T38" fmla="*/ 76 w 76"/>
                  <a:gd name="T39" fmla="*/ 77 h 147"/>
                  <a:gd name="T40" fmla="*/ 53 w 76"/>
                  <a:gd name="T41" fmla="*/ 64 h 147"/>
                  <a:gd name="T42" fmla="*/ 41 w 76"/>
                  <a:gd name="T43" fmla="*/ 147 h 147"/>
                  <a:gd name="T44" fmla="*/ 18 w 76"/>
                  <a:gd name="T45" fmla="*/ 145 h 147"/>
                  <a:gd name="T46" fmla="*/ 18 w 76"/>
                  <a:gd name="T4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47">
                    <a:moveTo>
                      <a:pt x="18" y="145"/>
                    </a:moveTo>
                    <a:lnTo>
                      <a:pt x="18" y="143"/>
                    </a:lnTo>
                    <a:lnTo>
                      <a:pt x="18" y="141"/>
                    </a:lnTo>
                    <a:lnTo>
                      <a:pt x="18" y="139"/>
                    </a:lnTo>
                    <a:lnTo>
                      <a:pt x="20" y="134"/>
                    </a:lnTo>
                    <a:lnTo>
                      <a:pt x="20" y="128"/>
                    </a:lnTo>
                    <a:lnTo>
                      <a:pt x="22" y="122"/>
                    </a:lnTo>
                    <a:lnTo>
                      <a:pt x="22" y="116"/>
                    </a:lnTo>
                    <a:lnTo>
                      <a:pt x="24" y="110"/>
                    </a:lnTo>
                    <a:lnTo>
                      <a:pt x="24" y="103"/>
                    </a:lnTo>
                    <a:lnTo>
                      <a:pt x="26" y="95"/>
                    </a:lnTo>
                    <a:lnTo>
                      <a:pt x="29" y="89"/>
                    </a:lnTo>
                    <a:lnTo>
                      <a:pt x="31" y="83"/>
                    </a:lnTo>
                    <a:lnTo>
                      <a:pt x="31" y="75"/>
                    </a:lnTo>
                    <a:lnTo>
                      <a:pt x="33" y="68"/>
                    </a:lnTo>
                    <a:lnTo>
                      <a:pt x="35" y="64"/>
                    </a:lnTo>
                    <a:lnTo>
                      <a:pt x="37" y="60"/>
                    </a:lnTo>
                    <a:lnTo>
                      <a:pt x="0" y="58"/>
                    </a:lnTo>
                    <a:lnTo>
                      <a:pt x="57" y="0"/>
                    </a:lnTo>
                    <a:lnTo>
                      <a:pt x="76" y="77"/>
                    </a:lnTo>
                    <a:lnTo>
                      <a:pt x="53" y="64"/>
                    </a:lnTo>
                    <a:lnTo>
                      <a:pt x="41" y="147"/>
                    </a:lnTo>
                    <a:lnTo>
                      <a:pt x="18" y="145"/>
                    </a:lnTo>
                    <a:lnTo>
                      <a:pt x="18" y="145"/>
                    </a:lnTo>
                    <a:close/>
                  </a:path>
                </a:pathLst>
              </a:custGeom>
              <a:solidFill>
                <a:srgbClr val="FF1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4342" name="Picture 246" descr="C:\Users\White Family\AppData\Local\Microsoft\Windows\Temporary Internet Files\Content.IE5\AWXS1IQ7\MC900434857[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60000">
                <a:off x="1660489" y="2498689"/>
                <a:ext cx="1142857" cy="1142857"/>
              </a:xfrm>
              <a:prstGeom prst="rect">
                <a:avLst/>
              </a:prstGeom>
              <a:noFill/>
              <a:extLst>
                <a:ext uri="{909E8E84-426E-40DD-AFC4-6F175D3DCCD1}">
                  <a14:hiddenFill xmlns:a14="http://schemas.microsoft.com/office/drawing/2010/main">
                    <a:solidFill>
                      <a:srgbClr val="FFFFFF"/>
                    </a:solidFill>
                  </a14:hiddenFill>
                </a:ext>
              </a:extLst>
            </p:spPr>
          </p:pic>
          <p:pic>
            <p:nvPicPr>
              <p:cNvPr id="4343" name="Picture 247" descr="C:\Users\White Family\AppData\Local\Microsoft\Windows\Temporary Internet Files\Content.IE5\PQ7S79OF\MP900403202[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46984" y="1295400"/>
                <a:ext cx="639216" cy="984296"/>
              </a:xfrm>
              <a:prstGeom prst="rect">
                <a:avLst/>
              </a:prstGeom>
              <a:noFill/>
              <a:extLst>
                <a:ext uri="{909E8E84-426E-40DD-AFC4-6F175D3DCCD1}">
                  <a14:hiddenFill xmlns:a14="http://schemas.microsoft.com/office/drawing/2010/main">
                    <a:solidFill>
                      <a:srgbClr val="FFFFFF"/>
                    </a:solidFill>
                  </a14:hiddenFill>
                </a:ext>
              </a:extLst>
            </p:spPr>
          </p:pic>
          <p:pic>
            <p:nvPicPr>
              <p:cNvPr id="4344" name="Picture 248" descr="C:\Users\White Family\AppData\Local\Microsoft\Windows\Temporary Internet Files\Content.IE5\BW45WAH8\MP900289208[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1134" y="5624116"/>
                <a:ext cx="714155" cy="894557"/>
              </a:xfrm>
              <a:prstGeom prst="rect">
                <a:avLst/>
              </a:prstGeom>
              <a:noFill/>
              <a:extLst>
                <a:ext uri="{909E8E84-426E-40DD-AFC4-6F175D3DCCD1}">
                  <a14:hiddenFill xmlns:a14="http://schemas.microsoft.com/office/drawing/2010/main">
                    <a:solidFill>
                      <a:srgbClr val="FFFFFF"/>
                    </a:solidFill>
                  </a14:hiddenFill>
                </a:ext>
              </a:extLst>
            </p:spPr>
          </p:pic>
          <p:pic>
            <p:nvPicPr>
              <p:cNvPr id="4346" name="Picture 250" descr="C:\Users\White Family\AppData\Local\Microsoft\Windows\Temporary Internet Files\Content.IE5\PQ7S79OF\MC900053556[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49049" y="5222082"/>
                <a:ext cx="941375" cy="941375"/>
              </a:xfrm>
              <a:prstGeom prst="rect">
                <a:avLst/>
              </a:prstGeom>
              <a:noFill/>
              <a:extLst>
                <a:ext uri="{909E8E84-426E-40DD-AFC4-6F175D3DCCD1}">
                  <a14:hiddenFill xmlns:a14="http://schemas.microsoft.com/office/drawing/2010/main">
                    <a:solidFill>
                      <a:srgbClr val="FFFFFF"/>
                    </a:solidFill>
                  </a14:hiddenFill>
                </a:ext>
              </a:extLst>
            </p:spPr>
          </p:pic>
        </p:grpSp>
        <p:pic>
          <p:nvPicPr>
            <p:cNvPr id="4348" name="Picture 252" descr="C:\Users\White Family\AppData\Local\Microsoft\Windows\Temporary Internet Files\Content.IE5\AWXS1IQ7\MC900233703[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1200" y="4419600"/>
              <a:ext cx="903789" cy="1025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82581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8501"/>
            <a:ext cx="8229600" cy="1143000"/>
          </a:xfrm>
        </p:spPr>
        <p:txBody>
          <a:bodyPr/>
          <a:lstStyle/>
          <a:p>
            <a:r>
              <a:rPr lang="en-US" sz="3600" dirty="0"/>
              <a:t>Our Job is to …</a:t>
            </a:r>
          </a:p>
        </p:txBody>
      </p:sp>
      <p:sp>
        <p:nvSpPr>
          <p:cNvPr id="8" name="Content Placeholder 7"/>
          <p:cNvSpPr>
            <a:spLocks noGrp="1"/>
          </p:cNvSpPr>
          <p:nvPr>
            <p:ph sz="quarter" idx="4294967295"/>
          </p:nvPr>
        </p:nvSpPr>
        <p:spPr>
          <a:xfrm>
            <a:off x="755073" y="3907441"/>
            <a:ext cx="3512128" cy="2681618"/>
          </a:xfrm>
          <a:prstGeom prst="rect">
            <a:avLst/>
          </a:prstGeom>
        </p:spPr>
        <p:txBody>
          <a:bodyPr lIns="82058" tIns="41029" rIns="82058" bIns="41029">
            <a:normAutofit fontScale="85000" lnSpcReduction="20000"/>
          </a:bodyPr>
          <a:lstStyle/>
          <a:p>
            <a:pPr>
              <a:lnSpc>
                <a:spcPct val="120000"/>
              </a:lnSpc>
              <a:spcAft>
                <a:spcPts val="600"/>
              </a:spcAft>
            </a:pPr>
            <a:r>
              <a:rPr lang="en-US" sz="2400" b="1" dirty="0"/>
              <a:t>Balance requirements and funding</a:t>
            </a:r>
          </a:p>
          <a:p>
            <a:pPr>
              <a:lnSpc>
                <a:spcPct val="120000"/>
              </a:lnSpc>
              <a:spcAft>
                <a:spcPts val="600"/>
              </a:spcAft>
            </a:pPr>
            <a:r>
              <a:rPr lang="en-US" sz="2400" b="1" dirty="0"/>
              <a:t>Defend program and respond quickly to “What ifs” </a:t>
            </a:r>
          </a:p>
          <a:p>
            <a:pPr>
              <a:lnSpc>
                <a:spcPct val="120000"/>
              </a:lnSpc>
              <a:spcAft>
                <a:spcPts val="600"/>
              </a:spcAft>
            </a:pPr>
            <a:r>
              <a:rPr lang="en-US" sz="2400" b="1" dirty="0"/>
              <a:t>Execute program</a:t>
            </a:r>
          </a:p>
          <a:p>
            <a:pPr>
              <a:lnSpc>
                <a:spcPct val="120000"/>
              </a:lnSpc>
            </a:pPr>
            <a:r>
              <a:rPr lang="en-US" sz="2400" b="1" dirty="0"/>
              <a:t>Track funding</a:t>
            </a:r>
          </a:p>
        </p:txBody>
      </p:sp>
      <p:sp>
        <p:nvSpPr>
          <p:cNvPr id="9" name="Content Placeholder 8"/>
          <p:cNvSpPr>
            <a:spLocks noGrp="1"/>
          </p:cNvSpPr>
          <p:nvPr>
            <p:ph sz="quarter" idx="4294967295"/>
          </p:nvPr>
        </p:nvSpPr>
        <p:spPr>
          <a:xfrm>
            <a:off x="5463802" y="3959134"/>
            <a:ext cx="3200400" cy="2681618"/>
          </a:xfrm>
          <a:prstGeom prst="rect">
            <a:avLst/>
          </a:prstGeom>
        </p:spPr>
        <p:txBody>
          <a:bodyPr lIns="82058" tIns="41029" rIns="82058" bIns="41029">
            <a:normAutofit/>
          </a:bodyPr>
          <a:lstStyle/>
          <a:p>
            <a:r>
              <a:rPr lang="en-US" sz="2000" b="1" dirty="0"/>
              <a:t>Keep you and ourselves out of jail</a:t>
            </a:r>
          </a:p>
        </p:txBody>
      </p:sp>
      <p:grpSp>
        <p:nvGrpSpPr>
          <p:cNvPr id="3" name="Group 2"/>
          <p:cNvGrpSpPr/>
          <p:nvPr/>
        </p:nvGrpSpPr>
        <p:grpSpPr>
          <a:xfrm>
            <a:off x="6138477" y="1524640"/>
            <a:ext cx="1851051" cy="2254910"/>
            <a:chOff x="6781800" y="228600"/>
            <a:chExt cx="1851051" cy="2590800"/>
          </a:xfrm>
        </p:grpSpPr>
        <p:pic>
          <p:nvPicPr>
            <p:cNvPr id="4" name="Picture 2" descr="C:\Users\White Family\AppData\Local\Microsoft\Windows\Temporary Internet Files\Content.IE5\PQ7S79OF\MC90024039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7301" y="564490"/>
              <a:ext cx="1022299" cy="179771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6781800" y="228600"/>
              <a:ext cx="1851051" cy="25908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 name="Straight Connector 5"/>
            <p:cNvCxnSpPr>
              <a:stCxn id="5" idx="1"/>
              <a:endCxn id="5" idx="5"/>
            </p:cNvCxnSpPr>
            <p:nvPr/>
          </p:nvCxnSpPr>
          <p:spPr>
            <a:xfrm>
              <a:off x="7052880" y="608014"/>
              <a:ext cx="1308891" cy="18319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7" name="Picture 251" descr="C:\Users\White Family\AppData\Local\Microsoft\Windows\Temporary Internet Files\Content.IE5\PQ7S79OF\MC90023427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1655" y="1411501"/>
            <a:ext cx="1371600" cy="25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0600" y="1524000"/>
            <a:ext cx="7239000" cy="4343400"/>
          </a:xfrm>
        </p:spPr>
        <p:txBody>
          <a:bodyPr>
            <a:noAutofit/>
          </a:bodyPr>
          <a:lstStyle/>
          <a:p>
            <a:pPr>
              <a:spcAft>
                <a:spcPts val="1200"/>
              </a:spcAft>
            </a:pPr>
            <a:r>
              <a:rPr lang="en-US" dirty="0"/>
              <a:t>The process of:</a:t>
            </a:r>
          </a:p>
          <a:p>
            <a:pPr lvl="1">
              <a:spcAft>
                <a:spcPts val="600"/>
              </a:spcAft>
              <a:buSzPct val="60000"/>
              <a:buFont typeface="Wingdings" pitchFamily="2" charset="2"/>
              <a:buChar char="t"/>
            </a:pPr>
            <a:r>
              <a:rPr lang="en-US" sz="2400" dirty="0"/>
              <a:t>Determining funding requirements</a:t>
            </a:r>
          </a:p>
          <a:p>
            <a:pPr lvl="1">
              <a:spcAft>
                <a:spcPts val="600"/>
              </a:spcAft>
              <a:buSzPct val="60000"/>
              <a:buFont typeface="Wingdings" pitchFamily="2" charset="2"/>
              <a:buChar char="t"/>
            </a:pPr>
            <a:r>
              <a:rPr lang="en-US" sz="2400" dirty="0"/>
              <a:t>Obtaining resources</a:t>
            </a:r>
          </a:p>
          <a:p>
            <a:pPr lvl="1">
              <a:lnSpc>
                <a:spcPct val="100000"/>
              </a:lnSpc>
              <a:buSzPct val="60000"/>
              <a:buFont typeface="Wingdings" pitchFamily="2" charset="2"/>
              <a:buChar char="t"/>
            </a:pPr>
            <a:r>
              <a:rPr lang="en-US" sz="2400" dirty="0"/>
              <a:t>Effectively and efficiently applying resources to meet Air Force mission and support responsibilities</a:t>
            </a:r>
          </a:p>
          <a:p>
            <a:pPr lvl="1">
              <a:lnSpc>
                <a:spcPct val="100000"/>
              </a:lnSpc>
              <a:buSzPct val="60000"/>
              <a:buFont typeface="Wingdings" pitchFamily="2" charset="2"/>
              <a:buChar char="t"/>
            </a:pPr>
            <a:r>
              <a:rPr lang="en-US" sz="2400" dirty="0"/>
              <a:t>Reporting on funds usage </a:t>
            </a:r>
          </a:p>
          <a:p>
            <a:pPr lvl="1">
              <a:lnSpc>
                <a:spcPct val="100000"/>
              </a:lnSpc>
              <a:buSzPct val="60000"/>
              <a:buFont typeface="Wingdings" pitchFamily="2" charset="2"/>
              <a:buChar char="t"/>
            </a:pPr>
            <a:r>
              <a:rPr lang="en-US" sz="2400" dirty="0"/>
              <a:t>Support audits (GAO, DCAA, FIAR)</a:t>
            </a:r>
          </a:p>
          <a:p>
            <a:pPr lvl="2">
              <a:buSzPct val="60000"/>
              <a:buFont typeface="Wingdings" pitchFamily="2" charset="2"/>
              <a:buChar char="t"/>
            </a:pPr>
            <a:r>
              <a:rPr lang="en-US" sz="1800" dirty="0"/>
              <a:t>Financial Improvement </a:t>
            </a:r>
            <a:r>
              <a:rPr lang="en-US" sz="1800"/>
              <a:t>and Audit </a:t>
            </a:r>
            <a:r>
              <a:rPr lang="en-US" sz="1800" dirty="0"/>
              <a:t>Readiness (FIAR)</a:t>
            </a:r>
          </a:p>
        </p:txBody>
      </p:sp>
      <p:sp>
        <p:nvSpPr>
          <p:cNvPr id="3" name="Title 2"/>
          <p:cNvSpPr>
            <a:spLocks noGrp="1"/>
          </p:cNvSpPr>
          <p:nvPr>
            <p:ph type="title"/>
          </p:nvPr>
        </p:nvSpPr>
        <p:spPr>
          <a:xfrm>
            <a:off x="1447800" y="0"/>
            <a:ext cx="7543800" cy="1143000"/>
          </a:xfrm>
        </p:spPr>
        <p:txBody>
          <a:bodyPr>
            <a:noAutofit/>
          </a:bodyPr>
          <a:lstStyle/>
          <a:p>
            <a:r>
              <a:rPr lang="en-US" sz="3600" dirty="0"/>
              <a:t>Air Force Financial </a:t>
            </a:r>
            <a:br>
              <a:rPr lang="en-US" sz="3600" dirty="0"/>
            </a:br>
            <a:r>
              <a:rPr lang="en-US" sz="3600" dirty="0"/>
              <a:t>Management is:</a:t>
            </a:r>
          </a:p>
        </p:txBody>
      </p:sp>
      <p:sp>
        <p:nvSpPr>
          <p:cNvPr id="4" name="Rounded Rectangle 3"/>
          <p:cNvSpPr/>
          <p:nvPr/>
        </p:nvSpPr>
        <p:spPr>
          <a:xfrm>
            <a:off x="685800" y="5486400"/>
            <a:ext cx="79248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rtlCol="0" anchor="ctr" anchorCtr="1"/>
          <a:lstStyle/>
          <a:p>
            <a:pPr algn="ctr"/>
            <a:r>
              <a:rPr lang="en-US" sz="2800" b="1" i="1" dirty="0">
                <a:solidFill>
                  <a:srgbClr val="C00000"/>
                </a:solidFill>
                <a:latin typeface="Palatino Linotype" pitchFamily="18" charset="0"/>
              </a:rPr>
              <a:t>Financial Analysis Is Key Component Of Financial Management</a:t>
            </a:r>
          </a:p>
        </p:txBody>
      </p:sp>
      <p:sp>
        <p:nvSpPr>
          <p:cNvPr id="5" name="TextBox 4"/>
          <p:cNvSpPr txBox="1"/>
          <p:nvPr/>
        </p:nvSpPr>
        <p:spPr>
          <a:xfrm>
            <a:off x="304800" y="6629400"/>
            <a:ext cx="5324086" cy="276999"/>
          </a:xfrm>
          <a:prstGeom prst="rect">
            <a:avLst/>
          </a:prstGeom>
          <a:noFill/>
        </p:spPr>
        <p:txBody>
          <a:bodyPr wrap="none" rtlCol="0">
            <a:spAutoFit/>
          </a:bodyPr>
          <a:lstStyle/>
          <a:p>
            <a:r>
              <a:rPr lang="en-US" sz="1200" dirty="0"/>
              <a:t>GAO: Government Accountability Office	DCAA: Defense Contract Audit Agency</a:t>
            </a:r>
          </a:p>
        </p:txBody>
      </p:sp>
    </p:spTree>
    <p:extLst>
      <p:ext uri="{BB962C8B-B14F-4D97-AF65-F5344CB8AC3E}">
        <p14:creationId xmlns:p14="http://schemas.microsoft.com/office/powerpoint/2010/main" val="9924509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533400" y="1384109"/>
            <a:ext cx="8077200" cy="4864291"/>
          </a:xfrm>
        </p:spPr>
        <p:txBody>
          <a:bodyPr>
            <a:noAutofit/>
          </a:bodyPr>
          <a:lstStyle/>
          <a:p>
            <a:pPr>
              <a:spcAft>
                <a:spcPts val="1200"/>
              </a:spcAft>
            </a:pPr>
            <a:r>
              <a:rPr lang="en-US" sz="2800" dirty="0"/>
              <a:t>Financial analysis provides integrated picture for program decision making</a:t>
            </a:r>
          </a:p>
          <a:p>
            <a:pPr lvl="1">
              <a:spcBef>
                <a:spcPts val="0"/>
              </a:spcBef>
              <a:buSzPct val="60000"/>
              <a:buFont typeface="Wingdings" pitchFamily="2" charset="2"/>
              <a:buChar char="t"/>
            </a:pPr>
            <a:r>
              <a:rPr lang="en-US" sz="2400" dirty="0"/>
              <a:t>Facilitates understanding of cost/schedule/</a:t>
            </a:r>
          </a:p>
          <a:p>
            <a:pPr marL="383913" lvl="1" indent="0" defTabSz="636364">
              <a:spcBef>
                <a:spcPts val="0"/>
              </a:spcBef>
              <a:spcAft>
                <a:spcPts val="600"/>
              </a:spcAft>
              <a:buSzPct val="60000"/>
              <a:buNone/>
            </a:pPr>
            <a:r>
              <a:rPr lang="en-US" sz="2400" dirty="0"/>
              <a:t>	technical impacts of decisions to budget/financial 	health of the program</a:t>
            </a:r>
          </a:p>
          <a:p>
            <a:pPr lvl="1">
              <a:spcAft>
                <a:spcPts val="600"/>
              </a:spcAft>
              <a:buSzPct val="60000"/>
              <a:buFont typeface="Wingdings" pitchFamily="2" charset="2"/>
              <a:buChar char="t"/>
            </a:pPr>
            <a:r>
              <a:rPr lang="en-US" sz="2400" dirty="0"/>
              <a:t>Glue that brings all aspects of the program together so management has right information to make right decision</a:t>
            </a:r>
          </a:p>
          <a:p>
            <a:pPr lvl="2">
              <a:spcAft>
                <a:spcPts val="1200"/>
              </a:spcAft>
              <a:buFont typeface="Palatino Linotype" pitchFamily="18" charset="0"/>
              <a:buChar char="●"/>
            </a:pPr>
            <a:r>
              <a:rPr lang="en-US" sz="1800" dirty="0">
                <a:latin typeface="Arial" pitchFamily="34" charset="0"/>
                <a:cs typeface="Arial" pitchFamily="34" charset="0"/>
              </a:rPr>
              <a:t>Increase effectiveness of program execution and planning</a:t>
            </a:r>
          </a:p>
          <a:p>
            <a:r>
              <a:rPr lang="en-US" sz="2800" dirty="0"/>
              <a:t>Any changes in the program impact the financial resources</a:t>
            </a:r>
          </a:p>
          <a:p>
            <a:pPr>
              <a:buNone/>
            </a:pPr>
            <a:r>
              <a:rPr lang="en-US" sz="2800" dirty="0">
                <a:latin typeface="Palatino Linotype" pitchFamily="18" charset="0"/>
              </a:rPr>
              <a:t> </a:t>
            </a:r>
          </a:p>
          <a:p>
            <a:pPr algn="ctr">
              <a:buNone/>
            </a:pPr>
            <a:r>
              <a:rPr lang="en-US" sz="2800" dirty="0">
                <a:latin typeface="Palatino Linotype" pitchFamily="18" charset="0"/>
              </a:rPr>
              <a:t> </a:t>
            </a:r>
          </a:p>
          <a:p>
            <a:endParaRPr lang="en-US" sz="2800" dirty="0">
              <a:latin typeface="Palatino Linotype" pitchFamily="18" charset="0"/>
            </a:endParaRPr>
          </a:p>
          <a:p>
            <a:endParaRPr lang="en-US" dirty="0">
              <a:latin typeface="Palatino Linotype" pitchFamily="18" charset="0"/>
            </a:endParaRPr>
          </a:p>
          <a:p>
            <a:pPr>
              <a:buNone/>
            </a:pPr>
            <a:endParaRPr lang="en-US" sz="2400" dirty="0">
              <a:latin typeface="Palatino Linotype" pitchFamily="18" charset="0"/>
            </a:endParaRPr>
          </a:p>
          <a:p>
            <a:endParaRPr lang="en-US" sz="2400" dirty="0">
              <a:latin typeface="Palatino Linotype" pitchFamily="18" charset="0"/>
            </a:endParaRPr>
          </a:p>
        </p:txBody>
      </p:sp>
      <p:sp>
        <p:nvSpPr>
          <p:cNvPr id="65538" name="Rectangle 2"/>
          <p:cNvSpPr>
            <a:spLocks noGrp="1" noChangeArrowheads="1"/>
          </p:cNvSpPr>
          <p:nvPr>
            <p:ph type="title"/>
          </p:nvPr>
        </p:nvSpPr>
        <p:spPr>
          <a:xfrm>
            <a:off x="457200" y="274638"/>
            <a:ext cx="8229600" cy="868362"/>
          </a:xfrm>
        </p:spPr>
        <p:txBody>
          <a:bodyPr>
            <a:noAutofit/>
          </a:bodyPr>
          <a:lstStyle/>
          <a:p>
            <a:r>
              <a:rPr lang="en-US" sz="3600" dirty="0"/>
              <a:t>Financial Analysis</a:t>
            </a:r>
          </a:p>
        </p:txBody>
      </p:sp>
      <p:sp>
        <p:nvSpPr>
          <p:cNvPr id="2" name="Rounded Rectangle 1"/>
          <p:cNvSpPr/>
          <p:nvPr/>
        </p:nvSpPr>
        <p:spPr>
          <a:xfrm>
            <a:off x="914400" y="6019800"/>
            <a:ext cx="7467600" cy="685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rtlCol="0" anchor="ctr"/>
          <a:lstStyle/>
          <a:p>
            <a:pPr algn="ctr"/>
            <a:r>
              <a:rPr lang="en-US" sz="2800" b="1" i="1" dirty="0">
                <a:solidFill>
                  <a:srgbClr val="C00000"/>
                </a:solidFill>
                <a:latin typeface="Palatino Linotype" pitchFamily="18" charset="0"/>
              </a:rPr>
              <a:t>Critical Member Of The Decision Process</a:t>
            </a:r>
          </a:p>
        </p:txBody>
      </p:sp>
    </p:spTree>
    <p:extLst>
      <p:ext uri="{BB962C8B-B14F-4D97-AF65-F5344CB8AC3E}">
        <p14:creationId xmlns:p14="http://schemas.microsoft.com/office/powerpoint/2010/main" val="12071222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19200" y="304800"/>
            <a:ext cx="7772400" cy="1143000"/>
          </a:xfrm>
        </p:spPr>
        <p:txBody>
          <a:bodyPr/>
          <a:lstStyle/>
          <a:p>
            <a:pPr eaLnBrk="1" hangingPunct="1"/>
            <a:r>
              <a:rPr lang="en-US" sz="3600" dirty="0"/>
              <a:t>Financial Environment</a:t>
            </a:r>
          </a:p>
        </p:txBody>
      </p:sp>
      <p:grpSp>
        <p:nvGrpSpPr>
          <p:cNvPr id="2" name="Group 1"/>
          <p:cNvGrpSpPr/>
          <p:nvPr/>
        </p:nvGrpSpPr>
        <p:grpSpPr>
          <a:xfrm>
            <a:off x="628650" y="1562100"/>
            <a:ext cx="8153400" cy="4800600"/>
            <a:chOff x="533400" y="1066800"/>
            <a:chExt cx="8153400" cy="4800600"/>
          </a:xfrm>
        </p:grpSpPr>
        <p:sp>
          <p:nvSpPr>
            <p:cNvPr id="8207" name="Oval 35"/>
            <p:cNvSpPr>
              <a:spLocks noChangeAspect="1" noChangeArrowheads="1"/>
            </p:cNvSpPr>
            <p:nvPr/>
          </p:nvSpPr>
          <p:spPr bwMode="auto">
            <a:xfrm>
              <a:off x="2819400" y="2438400"/>
              <a:ext cx="3133725" cy="2189162"/>
            </a:xfrm>
            <a:prstGeom prst="ellipse">
              <a:avLst/>
            </a:prstGeom>
            <a:solidFill>
              <a:srgbClr val="002060"/>
            </a:solidFill>
            <a:ln w="9525">
              <a:solidFill>
                <a:schemeClr val="tx1"/>
              </a:solidFill>
              <a:round/>
              <a:headEnd/>
              <a:tailEnd/>
            </a:ln>
            <a:effectLst>
              <a:glow rad="139700">
                <a:schemeClr val="accent2">
                  <a:satMod val="175000"/>
                  <a:alpha val="40000"/>
                </a:schemeClr>
              </a:glow>
            </a:effectLst>
          </p:spPr>
          <p:txBody>
            <a:bodyPr wrap="none" anchor="ctr"/>
            <a:lstStyle/>
            <a:p>
              <a:pPr algn="ctr"/>
              <a:r>
                <a:rPr lang="en-US" sz="2800" b="1" i="1" dirty="0">
                  <a:solidFill>
                    <a:prstClr val="white"/>
                  </a:solidFill>
                  <a:latin typeface="Palatino Linotype" pitchFamily="18" charset="0"/>
                </a:rPr>
                <a:t>Financial / </a:t>
              </a:r>
            </a:p>
            <a:p>
              <a:pPr algn="ctr"/>
              <a:r>
                <a:rPr lang="en-US" sz="2800" b="1" i="1" dirty="0">
                  <a:solidFill>
                    <a:prstClr val="white"/>
                  </a:solidFill>
                  <a:latin typeface="Palatino Linotype" pitchFamily="18" charset="0"/>
                </a:rPr>
                <a:t>Cost</a:t>
              </a:r>
            </a:p>
            <a:p>
              <a:pPr algn="ctr"/>
              <a:r>
                <a:rPr lang="en-US" sz="2800" b="1" i="1" dirty="0">
                  <a:solidFill>
                    <a:prstClr val="white"/>
                  </a:solidFill>
                  <a:latin typeface="Palatino Linotype" pitchFamily="18" charset="0"/>
                </a:rPr>
                <a:t>Analysis</a:t>
              </a:r>
            </a:p>
          </p:txBody>
        </p:sp>
        <p:sp>
          <p:nvSpPr>
            <p:cNvPr id="46" name="Rounded Rectangle 45"/>
            <p:cNvSpPr/>
            <p:nvPr/>
          </p:nvSpPr>
          <p:spPr>
            <a:xfrm>
              <a:off x="762000" y="4343400"/>
              <a:ext cx="1752600" cy="609600"/>
            </a:xfrm>
            <a:prstGeom prst="roundRect">
              <a:avLst/>
            </a:prstGeom>
            <a:solidFill>
              <a:srgbClr val="0066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Palatino Linotype" pitchFamily="18" charset="0"/>
                </a:rPr>
                <a:t>Contract Types</a:t>
              </a:r>
            </a:p>
          </p:txBody>
        </p:sp>
        <p:sp>
          <p:nvSpPr>
            <p:cNvPr id="47" name="Rounded Rectangle 46"/>
            <p:cNvSpPr/>
            <p:nvPr/>
          </p:nvSpPr>
          <p:spPr>
            <a:xfrm>
              <a:off x="1524000" y="5181600"/>
              <a:ext cx="1752600" cy="685800"/>
            </a:xfrm>
            <a:prstGeom prst="roundRect">
              <a:avLst/>
            </a:prstGeom>
            <a:solidFill>
              <a:srgbClr val="0066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Past Performance</a:t>
              </a:r>
            </a:p>
          </p:txBody>
        </p:sp>
        <p:sp>
          <p:nvSpPr>
            <p:cNvPr id="48" name="Rounded Rectangle 47"/>
            <p:cNvSpPr/>
            <p:nvPr/>
          </p:nvSpPr>
          <p:spPr>
            <a:xfrm>
              <a:off x="3505200" y="5181600"/>
              <a:ext cx="1828800" cy="609600"/>
            </a:xfrm>
            <a:prstGeom prst="roundRect">
              <a:avLst/>
            </a:prstGeom>
            <a:solidFill>
              <a:srgbClr val="0066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Political</a:t>
              </a:r>
            </a:p>
            <a:p>
              <a:pPr algn="ctr"/>
              <a:r>
                <a:rPr lang="en-US" sz="2000" b="1" dirty="0">
                  <a:solidFill>
                    <a:prstClr val="white"/>
                  </a:solidFill>
                </a:rPr>
                <a:t>Issues</a:t>
              </a:r>
            </a:p>
          </p:txBody>
        </p:sp>
        <p:sp>
          <p:nvSpPr>
            <p:cNvPr id="49" name="Rounded Rectangle 48"/>
            <p:cNvSpPr/>
            <p:nvPr/>
          </p:nvSpPr>
          <p:spPr>
            <a:xfrm>
              <a:off x="5753100" y="4762500"/>
              <a:ext cx="1752600" cy="762000"/>
            </a:xfrm>
            <a:prstGeom prst="roundRect">
              <a:avLst/>
            </a:prstGeom>
            <a:solidFill>
              <a:srgbClr val="0066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Palatino Linotype" pitchFamily="18" charset="0"/>
                </a:rPr>
                <a:t>Promises vs Reality</a:t>
              </a:r>
            </a:p>
          </p:txBody>
        </p:sp>
        <p:sp>
          <p:nvSpPr>
            <p:cNvPr id="50" name="Rounded Rectangle 49"/>
            <p:cNvSpPr/>
            <p:nvPr/>
          </p:nvSpPr>
          <p:spPr>
            <a:xfrm>
              <a:off x="6553200" y="3810000"/>
              <a:ext cx="1676400" cy="685800"/>
            </a:xfrm>
            <a:prstGeom prst="roundRect">
              <a:avLst/>
            </a:prstGeom>
            <a:solidFill>
              <a:srgbClr val="0066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Palatino Linotype" pitchFamily="18" charset="0"/>
                </a:rPr>
                <a:t>Public Trust</a:t>
              </a:r>
            </a:p>
          </p:txBody>
        </p:sp>
        <p:sp>
          <p:nvSpPr>
            <p:cNvPr id="51" name="Rounded Rectangle 50"/>
            <p:cNvSpPr/>
            <p:nvPr/>
          </p:nvSpPr>
          <p:spPr>
            <a:xfrm>
              <a:off x="6629400" y="2590800"/>
              <a:ext cx="2057400" cy="838200"/>
            </a:xfrm>
            <a:prstGeom prst="roundRect">
              <a:avLst/>
            </a:prstGeom>
            <a:solidFill>
              <a:srgbClr val="0066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Palatino Linotype" pitchFamily="18" charset="0"/>
                </a:rPr>
                <a:t>“Conspiracy of Hope”</a:t>
              </a:r>
            </a:p>
          </p:txBody>
        </p:sp>
        <p:sp>
          <p:nvSpPr>
            <p:cNvPr id="52" name="Rounded Rectangle 51"/>
            <p:cNvSpPr/>
            <p:nvPr/>
          </p:nvSpPr>
          <p:spPr>
            <a:xfrm>
              <a:off x="6164263" y="1395412"/>
              <a:ext cx="1981200" cy="685800"/>
            </a:xfrm>
            <a:prstGeom prst="roundRect">
              <a:avLst/>
            </a:prstGeom>
            <a:solidFill>
              <a:srgbClr val="006600"/>
            </a:solidFill>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Palatino Linotype" pitchFamily="18" charset="0"/>
                </a:rPr>
                <a:t>User Expectations</a:t>
              </a:r>
            </a:p>
          </p:txBody>
        </p:sp>
        <p:sp>
          <p:nvSpPr>
            <p:cNvPr id="53" name="Rounded Rectangle 52"/>
            <p:cNvSpPr/>
            <p:nvPr/>
          </p:nvSpPr>
          <p:spPr>
            <a:xfrm>
              <a:off x="3657600" y="1066800"/>
              <a:ext cx="1676400" cy="762000"/>
            </a:xfrm>
            <a:prstGeom prst="roundRect">
              <a:avLst/>
            </a:prstGeom>
            <a:solidFill>
              <a:srgbClr val="006600"/>
            </a:solidFill>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Palatino Linotype" pitchFamily="18" charset="0"/>
                </a:rPr>
                <a:t>Budget Instability</a:t>
              </a:r>
            </a:p>
          </p:txBody>
        </p:sp>
        <p:sp>
          <p:nvSpPr>
            <p:cNvPr id="59" name="Rounded Rectangle 58"/>
            <p:cNvSpPr/>
            <p:nvPr/>
          </p:nvSpPr>
          <p:spPr>
            <a:xfrm>
              <a:off x="1295400" y="1447800"/>
              <a:ext cx="1828800" cy="685800"/>
            </a:xfrm>
            <a:prstGeom prst="roundRect">
              <a:avLst/>
            </a:prstGeom>
            <a:solidFill>
              <a:srgbClr val="0066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Palatino Linotype" pitchFamily="18" charset="0"/>
                </a:rPr>
                <a:t>Program Phase</a:t>
              </a:r>
            </a:p>
          </p:txBody>
        </p:sp>
        <p:sp>
          <p:nvSpPr>
            <p:cNvPr id="60" name="Rounded Rectangle 59"/>
            <p:cNvSpPr/>
            <p:nvPr/>
          </p:nvSpPr>
          <p:spPr>
            <a:xfrm>
              <a:off x="838200" y="2438400"/>
              <a:ext cx="1600200" cy="838200"/>
            </a:xfrm>
            <a:prstGeom prst="roundRect">
              <a:avLst/>
            </a:prstGeom>
            <a:solidFill>
              <a:srgbClr val="0066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Palatino Linotype" pitchFamily="18" charset="0"/>
                </a:rPr>
                <a:t>Industrial</a:t>
              </a:r>
            </a:p>
            <a:p>
              <a:pPr algn="ctr"/>
              <a:r>
                <a:rPr lang="en-US" sz="2000" b="1" dirty="0">
                  <a:solidFill>
                    <a:prstClr val="white"/>
                  </a:solidFill>
                  <a:latin typeface="Palatino Linotype" pitchFamily="18" charset="0"/>
                </a:rPr>
                <a:t>Base</a:t>
              </a:r>
            </a:p>
          </p:txBody>
        </p:sp>
        <p:sp>
          <p:nvSpPr>
            <p:cNvPr id="61" name="Rounded Rectangle 60"/>
            <p:cNvSpPr/>
            <p:nvPr/>
          </p:nvSpPr>
          <p:spPr>
            <a:xfrm>
              <a:off x="533400" y="3505200"/>
              <a:ext cx="1676400" cy="609600"/>
            </a:xfrm>
            <a:prstGeom prst="roundRect">
              <a:avLst>
                <a:gd name="adj" fmla="val 12255"/>
              </a:avLst>
            </a:prstGeom>
            <a:solidFill>
              <a:srgbClr val="0066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Palatino Linotype" pitchFamily="18" charset="0"/>
                </a:rPr>
                <a:t>Conflicting Expectation</a:t>
              </a:r>
            </a:p>
          </p:txBody>
        </p:sp>
        <p:cxnSp>
          <p:nvCxnSpPr>
            <p:cNvPr id="65" name="Straight Arrow Connector 64"/>
            <p:cNvCxnSpPr>
              <a:endCxn id="8207" idx="7"/>
            </p:cNvCxnSpPr>
            <p:nvPr/>
          </p:nvCxnSpPr>
          <p:spPr>
            <a:xfrm rot="5400000">
              <a:off x="5490341" y="2085073"/>
              <a:ext cx="677783" cy="67006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a:off x="4152901" y="2171699"/>
              <a:ext cx="533399" cy="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6200000" flipH="1">
              <a:off x="3086100" y="2171700"/>
              <a:ext cx="4572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0" idx="3"/>
            </p:cNvCxnSpPr>
            <p:nvPr/>
          </p:nvCxnSpPr>
          <p:spPr>
            <a:xfrm>
              <a:off x="2438400" y="2857500"/>
              <a:ext cx="533400" cy="114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10800000" flipV="1">
              <a:off x="5943600" y="2971800"/>
              <a:ext cx="609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3"/>
            </p:cNvCxnSpPr>
            <p:nvPr/>
          </p:nvCxnSpPr>
          <p:spPr>
            <a:xfrm flipV="1">
              <a:off x="2209800" y="3733800"/>
              <a:ext cx="6096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6" idx="3"/>
            </p:cNvCxnSpPr>
            <p:nvPr/>
          </p:nvCxnSpPr>
          <p:spPr>
            <a:xfrm flipV="1">
              <a:off x="2514600" y="4343400"/>
              <a:ext cx="6858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5400000" flipH="1" flipV="1">
              <a:off x="3200400" y="4572000"/>
              <a:ext cx="533400" cy="533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rot="16200000" flipV="1">
              <a:off x="4191001" y="4952999"/>
              <a:ext cx="45720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50" idx="1"/>
            </p:cNvCxnSpPr>
            <p:nvPr/>
          </p:nvCxnSpPr>
          <p:spPr>
            <a:xfrm rot="10800000">
              <a:off x="5867400" y="3886200"/>
              <a:ext cx="685800" cy="266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6200000" flipV="1">
              <a:off x="5448300" y="4457700"/>
              <a:ext cx="30480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162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3581400"/>
          </a:xfrm>
        </p:spPr>
        <p:txBody>
          <a:bodyPr>
            <a:normAutofit/>
          </a:bodyPr>
          <a:lstStyle/>
          <a:p>
            <a:pPr>
              <a:spcAft>
                <a:spcPts val="600"/>
              </a:spcAft>
              <a:buNone/>
            </a:pPr>
            <a:r>
              <a:rPr lang="en-US" sz="3600" b="1" dirty="0"/>
              <a:t>Integrated Decision Support using:</a:t>
            </a:r>
          </a:p>
          <a:p>
            <a:pPr lvl="1">
              <a:lnSpc>
                <a:spcPct val="100000"/>
              </a:lnSpc>
              <a:buSzPct val="75000"/>
              <a:buFont typeface="Wingdings" pitchFamily="2" charset="2"/>
              <a:buChar char="«"/>
            </a:pPr>
            <a:r>
              <a:rPr lang="en-US" sz="3200" b="1" dirty="0"/>
              <a:t>Financial Analysis</a:t>
            </a:r>
          </a:p>
          <a:p>
            <a:pPr lvl="1">
              <a:lnSpc>
                <a:spcPct val="100000"/>
              </a:lnSpc>
              <a:buSzPct val="75000"/>
              <a:buFont typeface="Wingdings" pitchFamily="2" charset="2"/>
              <a:buChar char="«"/>
            </a:pPr>
            <a:r>
              <a:rPr lang="en-US" sz="3200" b="1" dirty="0"/>
              <a:t>Budget Analysis</a:t>
            </a:r>
          </a:p>
          <a:p>
            <a:pPr lvl="1">
              <a:lnSpc>
                <a:spcPct val="100000"/>
              </a:lnSpc>
              <a:buSzPct val="75000"/>
              <a:buFont typeface="Wingdings" pitchFamily="2" charset="2"/>
              <a:buChar char="«"/>
            </a:pPr>
            <a:r>
              <a:rPr lang="en-US" sz="3200" b="1" dirty="0"/>
              <a:t>Cost Analysis</a:t>
            </a:r>
          </a:p>
          <a:p>
            <a:pPr lvl="1">
              <a:lnSpc>
                <a:spcPct val="100000"/>
              </a:lnSpc>
              <a:buSzPct val="75000"/>
              <a:buFont typeface="Wingdings" pitchFamily="2" charset="2"/>
              <a:buChar char="«"/>
            </a:pPr>
            <a:r>
              <a:rPr lang="en-US" sz="3200" b="1" dirty="0"/>
              <a:t>Earned Value Analysis</a:t>
            </a:r>
          </a:p>
          <a:p>
            <a:pPr marL="346075" lvl="1" indent="0">
              <a:buNone/>
            </a:pPr>
            <a:endParaRPr lang="en-US" sz="3200" dirty="0">
              <a:latin typeface="Palatino Linotype" pitchFamily="18" charset="0"/>
            </a:endParaRPr>
          </a:p>
          <a:p>
            <a:pPr>
              <a:buNone/>
            </a:pPr>
            <a:endParaRPr lang="en-US" dirty="0">
              <a:latin typeface="Palatino Linotype" pitchFamily="18" charset="0"/>
            </a:endParaRPr>
          </a:p>
        </p:txBody>
      </p:sp>
      <p:sp>
        <p:nvSpPr>
          <p:cNvPr id="3" name="Title 2"/>
          <p:cNvSpPr>
            <a:spLocks noGrp="1"/>
          </p:cNvSpPr>
          <p:nvPr>
            <p:ph type="title"/>
          </p:nvPr>
        </p:nvSpPr>
        <p:spPr>
          <a:xfrm>
            <a:off x="1447800" y="19050"/>
            <a:ext cx="7543800" cy="1143000"/>
          </a:xfrm>
        </p:spPr>
        <p:txBody>
          <a:bodyPr>
            <a:noAutofit/>
          </a:bodyPr>
          <a:lstStyle/>
          <a:p>
            <a:pPr>
              <a:lnSpc>
                <a:spcPct val="90000"/>
              </a:lnSpc>
            </a:pPr>
            <a:r>
              <a:rPr lang="en-US" sz="3600" b="1" i="1" dirty="0"/>
              <a:t>Financial Management &amp;</a:t>
            </a:r>
            <a:br>
              <a:rPr lang="en-US" sz="3600" b="1" i="1" dirty="0"/>
            </a:br>
            <a:r>
              <a:rPr lang="en-US" sz="3600" b="1" i="1" dirty="0"/>
              <a:t>Comptroller Functions</a:t>
            </a:r>
          </a:p>
        </p:txBody>
      </p:sp>
      <p:sp>
        <p:nvSpPr>
          <p:cNvPr id="4" name="Rounded Rectangle 3"/>
          <p:cNvSpPr/>
          <p:nvPr/>
        </p:nvSpPr>
        <p:spPr>
          <a:xfrm>
            <a:off x="685800" y="5791200"/>
            <a:ext cx="7620000" cy="762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rtlCol="0" anchor="ctr"/>
          <a:lstStyle/>
          <a:p>
            <a:pPr algn="ctr"/>
            <a:r>
              <a:rPr lang="en-US" sz="3600" b="1" i="1" dirty="0">
                <a:solidFill>
                  <a:srgbClr val="C00000"/>
                </a:solidFill>
                <a:latin typeface="Palatino Linotype" pitchFamily="18" charset="0"/>
              </a:rPr>
              <a:t>Stewards of Taxpayer’s Money</a:t>
            </a:r>
          </a:p>
        </p:txBody>
      </p:sp>
      <p:sp>
        <p:nvSpPr>
          <p:cNvPr id="6" name="AutoShape 3"/>
          <p:cNvSpPr>
            <a:spLocks noChangeAspect="1" noChangeArrowheads="1" noTextEdit="1"/>
          </p:cNvSpPr>
          <p:nvPr/>
        </p:nvSpPr>
        <p:spPr bwMode="auto">
          <a:xfrm>
            <a:off x="6373816" y="2936877"/>
            <a:ext cx="1779587"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t" anchorCtr="0" compatLnSpc="1">
            <a:prstTxWarp prst="textNoShape">
              <a:avLst/>
            </a:prstTxWarp>
          </a:bodyPr>
          <a:lstStyle/>
          <a:p>
            <a:endParaRPr lang="en-US">
              <a:solidFill>
                <a:prstClr val="black"/>
              </a:solidFill>
            </a:endParaRPr>
          </a:p>
        </p:txBody>
      </p:sp>
      <p:sp>
        <p:nvSpPr>
          <p:cNvPr id="7" name="Freeform 5"/>
          <p:cNvSpPr>
            <a:spLocks/>
          </p:cNvSpPr>
          <p:nvPr/>
        </p:nvSpPr>
        <p:spPr bwMode="auto">
          <a:xfrm>
            <a:off x="7056438" y="3316289"/>
            <a:ext cx="1096962" cy="1098550"/>
          </a:xfrm>
          <a:custGeom>
            <a:avLst/>
            <a:gdLst>
              <a:gd name="T0" fmla="*/ 594 w 1382"/>
              <a:gd name="T1" fmla="*/ 284 h 1384"/>
              <a:gd name="T2" fmla="*/ 517 w 1382"/>
              <a:gd name="T3" fmla="*/ 307 h 1384"/>
              <a:gd name="T4" fmla="*/ 442 w 1382"/>
              <a:gd name="T5" fmla="*/ 371 h 1384"/>
              <a:gd name="T6" fmla="*/ 410 w 1382"/>
              <a:gd name="T7" fmla="*/ 445 h 1384"/>
              <a:gd name="T8" fmla="*/ 406 w 1382"/>
              <a:gd name="T9" fmla="*/ 526 h 1384"/>
              <a:gd name="T10" fmla="*/ 434 w 1382"/>
              <a:gd name="T11" fmla="*/ 609 h 1384"/>
              <a:gd name="T12" fmla="*/ 490 w 1382"/>
              <a:gd name="T13" fmla="*/ 665 h 1384"/>
              <a:gd name="T14" fmla="*/ 560 w 1382"/>
              <a:gd name="T15" fmla="*/ 703 h 1384"/>
              <a:gd name="T16" fmla="*/ 644 w 1382"/>
              <a:gd name="T17" fmla="*/ 737 h 1384"/>
              <a:gd name="T18" fmla="*/ 727 w 1382"/>
              <a:gd name="T19" fmla="*/ 771 h 1384"/>
              <a:gd name="T20" fmla="*/ 772 w 1382"/>
              <a:gd name="T21" fmla="*/ 813 h 1384"/>
              <a:gd name="T22" fmla="*/ 783 w 1382"/>
              <a:gd name="T23" fmla="*/ 891 h 1384"/>
              <a:gd name="T24" fmla="*/ 735 w 1382"/>
              <a:gd name="T25" fmla="*/ 952 h 1384"/>
              <a:gd name="T26" fmla="*/ 659 w 1382"/>
              <a:gd name="T27" fmla="*/ 965 h 1384"/>
              <a:gd name="T28" fmla="*/ 593 w 1382"/>
              <a:gd name="T29" fmla="*/ 940 h 1384"/>
              <a:gd name="T30" fmla="*/ 548 w 1382"/>
              <a:gd name="T31" fmla="*/ 889 h 1384"/>
              <a:gd name="T32" fmla="*/ 528 w 1382"/>
              <a:gd name="T33" fmla="*/ 829 h 1384"/>
              <a:gd name="T34" fmla="*/ 403 w 1382"/>
              <a:gd name="T35" fmla="*/ 794 h 1384"/>
              <a:gd name="T36" fmla="*/ 531 w 1382"/>
              <a:gd name="T37" fmla="*/ 1010 h 1384"/>
              <a:gd name="T38" fmla="*/ 568 w 1382"/>
              <a:gd name="T39" fmla="*/ 1046 h 1384"/>
              <a:gd name="T40" fmla="*/ 609 w 1382"/>
              <a:gd name="T41" fmla="*/ 1194 h 1384"/>
              <a:gd name="T42" fmla="*/ 769 w 1382"/>
              <a:gd name="T43" fmla="*/ 1072 h 1384"/>
              <a:gd name="T44" fmla="*/ 843 w 1382"/>
              <a:gd name="T45" fmla="*/ 1040 h 1384"/>
              <a:gd name="T46" fmla="*/ 900 w 1382"/>
              <a:gd name="T47" fmla="*/ 980 h 1384"/>
              <a:gd name="T48" fmla="*/ 929 w 1382"/>
              <a:gd name="T49" fmla="*/ 900 h 1384"/>
              <a:gd name="T50" fmla="*/ 932 w 1382"/>
              <a:gd name="T51" fmla="*/ 822 h 1384"/>
              <a:gd name="T52" fmla="*/ 913 w 1382"/>
              <a:gd name="T53" fmla="*/ 754 h 1384"/>
              <a:gd name="T54" fmla="*/ 882 w 1382"/>
              <a:gd name="T55" fmla="*/ 706 h 1384"/>
              <a:gd name="T56" fmla="*/ 842 w 1382"/>
              <a:gd name="T57" fmla="*/ 671 h 1384"/>
              <a:gd name="T58" fmla="*/ 790 w 1382"/>
              <a:gd name="T59" fmla="*/ 642 h 1384"/>
              <a:gd name="T60" fmla="*/ 727 w 1382"/>
              <a:gd name="T61" fmla="*/ 616 h 1384"/>
              <a:gd name="T62" fmla="*/ 637 w 1382"/>
              <a:gd name="T63" fmla="*/ 579 h 1384"/>
              <a:gd name="T64" fmla="*/ 563 w 1382"/>
              <a:gd name="T65" fmla="*/ 525 h 1384"/>
              <a:gd name="T66" fmla="*/ 558 w 1382"/>
              <a:gd name="T67" fmla="*/ 456 h 1384"/>
              <a:gd name="T68" fmla="*/ 607 w 1382"/>
              <a:gd name="T69" fmla="*/ 408 h 1384"/>
              <a:gd name="T70" fmla="*/ 688 w 1382"/>
              <a:gd name="T71" fmla="*/ 404 h 1384"/>
              <a:gd name="T72" fmla="*/ 736 w 1382"/>
              <a:gd name="T73" fmla="*/ 427 h 1384"/>
              <a:gd name="T74" fmla="*/ 771 w 1382"/>
              <a:gd name="T75" fmla="*/ 467 h 1384"/>
              <a:gd name="T76" fmla="*/ 792 w 1382"/>
              <a:gd name="T77" fmla="*/ 529 h 1384"/>
              <a:gd name="T78" fmla="*/ 918 w 1382"/>
              <a:gd name="T79" fmla="*/ 298 h 1384"/>
              <a:gd name="T80" fmla="*/ 784 w 1382"/>
              <a:gd name="T81" fmla="*/ 336 h 1384"/>
              <a:gd name="T82" fmla="*/ 753 w 1382"/>
              <a:gd name="T83" fmla="*/ 309 h 1384"/>
              <a:gd name="T84" fmla="*/ 645 w 1382"/>
              <a:gd name="T85" fmla="*/ 171 h 1384"/>
              <a:gd name="T86" fmla="*/ 605 w 1382"/>
              <a:gd name="T87" fmla="*/ 6 h 1384"/>
              <a:gd name="T88" fmla="*/ 674 w 1382"/>
              <a:gd name="T89" fmla="*/ 0 h 1384"/>
              <a:gd name="T90" fmla="*/ 896 w 1382"/>
              <a:gd name="T91" fmla="*/ 31 h 1384"/>
              <a:gd name="T92" fmla="*/ 1131 w 1382"/>
              <a:gd name="T93" fmla="*/ 158 h 1384"/>
              <a:gd name="T94" fmla="*/ 1299 w 1382"/>
              <a:gd name="T95" fmla="*/ 362 h 1384"/>
              <a:gd name="T96" fmla="*/ 1379 w 1382"/>
              <a:gd name="T97" fmla="*/ 621 h 1384"/>
              <a:gd name="T98" fmla="*/ 1351 w 1382"/>
              <a:gd name="T99" fmla="*/ 898 h 1384"/>
              <a:gd name="T100" fmla="*/ 1224 w 1382"/>
              <a:gd name="T101" fmla="*/ 1132 h 1384"/>
              <a:gd name="T102" fmla="*/ 1020 w 1382"/>
              <a:gd name="T103" fmla="*/ 1300 h 1384"/>
              <a:gd name="T104" fmla="*/ 761 w 1382"/>
              <a:gd name="T105" fmla="*/ 1381 h 1384"/>
              <a:gd name="T106" fmla="*/ 486 w 1382"/>
              <a:gd name="T107" fmla="*/ 1353 h 1384"/>
              <a:gd name="T108" fmla="*/ 251 w 1382"/>
              <a:gd name="T109" fmla="*/ 1227 h 1384"/>
              <a:gd name="T110" fmla="*/ 83 w 1382"/>
              <a:gd name="T111" fmla="*/ 1023 h 1384"/>
              <a:gd name="T112" fmla="*/ 4 w 1382"/>
              <a:gd name="T113" fmla="*/ 762 h 1384"/>
              <a:gd name="T114" fmla="*/ 24 w 1382"/>
              <a:gd name="T115" fmla="*/ 511 h 1384"/>
              <a:gd name="T116" fmla="*/ 123 w 1382"/>
              <a:gd name="T117" fmla="*/ 298 h 1384"/>
              <a:gd name="T118" fmla="*/ 286 w 1382"/>
              <a:gd name="T119" fmla="*/ 132 h 1384"/>
              <a:gd name="T120" fmla="*/ 496 w 1382"/>
              <a:gd name="T121" fmla="*/ 28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2" h="1384">
                <a:moveTo>
                  <a:pt x="645" y="171"/>
                </a:moveTo>
                <a:lnTo>
                  <a:pt x="609" y="171"/>
                </a:lnTo>
                <a:lnTo>
                  <a:pt x="609" y="282"/>
                </a:lnTo>
                <a:lnTo>
                  <a:pt x="594" y="284"/>
                </a:lnTo>
                <a:lnTo>
                  <a:pt x="576" y="287"/>
                </a:lnTo>
                <a:lnTo>
                  <a:pt x="558" y="292"/>
                </a:lnTo>
                <a:lnTo>
                  <a:pt x="538" y="299"/>
                </a:lnTo>
                <a:lnTo>
                  <a:pt x="517" y="307"/>
                </a:lnTo>
                <a:lnTo>
                  <a:pt x="496" y="320"/>
                </a:lnTo>
                <a:lnTo>
                  <a:pt x="476" y="335"/>
                </a:lnTo>
                <a:lnTo>
                  <a:pt x="456" y="354"/>
                </a:lnTo>
                <a:lnTo>
                  <a:pt x="442" y="371"/>
                </a:lnTo>
                <a:lnTo>
                  <a:pt x="432" y="390"/>
                </a:lnTo>
                <a:lnTo>
                  <a:pt x="423" y="408"/>
                </a:lnTo>
                <a:lnTo>
                  <a:pt x="416" y="427"/>
                </a:lnTo>
                <a:lnTo>
                  <a:pt x="410" y="445"/>
                </a:lnTo>
                <a:lnTo>
                  <a:pt x="407" y="464"/>
                </a:lnTo>
                <a:lnTo>
                  <a:pt x="406" y="482"/>
                </a:lnTo>
                <a:lnTo>
                  <a:pt x="404" y="500"/>
                </a:lnTo>
                <a:lnTo>
                  <a:pt x="406" y="526"/>
                </a:lnTo>
                <a:lnTo>
                  <a:pt x="409" y="550"/>
                </a:lnTo>
                <a:lnTo>
                  <a:pt x="416" y="572"/>
                </a:lnTo>
                <a:lnTo>
                  <a:pt x="424" y="592"/>
                </a:lnTo>
                <a:lnTo>
                  <a:pt x="434" y="609"/>
                </a:lnTo>
                <a:lnTo>
                  <a:pt x="446" y="625"/>
                </a:lnTo>
                <a:lnTo>
                  <a:pt x="458" y="640"/>
                </a:lnTo>
                <a:lnTo>
                  <a:pt x="473" y="654"/>
                </a:lnTo>
                <a:lnTo>
                  <a:pt x="490" y="665"/>
                </a:lnTo>
                <a:lnTo>
                  <a:pt x="506" y="677"/>
                </a:lnTo>
                <a:lnTo>
                  <a:pt x="523" y="686"/>
                </a:lnTo>
                <a:lnTo>
                  <a:pt x="541" y="695"/>
                </a:lnTo>
                <a:lnTo>
                  <a:pt x="560" y="703"/>
                </a:lnTo>
                <a:lnTo>
                  <a:pt x="578" y="711"/>
                </a:lnTo>
                <a:lnTo>
                  <a:pt x="597" y="718"/>
                </a:lnTo>
                <a:lnTo>
                  <a:pt x="615" y="725"/>
                </a:lnTo>
                <a:lnTo>
                  <a:pt x="644" y="737"/>
                </a:lnTo>
                <a:lnTo>
                  <a:pt x="669" y="746"/>
                </a:lnTo>
                <a:lnTo>
                  <a:pt x="691" y="755"/>
                </a:lnTo>
                <a:lnTo>
                  <a:pt x="711" y="763"/>
                </a:lnTo>
                <a:lnTo>
                  <a:pt x="727" y="771"/>
                </a:lnTo>
                <a:lnTo>
                  <a:pt x="741" y="779"/>
                </a:lnTo>
                <a:lnTo>
                  <a:pt x="752" y="789"/>
                </a:lnTo>
                <a:lnTo>
                  <a:pt x="761" y="798"/>
                </a:lnTo>
                <a:lnTo>
                  <a:pt x="772" y="813"/>
                </a:lnTo>
                <a:lnTo>
                  <a:pt x="779" y="830"/>
                </a:lnTo>
                <a:lnTo>
                  <a:pt x="784" y="849"/>
                </a:lnTo>
                <a:lnTo>
                  <a:pt x="786" y="867"/>
                </a:lnTo>
                <a:lnTo>
                  <a:pt x="783" y="891"/>
                </a:lnTo>
                <a:lnTo>
                  <a:pt x="776" y="911"/>
                </a:lnTo>
                <a:lnTo>
                  <a:pt x="765" y="928"/>
                </a:lnTo>
                <a:lnTo>
                  <a:pt x="751" y="942"/>
                </a:lnTo>
                <a:lnTo>
                  <a:pt x="735" y="952"/>
                </a:lnTo>
                <a:lnTo>
                  <a:pt x="716" y="960"/>
                </a:lnTo>
                <a:lnTo>
                  <a:pt x="697" y="965"/>
                </a:lnTo>
                <a:lnTo>
                  <a:pt x="677" y="966"/>
                </a:lnTo>
                <a:lnTo>
                  <a:pt x="659" y="965"/>
                </a:lnTo>
                <a:lnTo>
                  <a:pt x="642" y="961"/>
                </a:lnTo>
                <a:lnTo>
                  <a:pt x="624" y="956"/>
                </a:lnTo>
                <a:lnTo>
                  <a:pt x="608" y="949"/>
                </a:lnTo>
                <a:lnTo>
                  <a:pt x="593" y="940"/>
                </a:lnTo>
                <a:lnTo>
                  <a:pt x="579" y="929"/>
                </a:lnTo>
                <a:lnTo>
                  <a:pt x="568" y="917"/>
                </a:lnTo>
                <a:lnTo>
                  <a:pt x="558" y="904"/>
                </a:lnTo>
                <a:lnTo>
                  <a:pt x="548" y="889"/>
                </a:lnTo>
                <a:lnTo>
                  <a:pt x="541" y="874"/>
                </a:lnTo>
                <a:lnTo>
                  <a:pt x="536" y="859"/>
                </a:lnTo>
                <a:lnTo>
                  <a:pt x="531" y="844"/>
                </a:lnTo>
                <a:lnTo>
                  <a:pt x="528" y="829"/>
                </a:lnTo>
                <a:lnTo>
                  <a:pt x="525" y="816"/>
                </a:lnTo>
                <a:lnTo>
                  <a:pt x="523" y="804"/>
                </a:lnTo>
                <a:lnTo>
                  <a:pt x="522" y="794"/>
                </a:lnTo>
                <a:lnTo>
                  <a:pt x="403" y="794"/>
                </a:lnTo>
                <a:lnTo>
                  <a:pt x="403" y="1069"/>
                </a:lnTo>
                <a:lnTo>
                  <a:pt x="521" y="1069"/>
                </a:lnTo>
                <a:lnTo>
                  <a:pt x="523" y="998"/>
                </a:lnTo>
                <a:lnTo>
                  <a:pt x="531" y="1010"/>
                </a:lnTo>
                <a:lnTo>
                  <a:pt x="540" y="1019"/>
                </a:lnTo>
                <a:lnTo>
                  <a:pt x="548" y="1029"/>
                </a:lnTo>
                <a:lnTo>
                  <a:pt x="558" y="1038"/>
                </a:lnTo>
                <a:lnTo>
                  <a:pt x="568" y="1046"/>
                </a:lnTo>
                <a:lnTo>
                  <a:pt x="579" y="1053"/>
                </a:lnTo>
                <a:lnTo>
                  <a:pt x="593" y="1059"/>
                </a:lnTo>
                <a:lnTo>
                  <a:pt x="609" y="1065"/>
                </a:lnTo>
                <a:lnTo>
                  <a:pt x="609" y="1194"/>
                </a:lnTo>
                <a:lnTo>
                  <a:pt x="731" y="1194"/>
                </a:lnTo>
                <a:lnTo>
                  <a:pt x="731" y="1079"/>
                </a:lnTo>
                <a:lnTo>
                  <a:pt x="750" y="1077"/>
                </a:lnTo>
                <a:lnTo>
                  <a:pt x="769" y="1072"/>
                </a:lnTo>
                <a:lnTo>
                  <a:pt x="788" y="1066"/>
                </a:lnTo>
                <a:lnTo>
                  <a:pt x="807" y="1059"/>
                </a:lnTo>
                <a:lnTo>
                  <a:pt x="825" y="1051"/>
                </a:lnTo>
                <a:lnTo>
                  <a:pt x="843" y="1040"/>
                </a:lnTo>
                <a:lnTo>
                  <a:pt x="859" y="1027"/>
                </a:lnTo>
                <a:lnTo>
                  <a:pt x="875" y="1012"/>
                </a:lnTo>
                <a:lnTo>
                  <a:pt x="888" y="997"/>
                </a:lnTo>
                <a:lnTo>
                  <a:pt x="900" y="980"/>
                </a:lnTo>
                <a:lnTo>
                  <a:pt x="910" y="961"/>
                </a:lnTo>
                <a:lnTo>
                  <a:pt x="918" y="943"/>
                </a:lnTo>
                <a:lnTo>
                  <a:pt x="925" y="922"/>
                </a:lnTo>
                <a:lnTo>
                  <a:pt x="929" y="900"/>
                </a:lnTo>
                <a:lnTo>
                  <a:pt x="933" y="879"/>
                </a:lnTo>
                <a:lnTo>
                  <a:pt x="934" y="857"/>
                </a:lnTo>
                <a:lnTo>
                  <a:pt x="933" y="839"/>
                </a:lnTo>
                <a:lnTo>
                  <a:pt x="932" y="822"/>
                </a:lnTo>
                <a:lnTo>
                  <a:pt x="928" y="805"/>
                </a:lnTo>
                <a:lnTo>
                  <a:pt x="925" y="787"/>
                </a:lnTo>
                <a:lnTo>
                  <a:pt x="920" y="770"/>
                </a:lnTo>
                <a:lnTo>
                  <a:pt x="913" y="754"/>
                </a:lnTo>
                <a:lnTo>
                  <a:pt x="906" y="740"/>
                </a:lnTo>
                <a:lnTo>
                  <a:pt x="898" y="726"/>
                </a:lnTo>
                <a:lnTo>
                  <a:pt x="890" y="716"/>
                </a:lnTo>
                <a:lnTo>
                  <a:pt x="882" y="706"/>
                </a:lnTo>
                <a:lnTo>
                  <a:pt x="873" y="696"/>
                </a:lnTo>
                <a:lnTo>
                  <a:pt x="864" y="687"/>
                </a:lnTo>
                <a:lnTo>
                  <a:pt x="853" y="679"/>
                </a:lnTo>
                <a:lnTo>
                  <a:pt x="842" y="671"/>
                </a:lnTo>
                <a:lnTo>
                  <a:pt x="830" y="664"/>
                </a:lnTo>
                <a:lnTo>
                  <a:pt x="818" y="656"/>
                </a:lnTo>
                <a:lnTo>
                  <a:pt x="804" y="649"/>
                </a:lnTo>
                <a:lnTo>
                  <a:pt x="790" y="642"/>
                </a:lnTo>
                <a:lnTo>
                  <a:pt x="775" y="636"/>
                </a:lnTo>
                <a:lnTo>
                  <a:pt x="760" y="630"/>
                </a:lnTo>
                <a:lnTo>
                  <a:pt x="743" y="623"/>
                </a:lnTo>
                <a:lnTo>
                  <a:pt x="727" y="616"/>
                </a:lnTo>
                <a:lnTo>
                  <a:pt x="708" y="608"/>
                </a:lnTo>
                <a:lnTo>
                  <a:pt x="690" y="601"/>
                </a:lnTo>
                <a:lnTo>
                  <a:pt x="662" y="590"/>
                </a:lnTo>
                <a:lnTo>
                  <a:pt x="637" y="579"/>
                </a:lnTo>
                <a:lnTo>
                  <a:pt x="614" y="567"/>
                </a:lnTo>
                <a:lnTo>
                  <a:pt x="593" y="555"/>
                </a:lnTo>
                <a:lnTo>
                  <a:pt x="576" y="541"/>
                </a:lnTo>
                <a:lnTo>
                  <a:pt x="563" y="525"/>
                </a:lnTo>
                <a:lnTo>
                  <a:pt x="555" y="506"/>
                </a:lnTo>
                <a:lnTo>
                  <a:pt x="552" y="484"/>
                </a:lnTo>
                <a:lnTo>
                  <a:pt x="553" y="471"/>
                </a:lnTo>
                <a:lnTo>
                  <a:pt x="558" y="456"/>
                </a:lnTo>
                <a:lnTo>
                  <a:pt x="566" y="442"/>
                </a:lnTo>
                <a:lnTo>
                  <a:pt x="576" y="428"/>
                </a:lnTo>
                <a:lnTo>
                  <a:pt x="590" y="417"/>
                </a:lnTo>
                <a:lnTo>
                  <a:pt x="607" y="408"/>
                </a:lnTo>
                <a:lnTo>
                  <a:pt x="628" y="403"/>
                </a:lnTo>
                <a:lnTo>
                  <a:pt x="651" y="400"/>
                </a:lnTo>
                <a:lnTo>
                  <a:pt x="670" y="401"/>
                </a:lnTo>
                <a:lnTo>
                  <a:pt x="688" y="404"/>
                </a:lnTo>
                <a:lnTo>
                  <a:pt x="703" y="408"/>
                </a:lnTo>
                <a:lnTo>
                  <a:pt x="716" y="414"/>
                </a:lnTo>
                <a:lnTo>
                  <a:pt x="727" y="421"/>
                </a:lnTo>
                <a:lnTo>
                  <a:pt x="736" y="427"/>
                </a:lnTo>
                <a:lnTo>
                  <a:pt x="744" y="434"/>
                </a:lnTo>
                <a:lnTo>
                  <a:pt x="750" y="439"/>
                </a:lnTo>
                <a:lnTo>
                  <a:pt x="761" y="453"/>
                </a:lnTo>
                <a:lnTo>
                  <a:pt x="771" y="467"/>
                </a:lnTo>
                <a:lnTo>
                  <a:pt x="779" y="483"/>
                </a:lnTo>
                <a:lnTo>
                  <a:pt x="784" y="498"/>
                </a:lnTo>
                <a:lnTo>
                  <a:pt x="789" y="513"/>
                </a:lnTo>
                <a:lnTo>
                  <a:pt x="792" y="529"/>
                </a:lnTo>
                <a:lnTo>
                  <a:pt x="795" y="543"/>
                </a:lnTo>
                <a:lnTo>
                  <a:pt x="797" y="557"/>
                </a:lnTo>
                <a:lnTo>
                  <a:pt x="918" y="557"/>
                </a:lnTo>
                <a:lnTo>
                  <a:pt x="918" y="298"/>
                </a:lnTo>
                <a:lnTo>
                  <a:pt x="799" y="298"/>
                </a:lnTo>
                <a:lnTo>
                  <a:pt x="797" y="352"/>
                </a:lnTo>
                <a:lnTo>
                  <a:pt x="790" y="343"/>
                </a:lnTo>
                <a:lnTo>
                  <a:pt x="784" y="336"/>
                </a:lnTo>
                <a:lnTo>
                  <a:pt x="777" y="328"/>
                </a:lnTo>
                <a:lnTo>
                  <a:pt x="771" y="321"/>
                </a:lnTo>
                <a:lnTo>
                  <a:pt x="762" y="315"/>
                </a:lnTo>
                <a:lnTo>
                  <a:pt x="753" y="309"/>
                </a:lnTo>
                <a:lnTo>
                  <a:pt x="743" y="303"/>
                </a:lnTo>
                <a:lnTo>
                  <a:pt x="731" y="298"/>
                </a:lnTo>
                <a:lnTo>
                  <a:pt x="731" y="171"/>
                </a:lnTo>
                <a:lnTo>
                  <a:pt x="645" y="171"/>
                </a:lnTo>
                <a:lnTo>
                  <a:pt x="555" y="14"/>
                </a:lnTo>
                <a:lnTo>
                  <a:pt x="571" y="11"/>
                </a:lnTo>
                <a:lnTo>
                  <a:pt x="589" y="8"/>
                </a:lnTo>
                <a:lnTo>
                  <a:pt x="605" y="6"/>
                </a:lnTo>
                <a:lnTo>
                  <a:pt x="622" y="4"/>
                </a:lnTo>
                <a:lnTo>
                  <a:pt x="639" y="3"/>
                </a:lnTo>
                <a:lnTo>
                  <a:pt x="657" y="1"/>
                </a:lnTo>
                <a:lnTo>
                  <a:pt x="674" y="0"/>
                </a:lnTo>
                <a:lnTo>
                  <a:pt x="691" y="0"/>
                </a:lnTo>
                <a:lnTo>
                  <a:pt x="761" y="4"/>
                </a:lnTo>
                <a:lnTo>
                  <a:pt x="830" y="14"/>
                </a:lnTo>
                <a:lnTo>
                  <a:pt x="896" y="31"/>
                </a:lnTo>
                <a:lnTo>
                  <a:pt x="959" y="54"/>
                </a:lnTo>
                <a:lnTo>
                  <a:pt x="1020" y="83"/>
                </a:lnTo>
                <a:lnTo>
                  <a:pt x="1077" y="119"/>
                </a:lnTo>
                <a:lnTo>
                  <a:pt x="1131" y="158"/>
                </a:lnTo>
                <a:lnTo>
                  <a:pt x="1179" y="203"/>
                </a:lnTo>
                <a:lnTo>
                  <a:pt x="1224" y="252"/>
                </a:lnTo>
                <a:lnTo>
                  <a:pt x="1263" y="306"/>
                </a:lnTo>
                <a:lnTo>
                  <a:pt x="1299" y="362"/>
                </a:lnTo>
                <a:lnTo>
                  <a:pt x="1328" y="423"/>
                </a:lnTo>
                <a:lnTo>
                  <a:pt x="1351" y="487"/>
                </a:lnTo>
                <a:lnTo>
                  <a:pt x="1368" y="552"/>
                </a:lnTo>
                <a:lnTo>
                  <a:pt x="1379" y="621"/>
                </a:lnTo>
                <a:lnTo>
                  <a:pt x="1382" y="692"/>
                </a:lnTo>
                <a:lnTo>
                  <a:pt x="1379" y="762"/>
                </a:lnTo>
                <a:lnTo>
                  <a:pt x="1368" y="831"/>
                </a:lnTo>
                <a:lnTo>
                  <a:pt x="1351" y="898"/>
                </a:lnTo>
                <a:lnTo>
                  <a:pt x="1328" y="961"/>
                </a:lnTo>
                <a:lnTo>
                  <a:pt x="1299" y="1023"/>
                </a:lnTo>
                <a:lnTo>
                  <a:pt x="1263" y="1079"/>
                </a:lnTo>
                <a:lnTo>
                  <a:pt x="1224" y="1132"/>
                </a:lnTo>
                <a:lnTo>
                  <a:pt x="1179" y="1182"/>
                </a:lnTo>
                <a:lnTo>
                  <a:pt x="1131" y="1227"/>
                </a:lnTo>
                <a:lnTo>
                  <a:pt x="1077" y="1266"/>
                </a:lnTo>
                <a:lnTo>
                  <a:pt x="1020" y="1300"/>
                </a:lnTo>
                <a:lnTo>
                  <a:pt x="959" y="1330"/>
                </a:lnTo>
                <a:lnTo>
                  <a:pt x="896" y="1353"/>
                </a:lnTo>
                <a:lnTo>
                  <a:pt x="830" y="1371"/>
                </a:lnTo>
                <a:lnTo>
                  <a:pt x="761" y="1381"/>
                </a:lnTo>
                <a:lnTo>
                  <a:pt x="691" y="1384"/>
                </a:lnTo>
                <a:lnTo>
                  <a:pt x="621" y="1381"/>
                </a:lnTo>
                <a:lnTo>
                  <a:pt x="552" y="1371"/>
                </a:lnTo>
                <a:lnTo>
                  <a:pt x="486" y="1353"/>
                </a:lnTo>
                <a:lnTo>
                  <a:pt x="423" y="1330"/>
                </a:lnTo>
                <a:lnTo>
                  <a:pt x="362" y="1300"/>
                </a:lnTo>
                <a:lnTo>
                  <a:pt x="305" y="1266"/>
                </a:lnTo>
                <a:lnTo>
                  <a:pt x="251" y="1227"/>
                </a:lnTo>
                <a:lnTo>
                  <a:pt x="203" y="1182"/>
                </a:lnTo>
                <a:lnTo>
                  <a:pt x="158" y="1132"/>
                </a:lnTo>
                <a:lnTo>
                  <a:pt x="119" y="1079"/>
                </a:lnTo>
                <a:lnTo>
                  <a:pt x="83" y="1023"/>
                </a:lnTo>
                <a:lnTo>
                  <a:pt x="54" y="961"/>
                </a:lnTo>
                <a:lnTo>
                  <a:pt x="31" y="898"/>
                </a:lnTo>
                <a:lnTo>
                  <a:pt x="14" y="831"/>
                </a:lnTo>
                <a:lnTo>
                  <a:pt x="4" y="762"/>
                </a:lnTo>
                <a:lnTo>
                  <a:pt x="0" y="692"/>
                </a:lnTo>
                <a:lnTo>
                  <a:pt x="2" y="630"/>
                </a:lnTo>
                <a:lnTo>
                  <a:pt x="11" y="570"/>
                </a:lnTo>
                <a:lnTo>
                  <a:pt x="24" y="511"/>
                </a:lnTo>
                <a:lnTo>
                  <a:pt x="43" y="453"/>
                </a:lnTo>
                <a:lnTo>
                  <a:pt x="65" y="399"/>
                </a:lnTo>
                <a:lnTo>
                  <a:pt x="92" y="347"/>
                </a:lnTo>
                <a:lnTo>
                  <a:pt x="123" y="298"/>
                </a:lnTo>
                <a:lnTo>
                  <a:pt x="159" y="250"/>
                </a:lnTo>
                <a:lnTo>
                  <a:pt x="198" y="208"/>
                </a:lnTo>
                <a:lnTo>
                  <a:pt x="241" y="167"/>
                </a:lnTo>
                <a:lnTo>
                  <a:pt x="286" y="132"/>
                </a:lnTo>
                <a:lnTo>
                  <a:pt x="335" y="99"/>
                </a:lnTo>
                <a:lnTo>
                  <a:pt x="386" y="71"/>
                </a:lnTo>
                <a:lnTo>
                  <a:pt x="440" y="48"/>
                </a:lnTo>
                <a:lnTo>
                  <a:pt x="496" y="28"/>
                </a:lnTo>
                <a:lnTo>
                  <a:pt x="555" y="14"/>
                </a:lnTo>
                <a:lnTo>
                  <a:pt x="645" y="171"/>
                </a:lnTo>
                <a:close/>
              </a:path>
            </a:pathLst>
          </a:custGeom>
          <a:solidFill>
            <a:srgbClr val="33CC33"/>
          </a:solidFill>
          <a:ln>
            <a:noFill/>
          </a:ln>
        </p:spPr>
        <p:txBody>
          <a:bodyPr vert="horz" wrap="square" lIns="91407" tIns="45704" rIns="91407" bIns="45704" numCol="1" anchor="t" anchorCtr="0" compatLnSpc="1">
            <a:prstTxWarp prst="textNoShape">
              <a:avLst/>
            </a:prstTxWarp>
          </a:bodyPr>
          <a:lstStyle/>
          <a:p>
            <a:endParaRPr lang="en-US">
              <a:solidFill>
                <a:prstClr val="black"/>
              </a:solidFill>
            </a:endParaRPr>
          </a:p>
        </p:txBody>
      </p:sp>
      <p:sp>
        <p:nvSpPr>
          <p:cNvPr id="8" name="Freeform 6"/>
          <p:cNvSpPr>
            <a:spLocks/>
          </p:cNvSpPr>
          <p:nvPr/>
        </p:nvSpPr>
        <p:spPr bwMode="auto">
          <a:xfrm>
            <a:off x="6373813" y="2936877"/>
            <a:ext cx="1511300" cy="1787525"/>
          </a:xfrm>
          <a:custGeom>
            <a:avLst/>
            <a:gdLst>
              <a:gd name="T0" fmla="*/ 911 w 1903"/>
              <a:gd name="T1" fmla="*/ 1686 h 2252"/>
              <a:gd name="T2" fmla="*/ 842 w 1903"/>
              <a:gd name="T3" fmla="*/ 1587 h 2252"/>
              <a:gd name="T4" fmla="*/ 789 w 1903"/>
              <a:gd name="T5" fmla="*/ 1482 h 2252"/>
              <a:gd name="T6" fmla="*/ 752 w 1903"/>
              <a:gd name="T7" fmla="*/ 1371 h 2252"/>
              <a:gd name="T8" fmla="*/ 732 w 1903"/>
              <a:gd name="T9" fmla="*/ 1253 h 2252"/>
              <a:gd name="T10" fmla="*/ 730 w 1903"/>
              <a:gd name="T11" fmla="*/ 1128 h 2252"/>
              <a:gd name="T12" fmla="*/ 744 w 1903"/>
              <a:gd name="T13" fmla="*/ 1007 h 2252"/>
              <a:gd name="T14" fmla="*/ 775 w 1903"/>
              <a:gd name="T15" fmla="*/ 893 h 2252"/>
              <a:gd name="T16" fmla="*/ 822 w 1903"/>
              <a:gd name="T17" fmla="*/ 786 h 2252"/>
              <a:gd name="T18" fmla="*/ 887 w 1903"/>
              <a:gd name="T19" fmla="*/ 687 h 2252"/>
              <a:gd name="T20" fmla="*/ 967 w 1903"/>
              <a:gd name="T21" fmla="*/ 594 h 2252"/>
              <a:gd name="T22" fmla="*/ 1061 w 1903"/>
              <a:gd name="T23" fmla="*/ 513 h 2252"/>
              <a:gd name="T24" fmla="*/ 1161 w 1903"/>
              <a:gd name="T25" fmla="*/ 448 h 2252"/>
              <a:gd name="T26" fmla="*/ 1267 w 1903"/>
              <a:gd name="T27" fmla="*/ 400 h 2252"/>
              <a:gd name="T28" fmla="*/ 1381 w 1903"/>
              <a:gd name="T29" fmla="*/ 369 h 2252"/>
              <a:gd name="T30" fmla="*/ 1502 w 1903"/>
              <a:gd name="T31" fmla="*/ 355 h 2252"/>
              <a:gd name="T32" fmla="*/ 1591 w 1903"/>
              <a:gd name="T33" fmla="*/ 355 h 2252"/>
              <a:gd name="T34" fmla="*/ 1663 w 1903"/>
              <a:gd name="T35" fmla="*/ 362 h 2252"/>
              <a:gd name="T36" fmla="*/ 1732 w 1903"/>
              <a:gd name="T37" fmla="*/ 375 h 2252"/>
              <a:gd name="T38" fmla="*/ 1798 w 1903"/>
              <a:gd name="T39" fmla="*/ 393 h 2252"/>
              <a:gd name="T40" fmla="*/ 1862 w 1903"/>
              <a:gd name="T41" fmla="*/ 416 h 2252"/>
              <a:gd name="T42" fmla="*/ 1823 w 1903"/>
              <a:gd name="T43" fmla="*/ 0 h 2252"/>
              <a:gd name="T44" fmla="*/ 1800 w 1903"/>
              <a:gd name="T45" fmla="*/ 3 h 2252"/>
              <a:gd name="T46" fmla="*/ 1777 w 1903"/>
              <a:gd name="T47" fmla="*/ 7 h 2252"/>
              <a:gd name="T48" fmla="*/ 1719 w 1903"/>
              <a:gd name="T49" fmla="*/ 21 h 2252"/>
              <a:gd name="T50" fmla="*/ 1596 w 1903"/>
              <a:gd name="T51" fmla="*/ 54 h 2252"/>
              <a:gd name="T52" fmla="*/ 1477 w 1903"/>
              <a:gd name="T53" fmla="*/ 92 h 2252"/>
              <a:gd name="T54" fmla="*/ 1365 w 1903"/>
              <a:gd name="T55" fmla="*/ 134 h 2252"/>
              <a:gd name="T56" fmla="*/ 1256 w 1903"/>
              <a:gd name="T57" fmla="*/ 180 h 2252"/>
              <a:gd name="T58" fmla="*/ 1153 w 1903"/>
              <a:gd name="T59" fmla="*/ 229 h 2252"/>
              <a:gd name="T60" fmla="*/ 1054 w 1903"/>
              <a:gd name="T61" fmla="*/ 284 h 2252"/>
              <a:gd name="T62" fmla="*/ 958 w 1903"/>
              <a:gd name="T63" fmla="*/ 340 h 2252"/>
              <a:gd name="T64" fmla="*/ 868 w 1903"/>
              <a:gd name="T65" fmla="*/ 401 h 2252"/>
              <a:gd name="T66" fmla="*/ 782 w 1903"/>
              <a:gd name="T67" fmla="*/ 464 h 2252"/>
              <a:gd name="T68" fmla="*/ 699 w 1903"/>
              <a:gd name="T69" fmla="*/ 531 h 2252"/>
              <a:gd name="T70" fmla="*/ 570 w 1903"/>
              <a:gd name="T71" fmla="*/ 649 h 2252"/>
              <a:gd name="T72" fmla="*/ 426 w 1903"/>
              <a:gd name="T73" fmla="*/ 800 h 2252"/>
              <a:gd name="T74" fmla="*/ 296 w 1903"/>
              <a:gd name="T75" fmla="*/ 961 h 2252"/>
              <a:gd name="T76" fmla="*/ 177 w 1903"/>
              <a:gd name="T77" fmla="*/ 1129 h 2252"/>
              <a:gd name="T78" fmla="*/ 68 w 1903"/>
              <a:gd name="T79" fmla="*/ 1306 h 2252"/>
              <a:gd name="T80" fmla="*/ 1418 w 1903"/>
              <a:gd name="T81" fmla="*/ 2252 h 2252"/>
              <a:gd name="T82" fmla="*/ 1452 w 1903"/>
              <a:gd name="T83" fmla="*/ 2196 h 2252"/>
              <a:gd name="T84" fmla="*/ 1490 w 1903"/>
              <a:gd name="T85" fmla="*/ 2143 h 2252"/>
              <a:gd name="T86" fmla="*/ 1532 w 1903"/>
              <a:gd name="T87" fmla="*/ 2091 h 2252"/>
              <a:gd name="T88" fmla="*/ 1576 w 1903"/>
              <a:gd name="T89" fmla="*/ 2041 h 2252"/>
              <a:gd name="T90" fmla="*/ 1624 w 1903"/>
              <a:gd name="T91" fmla="*/ 1995 h 2252"/>
              <a:gd name="T92" fmla="*/ 1617 w 1903"/>
              <a:gd name="T93" fmla="*/ 1982 h 2252"/>
              <a:gd name="T94" fmla="*/ 1580 w 1903"/>
              <a:gd name="T95" fmla="*/ 1985 h 2252"/>
              <a:gd name="T96" fmla="*/ 1543 w 1903"/>
              <a:gd name="T97" fmla="*/ 1986 h 2252"/>
              <a:gd name="T98" fmla="*/ 1420 w 1903"/>
              <a:gd name="T99" fmla="*/ 1978 h 2252"/>
              <a:gd name="T100" fmla="*/ 1304 w 1903"/>
              <a:gd name="T101" fmla="*/ 1952 h 2252"/>
              <a:gd name="T102" fmla="*/ 1195 w 1903"/>
              <a:gd name="T103" fmla="*/ 1911 h 2252"/>
              <a:gd name="T104" fmla="*/ 1093 w 1903"/>
              <a:gd name="T105" fmla="*/ 1852 h 2252"/>
              <a:gd name="T106" fmla="*/ 997 w 1903"/>
              <a:gd name="T107" fmla="*/ 1776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3" h="2252">
                <a:moveTo>
                  <a:pt x="967" y="1747"/>
                </a:moveTo>
                <a:lnTo>
                  <a:pt x="938" y="1717"/>
                </a:lnTo>
                <a:lnTo>
                  <a:pt x="911" y="1686"/>
                </a:lnTo>
                <a:lnTo>
                  <a:pt x="887" y="1654"/>
                </a:lnTo>
                <a:lnTo>
                  <a:pt x="862" y="1620"/>
                </a:lnTo>
                <a:lnTo>
                  <a:pt x="842" y="1587"/>
                </a:lnTo>
                <a:lnTo>
                  <a:pt x="822" y="1554"/>
                </a:lnTo>
                <a:lnTo>
                  <a:pt x="804" y="1518"/>
                </a:lnTo>
                <a:lnTo>
                  <a:pt x="789" y="1482"/>
                </a:lnTo>
                <a:lnTo>
                  <a:pt x="775" y="1446"/>
                </a:lnTo>
                <a:lnTo>
                  <a:pt x="762" y="1410"/>
                </a:lnTo>
                <a:lnTo>
                  <a:pt x="752" y="1371"/>
                </a:lnTo>
                <a:lnTo>
                  <a:pt x="744" y="1332"/>
                </a:lnTo>
                <a:lnTo>
                  <a:pt x="737" y="1293"/>
                </a:lnTo>
                <a:lnTo>
                  <a:pt x="732" y="1253"/>
                </a:lnTo>
                <a:lnTo>
                  <a:pt x="730" y="1211"/>
                </a:lnTo>
                <a:lnTo>
                  <a:pt x="729" y="1170"/>
                </a:lnTo>
                <a:lnTo>
                  <a:pt x="730" y="1128"/>
                </a:lnTo>
                <a:lnTo>
                  <a:pt x="732" y="1087"/>
                </a:lnTo>
                <a:lnTo>
                  <a:pt x="737" y="1046"/>
                </a:lnTo>
                <a:lnTo>
                  <a:pt x="744" y="1007"/>
                </a:lnTo>
                <a:lnTo>
                  <a:pt x="752" y="968"/>
                </a:lnTo>
                <a:lnTo>
                  <a:pt x="762" y="930"/>
                </a:lnTo>
                <a:lnTo>
                  <a:pt x="775" y="893"/>
                </a:lnTo>
                <a:lnTo>
                  <a:pt x="789" y="856"/>
                </a:lnTo>
                <a:lnTo>
                  <a:pt x="804" y="821"/>
                </a:lnTo>
                <a:lnTo>
                  <a:pt x="822" y="786"/>
                </a:lnTo>
                <a:lnTo>
                  <a:pt x="842" y="753"/>
                </a:lnTo>
                <a:lnTo>
                  <a:pt x="862" y="719"/>
                </a:lnTo>
                <a:lnTo>
                  <a:pt x="887" y="687"/>
                </a:lnTo>
                <a:lnTo>
                  <a:pt x="911" y="655"/>
                </a:lnTo>
                <a:lnTo>
                  <a:pt x="938" y="624"/>
                </a:lnTo>
                <a:lnTo>
                  <a:pt x="967" y="594"/>
                </a:lnTo>
                <a:lnTo>
                  <a:pt x="997" y="565"/>
                </a:lnTo>
                <a:lnTo>
                  <a:pt x="1028" y="537"/>
                </a:lnTo>
                <a:lnTo>
                  <a:pt x="1061" y="513"/>
                </a:lnTo>
                <a:lnTo>
                  <a:pt x="1093" y="489"/>
                </a:lnTo>
                <a:lnTo>
                  <a:pt x="1126" y="468"/>
                </a:lnTo>
                <a:lnTo>
                  <a:pt x="1161" y="448"/>
                </a:lnTo>
                <a:lnTo>
                  <a:pt x="1195" y="430"/>
                </a:lnTo>
                <a:lnTo>
                  <a:pt x="1231" y="414"/>
                </a:lnTo>
                <a:lnTo>
                  <a:pt x="1267" y="400"/>
                </a:lnTo>
                <a:lnTo>
                  <a:pt x="1304" y="387"/>
                </a:lnTo>
                <a:lnTo>
                  <a:pt x="1342" y="377"/>
                </a:lnTo>
                <a:lnTo>
                  <a:pt x="1381" y="369"/>
                </a:lnTo>
                <a:lnTo>
                  <a:pt x="1420" y="362"/>
                </a:lnTo>
                <a:lnTo>
                  <a:pt x="1460" y="357"/>
                </a:lnTo>
                <a:lnTo>
                  <a:pt x="1502" y="355"/>
                </a:lnTo>
                <a:lnTo>
                  <a:pt x="1543" y="354"/>
                </a:lnTo>
                <a:lnTo>
                  <a:pt x="1567" y="354"/>
                </a:lnTo>
                <a:lnTo>
                  <a:pt x="1591" y="355"/>
                </a:lnTo>
                <a:lnTo>
                  <a:pt x="1616" y="357"/>
                </a:lnTo>
                <a:lnTo>
                  <a:pt x="1640" y="358"/>
                </a:lnTo>
                <a:lnTo>
                  <a:pt x="1663" y="362"/>
                </a:lnTo>
                <a:lnTo>
                  <a:pt x="1686" y="365"/>
                </a:lnTo>
                <a:lnTo>
                  <a:pt x="1709" y="370"/>
                </a:lnTo>
                <a:lnTo>
                  <a:pt x="1732" y="375"/>
                </a:lnTo>
                <a:lnTo>
                  <a:pt x="1754" y="380"/>
                </a:lnTo>
                <a:lnTo>
                  <a:pt x="1776" y="386"/>
                </a:lnTo>
                <a:lnTo>
                  <a:pt x="1798" y="393"/>
                </a:lnTo>
                <a:lnTo>
                  <a:pt x="1819" y="400"/>
                </a:lnTo>
                <a:lnTo>
                  <a:pt x="1841" y="408"/>
                </a:lnTo>
                <a:lnTo>
                  <a:pt x="1862" y="416"/>
                </a:lnTo>
                <a:lnTo>
                  <a:pt x="1883" y="425"/>
                </a:lnTo>
                <a:lnTo>
                  <a:pt x="1903" y="436"/>
                </a:lnTo>
                <a:lnTo>
                  <a:pt x="1823" y="0"/>
                </a:lnTo>
                <a:lnTo>
                  <a:pt x="1815" y="1"/>
                </a:lnTo>
                <a:lnTo>
                  <a:pt x="1808" y="2"/>
                </a:lnTo>
                <a:lnTo>
                  <a:pt x="1800" y="3"/>
                </a:lnTo>
                <a:lnTo>
                  <a:pt x="1792" y="5"/>
                </a:lnTo>
                <a:lnTo>
                  <a:pt x="1784" y="6"/>
                </a:lnTo>
                <a:lnTo>
                  <a:pt x="1777" y="7"/>
                </a:lnTo>
                <a:lnTo>
                  <a:pt x="1769" y="9"/>
                </a:lnTo>
                <a:lnTo>
                  <a:pt x="1762" y="10"/>
                </a:lnTo>
                <a:lnTo>
                  <a:pt x="1719" y="21"/>
                </a:lnTo>
                <a:lnTo>
                  <a:pt x="1678" y="31"/>
                </a:lnTo>
                <a:lnTo>
                  <a:pt x="1636" y="43"/>
                </a:lnTo>
                <a:lnTo>
                  <a:pt x="1596" y="54"/>
                </a:lnTo>
                <a:lnTo>
                  <a:pt x="1556" y="66"/>
                </a:lnTo>
                <a:lnTo>
                  <a:pt x="1517" y="78"/>
                </a:lnTo>
                <a:lnTo>
                  <a:pt x="1477" y="92"/>
                </a:lnTo>
                <a:lnTo>
                  <a:pt x="1439" y="105"/>
                </a:lnTo>
                <a:lnTo>
                  <a:pt x="1401" y="120"/>
                </a:lnTo>
                <a:lnTo>
                  <a:pt x="1365" y="134"/>
                </a:lnTo>
                <a:lnTo>
                  <a:pt x="1328" y="149"/>
                </a:lnTo>
                <a:lnTo>
                  <a:pt x="1292" y="164"/>
                </a:lnTo>
                <a:lnTo>
                  <a:pt x="1256" y="180"/>
                </a:lnTo>
                <a:lnTo>
                  <a:pt x="1221" y="196"/>
                </a:lnTo>
                <a:lnTo>
                  <a:pt x="1186" y="212"/>
                </a:lnTo>
                <a:lnTo>
                  <a:pt x="1153" y="229"/>
                </a:lnTo>
                <a:lnTo>
                  <a:pt x="1119" y="247"/>
                </a:lnTo>
                <a:lnTo>
                  <a:pt x="1086" y="265"/>
                </a:lnTo>
                <a:lnTo>
                  <a:pt x="1054" y="284"/>
                </a:lnTo>
                <a:lnTo>
                  <a:pt x="1021" y="302"/>
                </a:lnTo>
                <a:lnTo>
                  <a:pt x="989" y="320"/>
                </a:lnTo>
                <a:lnTo>
                  <a:pt x="958" y="340"/>
                </a:lnTo>
                <a:lnTo>
                  <a:pt x="928" y="360"/>
                </a:lnTo>
                <a:lnTo>
                  <a:pt x="898" y="380"/>
                </a:lnTo>
                <a:lnTo>
                  <a:pt x="868" y="401"/>
                </a:lnTo>
                <a:lnTo>
                  <a:pt x="838" y="422"/>
                </a:lnTo>
                <a:lnTo>
                  <a:pt x="810" y="443"/>
                </a:lnTo>
                <a:lnTo>
                  <a:pt x="782" y="464"/>
                </a:lnTo>
                <a:lnTo>
                  <a:pt x="754" y="486"/>
                </a:lnTo>
                <a:lnTo>
                  <a:pt x="727" y="508"/>
                </a:lnTo>
                <a:lnTo>
                  <a:pt x="699" y="531"/>
                </a:lnTo>
                <a:lnTo>
                  <a:pt x="672" y="554"/>
                </a:lnTo>
                <a:lnTo>
                  <a:pt x="621" y="602"/>
                </a:lnTo>
                <a:lnTo>
                  <a:pt x="570" y="649"/>
                </a:lnTo>
                <a:lnTo>
                  <a:pt x="520" y="698"/>
                </a:lnTo>
                <a:lnTo>
                  <a:pt x="472" y="749"/>
                </a:lnTo>
                <a:lnTo>
                  <a:pt x="426" y="800"/>
                </a:lnTo>
                <a:lnTo>
                  <a:pt x="381" y="853"/>
                </a:lnTo>
                <a:lnTo>
                  <a:pt x="339" y="906"/>
                </a:lnTo>
                <a:lnTo>
                  <a:pt x="296" y="961"/>
                </a:lnTo>
                <a:lnTo>
                  <a:pt x="256" y="1017"/>
                </a:lnTo>
                <a:lnTo>
                  <a:pt x="215" y="1073"/>
                </a:lnTo>
                <a:lnTo>
                  <a:pt x="177" y="1129"/>
                </a:lnTo>
                <a:lnTo>
                  <a:pt x="139" y="1187"/>
                </a:lnTo>
                <a:lnTo>
                  <a:pt x="104" y="1246"/>
                </a:lnTo>
                <a:lnTo>
                  <a:pt x="68" y="1306"/>
                </a:lnTo>
                <a:lnTo>
                  <a:pt x="33" y="1366"/>
                </a:lnTo>
                <a:lnTo>
                  <a:pt x="0" y="1427"/>
                </a:lnTo>
                <a:lnTo>
                  <a:pt x="1418" y="2252"/>
                </a:lnTo>
                <a:lnTo>
                  <a:pt x="1429" y="2234"/>
                </a:lnTo>
                <a:lnTo>
                  <a:pt x="1441" y="2214"/>
                </a:lnTo>
                <a:lnTo>
                  <a:pt x="1452" y="2196"/>
                </a:lnTo>
                <a:lnTo>
                  <a:pt x="1465" y="2178"/>
                </a:lnTo>
                <a:lnTo>
                  <a:pt x="1477" y="2160"/>
                </a:lnTo>
                <a:lnTo>
                  <a:pt x="1490" y="2143"/>
                </a:lnTo>
                <a:lnTo>
                  <a:pt x="1504" y="2124"/>
                </a:lnTo>
                <a:lnTo>
                  <a:pt x="1518" y="2107"/>
                </a:lnTo>
                <a:lnTo>
                  <a:pt x="1532" y="2091"/>
                </a:lnTo>
                <a:lnTo>
                  <a:pt x="1546" y="2073"/>
                </a:lnTo>
                <a:lnTo>
                  <a:pt x="1560" y="2057"/>
                </a:lnTo>
                <a:lnTo>
                  <a:pt x="1576" y="2041"/>
                </a:lnTo>
                <a:lnTo>
                  <a:pt x="1591" y="2025"/>
                </a:lnTo>
                <a:lnTo>
                  <a:pt x="1608" y="2010"/>
                </a:lnTo>
                <a:lnTo>
                  <a:pt x="1624" y="1995"/>
                </a:lnTo>
                <a:lnTo>
                  <a:pt x="1640" y="1980"/>
                </a:lnTo>
                <a:lnTo>
                  <a:pt x="1628" y="1981"/>
                </a:lnTo>
                <a:lnTo>
                  <a:pt x="1617" y="1982"/>
                </a:lnTo>
                <a:lnTo>
                  <a:pt x="1604" y="1983"/>
                </a:lnTo>
                <a:lnTo>
                  <a:pt x="1593" y="1985"/>
                </a:lnTo>
                <a:lnTo>
                  <a:pt x="1580" y="1985"/>
                </a:lnTo>
                <a:lnTo>
                  <a:pt x="1568" y="1986"/>
                </a:lnTo>
                <a:lnTo>
                  <a:pt x="1556" y="1986"/>
                </a:lnTo>
                <a:lnTo>
                  <a:pt x="1543" y="1986"/>
                </a:lnTo>
                <a:lnTo>
                  <a:pt x="1502" y="1985"/>
                </a:lnTo>
                <a:lnTo>
                  <a:pt x="1460" y="1982"/>
                </a:lnTo>
                <a:lnTo>
                  <a:pt x="1420" y="1978"/>
                </a:lnTo>
                <a:lnTo>
                  <a:pt x="1381" y="1971"/>
                </a:lnTo>
                <a:lnTo>
                  <a:pt x="1342" y="1963"/>
                </a:lnTo>
                <a:lnTo>
                  <a:pt x="1304" y="1952"/>
                </a:lnTo>
                <a:lnTo>
                  <a:pt x="1267" y="1940"/>
                </a:lnTo>
                <a:lnTo>
                  <a:pt x="1231" y="1926"/>
                </a:lnTo>
                <a:lnTo>
                  <a:pt x="1195" y="1911"/>
                </a:lnTo>
                <a:lnTo>
                  <a:pt x="1161" y="1892"/>
                </a:lnTo>
                <a:lnTo>
                  <a:pt x="1126" y="1873"/>
                </a:lnTo>
                <a:lnTo>
                  <a:pt x="1093" y="1852"/>
                </a:lnTo>
                <a:lnTo>
                  <a:pt x="1061" y="1828"/>
                </a:lnTo>
                <a:lnTo>
                  <a:pt x="1028" y="1804"/>
                </a:lnTo>
                <a:lnTo>
                  <a:pt x="997" y="1776"/>
                </a:lnTo>
                <a:lnTo>
                  <a:pt x="967" y="1747"/>
                </a:lnTo>
                <a:close/>
              </a:path>
            </a:pathLst>
          </a:custGeom>
          <a:solidFill>
            <a:srgbClr val="33CC33"/>
          </a:solidFill>
          <a:ln>
            <a:noFill/>
          </a:ln>
        </p:spPr>
        <p:txBody>
          <a:bodyPr vert="horz" wrap="square" lIns="91407" tIns="45704" rIns="91407" bIns="45704"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7349527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lIns="82058" tIns="41029" rIns="82058" bIns="41029"/>
          <a:lstStyle/>
          <a:p>
            <a:fld id="{CFCBEC71-AD07-44D3-B145-E6ACEC2C7AFE}" type="slidenum">
              <a:rPr lang="en-US">
                <a:solidFill>
                  <a:prstClr val="black"/>
                </a:solidFill>
              </a:rPr>
              <a:pPr/>
              <a:t>89</a:t>
            </a:fld>
            <a:endParaRPr lang="en-US" dirty="0">
              <a:solidFill>
                <a:prstClr val="black"/>
              </a:solidFill>
            </a:endParaRPr>
          </a:p>
        </p:txBody>
      </p:sp>
      <p:sp>
        <p:nvSpPr>
          <p:cNvPr id="41987" name="Rectangle 2"/>
          <p:cNvSpPr>
            <a:spLocks noGrp="1" noChangeArrowheads="1"/>
          </p:cNvSpPr>
          <p:nvPr>
            <p:ph type="title"/>
          </p:nvPr>
        </p:nvSpPr>
        <p:spPr>
          <a:xfrm>
            <a:off x="2057400" y="228600"/>
            <a:ext cx="6912429" cy="1143000"/>
          </a:xfrm>
        </p:spPr>
        <p:txBody>
          <a:bodyPr/>
          <a:lstStyle/>
          <a:p>
            <a:pPr eaLnBrk="1" hangingPunct="1"/>
            <a:r>
              <a:rPr lang="en-US" sz="3600" dirty="0"/>
              <a:t>What is Program Control?</a:t>
            </a:r>
          </a:p>
        </p:txBody>
      </p:sp>
      <p:sp>
        <p:nvSpPr>
          <p:cNvPr id="41988" name="Rectangle 3"/>
          <p:cNvSpPr>
            <a:spLocks noGrp="1" noChangeArrowheads="1"/>
          </p:cNvSpPr>
          <p:nvPr>
            <p:ph type="body" idx="1"/>
          </p:nvPr>
        </p:nvSpPr>
        <p:spPr>
          <a:xfrm>
            <a:off x="457200" y="1447801"/>
            <a:ext cx="8352359" cy="4953002"/>
          </a:xfrm>
        </p:spPr>
        <p:txBody>
          <a:bodyPr>
            <a:noAutofit/>
          </a:bodyPr>
          <a:lstStyle/>
          <a:p>
            <a:pPr>
              <a:spcBef>
                <a:spcPts val="600"/>
              </a:spcBef>
              <a:spcAft>
                <a:spcPts val="1200"/>
              </a:spcAft>
            </a:pPr>
            <a:r>
              <a:rPr lang="en-US" sz="2400" dirty="0"/>
              <a:t>Typically PM for all financial activities</a:t>
            </a:r>
          </a:p>
          <a:p>
            <a:pPr>
              <a:spcBef>
                <a:spcPts val="600"/>
              </a:spcBef>
              <a:spcAft>
                <a:spcPts val="1200"/>
              </a:spcAft>
            </a:pPr>
            <a:r>
              <a:rPr lang="en-US" sz="2400" b="1" u="sng" dirty="0"/>
              <a:t>Definition</a:t>
            </a:r>
            <a:r>
              <a:rPr lang="en-US" sz="2400" b="1" dirty="0"/>
              <a:t>:</a:t>
            </a:r>
            <a:r>
              <a:rPr lang="en-US" sz="2400" dirty="0"/>
              <a:t> Manages integrated cost and schedule performance data at all program levels to forecast and monitor program execution -- relates time-phased budgets to specific tasks identified in the statement of work</a:t>
            </a:r>
          </a:p>
          <a:p>
            <a:pPr>
              <a:spcBef>
                <a:spcPts val="600"/>
              </a:spcBef>
              <a:spcAft>
                <a:spcPts val="600"/>
              </a:spcAft>
            </a:pPr>
            <a:r>
              <a:rPr lang="en-US" sz="2400" b="1" u="sng" dirty="0"/>
              <a:t>Role</a:t>
            </a:r>
            <a:r>
              <a:rPr lang="en-US" sz="2400" b="1" dirty="0"/>
              <a:t>:</a:t>
            </a:r>
            <a:r>
              <a:rPr lang="en-US" sz="2400" dirty="0"/>
              <a:t> Manages program data, accurately affirming:</a:t>
            </a:r>
          </a:p>
          <a:p>
            <a:pPr lvl="1">
              <a:spcBef>
                <a:spcPts val="600"/>
              </a:spcBef>
              <a:spcAft>
                <a:spcPts val="300"/>
              </a:spcAft>
              <a:buSzPct val="60000"/>
              <a:buFont typeface="Wingdings" pitchFamily="2" charset="2"/>
              <a:buChar char="t"/>
            </a:pPr>
            <a:r>
              <a:rPr lang="en-US" sz="2400" dirty="0"/>
              <a:t>Status relating to cost, schedule and technical accomplishment; and</a:t>
            </a:r>
          </a:p>
          <a:p>
            <a:pPr lvl="1">
              <a:spcBef>
                <a:spcPts val="600"/>
              </a:spcBef>
              <a:spcAft>
                <a:spcPts val="1200"/>
              </a:spcAft>
              <a:buSzPct val="60000"/>
              <a:buFont typeface="Wingdings" pitchFamily="2" charset="2"/>
              <a:buChar char="t"/>
            </a:pPr>
            <a:r>
              <a:rPr lang="en-US" sz="2400" dirty="0"/>
              <a:t>Data that is valid, timely and auditable</a:t>
            </a:r>
          </a:p>
          <a:p>
            <a:pPr>
              <a:spcBef>
                <a:spcPts val="600"/>
              </a:spcBef>
            </a:pPr>
            <a:r>
              <a:rPr lang="en-US" sz="2400" b="1" u="sng" dirty="0"/>
              <a:t>Benefit</a:t>
            </a:r>
            <a:r>
              <a:rPr lang="en-US" sz="2400" b="1" dirty="0"/>
              <a:t>:</a:t>
            </a:r>
            <a:r>
              <a:rPr lang="en-US" sz="2400" dirty="0"/>
              <a:t> One-stop business operations office</a:t>
            </a:r>
          </a:p>
        </p:txBody>
      </p:sp>
      <p:pic>
        <p:nvPicPr>
          <p:cNvPr id="8" name="Picture 9" descr="C:\Users\Jo Ann White Laptop\AppData\Local\Microsoft\Windows\Temporary Internet Files\Content.IE5\M1PRM9NU\MM900236256[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00011" y="4681842"/>
            <a:ext cx="1409548" cy="171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8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589314" y="152400"/>
            <a:ext cx="7543800" cy="1143000"/>
          </a:xfrm>
        </p:spPr>
        <p:txBody>
          <a:bodyPr/>
          <a:lstStyle/>
          <a:p>
            <a:pPr>
              <a:lnSpc>
                <a:spcPct val="90000"/>
              </a:lnSpc>
            </a:pPr>
            <a:r>
              <a:rPr lang="en-US" sz="3600" b="1" i="1" dirty="0">
                <a:cs typeface="Arial" pitchFamily="34" charset="0"/>
              </a:rPr>
              <a:t>Program Management </a:t>
            </a:r>
            <a:br>
              <a:rPr lang="en-US" sz="3600" b="1" i="1" dirty="0">
                <a:cs typeface="Arial" pitchFamily="34" charset="0"/>
              </a:rPr>
            </a:br>
            <a:r>
              <a:rPr lang="en-US" sz="3600" b="1" i="1" dirty="0">
                <a:cs typeface="Arial" pitchFamily="34" charset="0"/>
              </a:rPr>
              <a:t>Course Objectives</a:t>
            </a:r>
          </a:p>
        </p:txBody>
      </p:sp>
      <p:sp>
        <p:nvSpPr>
          <p:cNvPr id="3" name="Content Placeholder 2"/>
          <p:cNvSpPr>
            <a:spLocks noGrp="1"/>
          </p:cNvSpPr>
          <p:nvPr>
            <p:ph sz="quarter" idx="13"/>
          </p:nvPr>
        </p:nvSpPr>
        <p:spPr>
          <a:xfrm>
            <a:off x="837829" y="2231886"/>
            <a:ext cx="7315200" cy="3474720"/>
          </a:xfrm>
        </p:spPr>
        <p:txBody>
          <a:bodyPr/>
          <a:lstStyle/>
          <a:p>
            <a:pPr marL="457200" lvl="1" indent="-457200">
              <a:lnSpc>
                <a:spcPct val="90000"/>
              </a:lnSpc>
              <a:spcBef>
                <a:spcPts val="0"/>
              </a:spcBef>
              <a:spcAft>
                <a:spcPts val="600"/>
              </a:spcAft>
              <a:buFont typeface="Wingdings" pitchFamily="2" charset="2"/>
              <a:buChar char="«"/>
            </a:pPr>
            <a:r>
              <a:rPr lang="en-US" sz="3200" b="1" dirty="0">
                <a:effectLst>
                  <a:outerShdw blurRad="38100" dist="38100" dir="2700000" algn="tl">
                    <a:srgbClr val="000000">
                      <a:alpha val="43137"/>
                    </a:srgbClr>
                  </a:outerShdw>
                </a:effectLst>
              </a:rPr>
              <a:t>Discuss the Interdisciplinary Nature of Program Management</a:t>
            </a:r>
          </a:p>
          <a:p>
            <a:pPr marL="457200" lvl="1" indent="-457200">
              <a:lnSpc>
                <a:spcPct val="90000"/>
              </a:lnSpc>
              <a:spcBef>
                <a:spcPts val="0"/>
              </a:spcBef>
              <a:spcAft>
                <a:spcPts val="600"/>
              </a:spcAft>
              <a:buFont typeface="Wingdings" pitchFamily="2" charset="2"/>
              <a:buChar char="«"/>
            </a:pPr>
            <a:r>
              <a:rPr lang="en-US" sz="3200" b="1" dirty="0">
                <a:effectLst>
                  <a:outerShdw blurRad="38100" dist="38100" dir="2700000" algn="tl">
                    <a:srgbClr val="000000">
                      <a:alpha val="43137"/>
                    </a:srgbClr>
                  </a:outerShdw>
                </a:effectLst>
              </a:rPr>
              <a:t>Identify Defense Acquisition Program Lifecycles and Associated Program Management Activities and Where SMC is Unique</a:t>
            </a:r>
          </a:p>
          <a:p>
            <a:pPr marL="0" indent="0">
              <a:buNone/>
            </a:pPr>
            <a:endParaRPr lang="en-US" dirty="0"/>
          </a:p>
        </p:txBody>
      </p:sp>
      <p:sp>
        <p:nvSpPr>
          <p:cNvPr id="7" name="Rectangle 6"/>
          <p:cNvSpPr/>
          <p:nvPr/>
        </p:nvSpPr>
        <p:spPr>
          <a:xfrm>
            <a:off x="837829" y="1524000"/>
            <a:ext cx="6968574" cy="707886"/>
          </a:xfrm>
          <a:prstGeom prst="rect">
            <a:avLst/>
          </a:prstGeom>
        </p:spPr>
        <p:txBody>
          <a:bodyPr wrap="none">
            <a:spAutoFit/>
          </a:bodyPr>
          <a:lstStyle/>
          <a:p>
            <a:pPr marL="0" indent="0">
              <a:buNone/>
            </a:pPr>
            <a:r>
              <a:rPr lang="en-US" sz="4000" b="1" dirty="0">
                <a:effectLst>
                  <a:outerShdw blurRad="38100" dist="38100" dir="2700000" algn="tl">
                    <a:srgbClr val="000000">
                      <a:alpha val="43137"/>
                    </a:srgbClr>
                  </a:outerShdw>
                </a:effectLst>
              </a:rPr>
              <a:t>Learning Objectives (cont.):</a:t>
            </a:r>
          </a:p>
        </p:txBody>
      </p:sp>
      <p:pic>
        <p:nvPicPr>
          <p:cNvPr id="5" name="Picture 2" descr="http://trainingserver2.net/LHO/images/objectiv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5077873"/>
            <a:ext cx="2543175" cy="170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2575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71600"/>
            <a:ext cx="7772400" cy="4267200"/>
          </a:xfrm>
        </p:spPr>
        <p:txBody>
          <a:bodyPr>
            <a:noAutofit/>
          </a:bodyPr>
          <a:lstStyle/>
          <a:p>
            <a:pPr>
              <a:spcBef>
                <a:spcPts val="600"/>
              </a:spcBef>
            </a:pPr>
            <a:r>
              <a:rPr lang="en-US" sz="2800" dirty="0"/>
              <a:t>Universal role</a:t>
            </a:r>
          </a:p>
          <a:p>
            <a:pPr lvl="1">
              <a:spcBef>
                <a:spcPts val="600"/>
              </a:spcBef>
              <a:buSzPct val="60000"/>
              <a:buFont typeface="Wingdings" pitchFamily="2" charset="2"/>
              <a:buChar char="t"/>
            </a:pPr>
            <a:r>
              <a:rPr lang="en-US" sz="2000" b="1" dirty="0"/>
              <a:t>Emphasis is on budget execution and management</a:t>
            </a:r>
          </a:p>
          <a:p>
            <a:pPr lvl="1">
              <a:spcBef>
                <a:spcPts val="600"/>
              </a:spcBef>
              <a:buSzPct val="60000"/>
              <a:buFont typeface="Wingdings" pitchFamily="2" charset="2"/>
              <a:buChar char="t"/>
            </a:pPr>
            <a:r>
              <a:rPr lang="en-US" sz="2000" dirty="0"/>
              <a:t>Responsible for providing an extensive range of planning, reporting, financial, cost estimating,  scheduling, and analytical </a:t>
            </a:r>
          </a:p>
          <a:p>
            <a:pPr lvl="1">
              <a:spcBef>
                <a:spcPts val="600"/>
              </a:spcBef>
              <a:buSzPct val="60000"/>
              <a:buFont typeface="Wingdings" pitchFamily="2" charset="2"/>
              <a:buChar char="t"/>
            </a:pPr>
            <a:r>
              <a:rPr lang="en-US" sz="2000" dirty="0"/>
              <a:t>Central integrating and unifying function, manages and controls many key program processes – for business, information, cost, schedule, budget and internal control.</a:t>
            </a:r>
          </a:p>
          <a:p>
            <a:pPr lvl="1">
              <a:spcBef>
                <a:spcPts val="600"/>
              </a:spcBef>
              <a:buSzPct val="60000"/>
              <a:buFont typeface="Wingdings" pitchFamily="2" charset="2"/>
              <a:buChar char="t"/>
            </a:pPr>
            <a:r>
              <a:rPr lang="en-US" sz="2000" b="1" dirty="0"/>
              <a:t>Maintains close relationships with all program segments (contracts, engineering, test, quality, etc.) and closely manages schedule/ budget execution</a:t>
            </a:r>
          </a:p>
          <a:p>
            <a:pPr lvl="1">
              <a:spcBef>
                <a:spcPts val="600"/>
              </a:spcBef>
              <a:buSzPct val="60000"/>
              <a:buFont typeface="Wingdings" pitchFamily="2" charset="2"/>
              <a:buChar char="t"/>
            </a:pPr>
            <a:r>
              <a:rPr lang="en-US" sz="2000" b="1" dirty="0"/>
              <a:t>Provides independent progress and risk assessments to program management in parallel with segment direct reports</a:t>
            </a:r>
          </a:p>
          <a:p>
            <a:pPr>
              <a:spcBef>
                <a:spcPts val="600"/>
              </a:spcBef>
            </a:pPr>
            <a:endParaRPr lang="en-US" sz="2000" dirty="0"/>
          </a:p>
        </p:txBody>
      </p:sp>
      <p:sp>
        <p:nvSpPr>
          <p:cNvPr id="4" name="Slide Number Placeholder 3"/>
          <p:cNvSpPr>
            <a:spLocks noGrp="1"/>
          </p:cNvSpPr>
          <p:nvPr>
            <p:ph type="sldNum" sz="quarter" idx="10"/>
          </p:nvPr>
        </p:nvSpPr>
        <p:spPr/>
        <p:txBody>
          <a:bodyPr lIns="82058" tIns="41029" rIns="82058" bIns="41029"/>
          <a:lstStyle/>
          <a:p>
            <a:fld id="{8171703F-A320-4F30-92E2-C82CB1118232}" type="slidenum">
              <a:rPr lang="en-US" smtClean="0">
                <a:solidFill>
                  <a:prstClr val="black"/>
                </a:solidFill>
              </a:rPr>
              <a:pPr/>
              <a:t>90</a:t>
            </a:fld>
            <a:endParaRPr lang="en-US" dirty="0">
              <a:solidFill>
                <a:prstClr val="black"/>
              </a:solidFill>
            </a:endParaRPr>
          </a:p>
        </p:txBody>
      </p:sp>
      <p:sp>
        <p:nvSpPr>
          <p:cNvPr id="5" name="Rectangle 2"/>
          <p:cNvSpPr>
            <a:spLocks noGrp="1" noChangeArrowheads="1"/>
          </p:cNvSpPr>
          <p:nvPr>
            <p:ph type="title"/>
          </p:nvPr>
        </p:nvSpPr>
        <p:spPr>
          <a:xfrm>
            <a:off x="1909401" y="228600"/>
            <a:ext cx="6923314" cy="838200"/>
          </a:xfrm>
        </p:spPr>
        <p:txBody>
          <a:bodyPr/>
          <a:lstStyle/>
          <a:p>
            <a:pPr eaLnBrk="1" hangingPunct="1"/>
            <a:r>
              <a:rPr lang="en-US" sz="3600" dirty="0"/>
              <a:t>Program Control</a:t>
            </a:r>
          </a:p>
        </p:txBody>
      </p:sp>
      <p:sp>
        <p:nvSpPr>
          <p:cNvPr id="6" name="TextBox 5"/>
          <p:cNvSpPr txBox="1"/>
          <p:nvPr/>
        </p:nvSpPr>
        <p:spPr>
          <a:xfrm>
            <a:off x="1219201" y="5896603"/>
            <a:ext cx="7086600" cy="923297"/>
          </a:xfrm>
          <a:prstGeom prst="rect">
            <a:avLst/>
          </a:prstGeom>
          <a:solidFill>
            <a:srgbClr val="FFFF00"/>
          </a:solidFill>
          <a:ln w="38100">
            <a:solidFill>
              <a:schemeClr val="tx1"/>
            </a:solidFill>
          </a:ln>
        </p:spPr>
        <p:txBody>
          <a:bodyPr wrap="square" lIns="91407" tIns="45704" rIns="91407" bIns="45704" rtlCol="0">
            <a:spAutoFit/>
          </a:bodyPr>
          <a:lstStyle/>
          <a:p>
            <a:pPr marL="0" lvl="1" algn="ctr"/>
            <a:r>
              <a:rPr lang="en-US" b="1" i="1" dirty="0">
                <a:solidFill>
                  <a:srgbClr val="C00000"/>
                </a:solidFill>
              </a:rPr>
              <a:t>Objectivity and integrity must be key Program Control attributes to ensure optimal decision support to the PM and service to the program and the Air Force.</a:t>
            </a:r>
          </a:p>
        </p:txBody>
      </p:sp>
    </p:spTree>
    <p:extLst>
      <p:ext uri="{BB962C8B-B14F-4D97-AF65-F5344CB8AC3E}">
        <p14:creationId xmlns:p14="http://schemas.microsoft.com/office/powerpoint/2010/main" val="24972714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
            <a:ext cx="7531759" cy="723184"/>
          </a:xfrm>
        </p:spPr>
        <p:txBody>
          <a:bodyPr>
            <a:noAutofit/>
          </a:bodyPr>
          <a:lstStyle/>
          <a:p>
            <a:pPr>
              <a:lnSpc>
                <a:spcPct val="90000"/>
              </a:lnSpc>
            </a:pPr>
            <a:r>
              <a:rPr lang="en-US" dirty="0"/>
              <a:t>Program Control Office</a:t>
            </a:r>
            <a:br>
              <a:rPr lang="en-US" dirty="0"/>
            </a:br>
            <a:r>
              <a:rPr lang="en-US" dirty="0"/>
              <a:t>Roles And Responsibilities</a:t>
            </a:r>
          </a:p>
        </p:txBody>
      </p:sp>
      <p:sp>
        <p:nvSpPr>
          <p:cNvPr id="3" name="Content Placeholder 2"/>
          <p:cNvSpPr>
            <a:spLocks noGrp="1"/>
          </p:cNvSpPr>
          <p:nvPr>
            <p:ph idx="1"/>
          </p:nvPr>
        </p:nvSpPr>
        <p:spPr>
          <a:xfrm>
            <a:off x="381001" y="1886677"/>
            <a:ext cx="4191000" cy="4818924"/>
          </a:xfrm>
        </p:spPr>
        <p:txBody>
          <a:bodyPr>
            <a:noAutofit/>
          </a:bodyPr>
          <a:lstStyle/>
          <a:p>
            <a:pPr>
              <a:lnSpc>
                <a:spcPct val="100000"/>
              </a:lnSpc>
              <a:spcBef>
                <a:spcPts val="0"/>
              </a:spcBef>
              <a:buSzPct val="100000"/>
              <a:buFont typeface="Wingdings" pitchFamily="2" charset="2"/>
              <a:buChar char="«"/>
            </a:pPr>
            <a:r>
              <a:rPr lang="en-US" sz="2000" dirty="0"/>
              <a:t>Audit Focal Point</a:t>
            </a:r>
          </a:p>
          <a:p>
            <a:pPr>
              <a:lnSpc>
                <a:spcPct val="100000"/>
              </a:lnSpc>
              <a:spcBef>
                <a:spcPts val="0"/>
              </a:spcBef>
              <a:buSzPct val="100000"/>
              <a:buFont typeface="Wingdings" pitchFamily="2" charset="2"/>
              <a:buChar char="«"/>
            </a:pPr>
            <a:r>
              <a:rPr lang="en-US" sz="2000" dirty="0"/>
              <a:t>Baseline Control</a:t>
            </a:r>
          </a:p>
          <a:p>
            <a:pPr>
              <a:lnSpc>
                <a:spcPct val="100000"/>
              </a:lnSpc>
              <a:spcBef>
                <a:spcPts val="0"/>
              </a:spcBef>
              <a:buSzPct val="100000"/>
              <a:buFont typeface="Wingdings" pitchFamily="2" charset="2"/>
              <a:buChar char="«"/>
            </a:pPr>
            <a:r>
              <a:rPr lang="en-US" sz="2000" dirty="0"/>
              <a:t>Budget Management</a:t>
            </a:r>
          </a:p>
          <a:p>
            <a:pPr>
              <a:lnSpc>
                <a:spcPct val="100000"/>
              </a:lnSpc>
              <a:spcBef>
                <a:spcPts val="0"/>
              </a:spcBef>
              <a:buSzPct val="100000"/>
              <a:buFont typeface="Wingdings" pitchFamily="2" charset="2"/>
              <a:buChar char="«"/>
            </a:pPr>
            <a:r>
              <a:rPr lang="en-US" sz="2000" dirty="0"/>
              <a:t>Cost Estimating</a:t>
            </a:r>
          </a:p>
          <a:p>
            <a:pPr>
              <a:lnSpc>
                <a:spcPct val="100000"/>
              </a:lnSpc>
              <a:spcBef>
                <a:spcPts val="0"/>
              </a:spcBef>
              <a:buSzPct val="100000"/>
              <a:buFont typeface="Wingdings" pitchFamily="2" charset="2"/>
              <a:buChar char="«"/>
            </a:pPr>
            <a:r>
              <a:rPr lang="en-US" sz="2000" dirty="0"/>
              <a:t>DAMIR (Defense Acquisition Management Information Retrieval) for DAES/SAR reporting</a:t>
            </a:r>
          </a:p>
          <a:p>
            <a:pPr>
              <a:lnSpc>
                <a:spcPct val="100000"/>
              </a:lnSpc>
              <a:spcBef>
                <a:spcPts val="0"/>
              </a:spcBef>
              <a:buSzPct val="100000"/>
              <a:buFont typeface="Wingdings" pitchFamily="2" charset="2"/>
              <a:buChar char="«"/>
            </a:pPr>
            <a:r>
              <a:rPr lang="en-US" sz="2000" dirty="0"/>
              <a:t>Document Control Manager</a:t>
            </a:r>
          </a:p>
          <a:p>
            <a:pPr>
              <a:lnSpc>
                <a:spcPct val="100000"/>
              </a:lnSpc>
              <a:spcBef>
                <a:spcPts val="0"/>
              </a:spcBef>
              <a:buSzPct val="100000"/>
              <a:buFont typeface="Wingdings" pitchFamily="2" charset="2"/>
              <a:buChar char="«"/>
            </a:pPr>
            <a:r>
              <a:rPr lang="en-US" sz="2000" dirty="0"/>
              <a:t>Earned Value Management (EVM)</a:t>
            </a:r>
          </a:p>
          <a:p>
            <a:pPr>
              <a:lnSpc>
                <a:spcPct val="100000"/>
              </a:lnSpc>
              <a:spcBef>
                <a:spcPts val="0"/>
              </a:spcBef>
              <a:buSzPct val="100000"/>
              <a:buFont typeface="Wingdings" pitchFamily="2" charset="2"/>
              <a:buChar char="«"/>
            </a:pPr>
            <a:r>
              <a:rPr lang="en-US" sz="2000" dirty="0"/>
              <a:t>Financial Risk / Health Analysis</a:t>
            </a:r>
          </a:p>
          <a:p>
            <a:pPr>
              <a:lnSpc>
                <a:spcPct val="100000"/>
              </a:lnSpc>
              <a:spcBef>
                <a:spcPts val="0"/>
              </a:spcBef>
              <a:buFont typeface="Wingdings" pitchFamily="2" charset="2"/>
              <a:buChar char="«"/>
            </a:pPr>
            <a:endParaRPr lang="en-US" sz="2000" dirty="0"/>
          </a:p>
        </p:txBody>
      </p:sp>
      <p:sp>
        <p:nvSpPr>
          <p:cNvPr id="5" name="Content Placeholder 2"/>
          <p:cNvSpPr txBox="1">
            <a:spLocks/>
          </p:cNvSpPr>
          <p:nvPr/>
        </p:nvSpPr>
        <p:spPr bwMode="auto">
          <a:xfrm>
            <a:off x="4736449" y="1903922"/>
            <a:ext cx="4102751" cy="4801678"/>
          </a:xfrm>
          <a:prstGeom prst="rect">
            <a:avLst/>
          </a:prstGeom>
          <a:noFill/>
          <a:ln w="9525">
            <a:noFill/>
            <a:miter lim="800000"/>
            <a:headEnd/>
            <a:tailEnd/>
          </a:ln>
        </p:spPr>
        <p:txBody>
          <a:bodyPr vert="horz" wrap="square" lIns="91407" tIns="45704" rIns="91407" bIns="45704" numCol="1" anchor="t" anchorCtr="0" compatLnSpc="1">
            <a:prstTxWarp prst="textNoShape">
              <a:avLst/>
            </a:prstTxWarp>
          </a:bodyPr>
          <a:lstStyle/>
          <a:p>
            <a:pPr marL="342900" indent="-342900" defTabSz="914079">
              <a:buFont typeface="Wingdings" pitchFamily="2" charset="2"/>
              <a:buChar char="«"/>
              <a:defRPr/>
            </a:pPr>
            <a:r>
              <a:rPr lang="en-US" sz="2000" kern="0" dirty="0">
                <a:solidFill>
                  <a:prstClr val="black"/>
                </a:solidFill>
                <a:latin typeface="Arial" pitchFamily="34" charset="0"/>
                <a:cs typeface="Arial" pitchFamily="34" charset="0"/>
              </a:rPr>
              <a:t>Integrated Risk Analysis</a:t>
            </a:r>
          </a:p>
          <a:p>
            <a:pPr marL="342900" indent="-342900" defTabSz="914079">
              <a:buFont typeface="Wingdings" pitchFamily="2" charset="2"/>
              <a:buChar char="«"/>
              <a:defRPr/>
            </a:pPr>
            <a:r>
              <a:rPr lang="en-US" sz="2000" kern="0" dirty="0">
                <a:solidFill>
                  <a:prstClr val="black"/>
                </a:solidFill>
                <a:latin typeface="Arial" pitchFamily="34" charset="0"/>
                <a:cs typeface="Arial" pitchFamily="34" charset="0"/>
              </a:rPr>
              <a:t>Process / Information Control</a:t>
            </a:r>
          </a:p>
          <a:p>
            <a:pPr marL="342900" indent="-342900" defTabSz="914079">
              <a:buFont typeface="Wingdings" pitchFamily="2" charset="2"/>
              <a:buChar char="«"/>
              <a:defRPr/>
            </a:pPr>
            <a:r>
              <a:rPr lang="en-US" sz="2000" kern="0" dirty="0">
                <a:solidFill>
                  <a:prstClr val="black"/>
                </a:solidFill>
                <a:latin typeface="Arial" pitchFamily="34" charset="0"/>
                <a:cs typeface="Arial" pitchFamily="34" charset="0"/>
              </a:rPr>
              <a:t>Program Execution Group (PEG) / Commander’s Action Group (CAG)</a:t>
            </a:r>
          </a:p>
          <a:p>
            <a:pPr marL="342900" indent="-342900" defTabSz="914079">
              <a:buFont typeface="Wingdings" pitchFamily="2" charset="2"/>
              <a:buChar char="«"/>
              <a:defRPr/>
            </a:pPr>
            <a:r>
              <a:rPr lang="en-US" sz="2000" kern="0" dirty="0">
                <a:solidFill>
                  <a:prstClr val="black"/>
                </a:solidFill>
                <a:latin typeface="Arial" pitchFamily="34" charset="0"/>
                <a:cs typeface="Arial" pitchFamily="34" charset="0"/>
              </a:rPr>
              <a:t>Program Execution Reviews</a:t>
            </a:r>
          </a:p>
          <a:p>
            <a:pPr marL="342900" indent="-342900" defTabSz="914079">
              <a:buFont typeface="Wingdings" pitchFamily="2" charset="2"/>
              <a:buChar char="«"/>
              <a:defRPr/>
            </a:pPr>
            <a:r>
              <a:rPr lang="en-US" sz="2000" kern="0" dirty="0">
                <a:solidFill>
                  <a:prstClr val="black"/>
                </a:solidFill>
                <a:latin typeface="Arial" pitchFamily="34" charset="0"/>
                <a:cs typeface="Arial" pitchFamily="34" charset="0"/>
              </a:rPr>
              <a:t>Program Management Reviews (PMRs)</a:t>
            </a:r>
          </a:p>
          <a:p>
            <a:pPr marL="342900" indent="-342900" defTabSz="914079">
              <a:buFont typeface="Wingdings" pitchFamily="2" charset="2"/>
              <a:buChar char="«"/>
              <a:defRPr/>
            </a:pPr>
            <a:r>
              <a:rPr lang="en-US" sz="2000" kern="0" dirty="0">
                <a:solidFill>
                  <a:prstClr val="black"/>
                </a:solidFill>
                <a:latin typeface="Arial" pitchFamily="34" charset="0"/>
                <a:cs typeface="Arial" pitchFamily="34" charset="0"/>
              </a:rPr>
              <a:t>Program Planning</a:t>
            </a:r>
          </a:p>
          <a:p>
            <a:pPr marL="342900" indent="-342900" defTabSz="914079">
              <a:buFont typeface="Wingdings" pitchFamily="2" charset="2"/>
              <a:buChar char="«"/>
              <a:defRPr/>
            </a:pPr>
            <a:r>
              <a:rPr lang="en-US" sz="2000" kern="0" dirty="0">
                <a:solidFill>
                  <a:prstClr val="black"/>
                </a:solidFill>
                <a:latin typeface="Arial" pitchFamily="34" charset="0"/>
                <a:cs typeface="Arial" pitchFamily="34" charset="0"/>
              </a:rPr>
              <a:t>Scheduling and Schedule Analysis</a:t>
            </a:r>
          </a:p>
          <a:p>
            <a:pPr marL="342900" indent="-342900" defTabSz="914079">
              <a:buFont typeface="Wingdings" pitchFamily="2" charset="2"/>
              <a:buChar char="«"/>
              <a:defRPr/>
            </a:pPr>
            <a:r>
              <a:rPr lang="en-US" sz="2000" kern="0" dirty="0">
                <a:solidFill>
                  <a:prstClr val="black"/>
                </a:solidFill>
                <a:latin typeface="Arial" pitchFamily="34" charset="0"/>
                <a:cs typeface="Arial" pitchFamily="34" charset="0"/>
              </a:rPr>
              <a:t>Strategic Communications</a:t>
            </a:r>
          </a:p>
          <a:p>
            <a:pPr marL="285650" indent="-285650" defTabSz="914079">
              <a:buFont typeface="Arial" pitchFamily="34" charset="0"/>
              <a:buChar char="•"/>
              <a:defRPr/>
            </a:pPr>
            <a:endParaRPr lang="en-US" sz="1600" b="1" kern="0" dirty="0">
              <a:solidFill>
                <a:prstClr val="black"/>
              </a:solidFill>
            </a:endParaRPr>
          </a:p>
          <a:p>
            <a:pPr marL="285650" indent="-285650" defTabSz="914079">
              <a:buFont typeface="Arial" pitchFamily="34" charset="0"/>
              <a:buChar char="•"/>
              <a:defRPr/>
            </a:pPr>
            <a:endParaRPr lang="en-US" sz="1600" b="1" kern="0" dirty="0">
              <a:solidFill>
                <a:prstClr val="black"/>
              </a:solidFill>
            </a:endParaRPr>
          </a:p>
        </p:txBody>
      </p:sp>
      <p:sp>
        <p:nvSpPr>
          <p:cNvPr id="6" name="TextBox 5"/>
          <p:cNvSpPr txBox="1"/>
          <p:nvPr/>
        </p:nvSpPr>
        <p:spPr>
          <a:xfrm>
            <a:off x="457200" y="1428690"/>
            <a:ext cx="5814204" cy="461633"/>
          </a:xfrm>
          <a:prstGeom prst="rect">
            <a:avLst/>
          </a:prstGeom>
          <a:noFill/>
        </p:spPr>
        <p:txBody>
          <a:bodyPr wrap="square" lIns="91407" tIns="45704" rIns="91407" bIns="45704" rtlCol="0">
            <a:spAutoFit/>
          </a:bodyPr>
          <a:lstStyle/>
          <a:p>
            <a:r>
              <a:rPr lang="en-US" sz="2400" b="1" dirty="0">
                <a:solidFill>
                  <a:prstClr val="black"/>
                </a:solidFill>
                <a:latin typeface="Arial" pitchFamily="34" charset="0"/>
                <a:cs typeface="Arial" pitchFamily="34" charset="0"/>
              </a:rPr>
              <a:t>May include the following, as directed:</a:t>
            </a:r>
          </a:p>
        </p:txBody>
      </p:sp>
      <p:sp>
        <p:nvSpPr>
          <p:cNvPr id="4" name="TextBox 3"/>
          <p:cNvSpPr txBox="1"/>
          <p:nvPr/>
        </p:nvSpPr>
        <p:spPr>
          <a:xfrm>
            <a:off x="381001" y="6553200"/>
            <a:ext cx="5728812" cy="276999"/>
          </a:xfrm>
          <a:prstGeom prst="rect">
            <a:avLst/>
          </a:prstGeom>
          <a:noFill/>
        </p:spPr>
        <p:txBody>
          <a:bodyPr wrap="none" rtlCol="0">
            <a:spAutoFit/>
          </a:bodyPr>
          <a:lstStyle/>
          <a:p>
            <a:r>
              <a:rPr lang="en-US" sz="1200" dirty="0"/>
              <a:t>DAES: Defense Acquisition Executive Summary	SAR: Select Acquisition Report</a:t>
            </a:r>
          </a:p>
        </p:txBody>
      </p:sp>
    </p:spTree>
    <p:extLst>
      <p:ext uri="{BB962C8B-B14F-4D97-AF65-F5344CB8AC3E}">
        <p14:creationId xmlns:p14="http://schemas.microsoft.com/office/powerpoint/2010/main" val="21297088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190878" y="1482847"/>
            <a:ext cx="2667000" cy="1219200"/>
          </a:xfrm>
          <a:prstGeom prst="rect">
            <a:avLst/>
          </a:prstGeom>
          <a:noFill/>
          <a:ln w="38100">
            <a:solidFill>
              <a:schemeClr val="tx1"/>
            </a:solidFill>
            <a:miter lim="800000"/>
            <a:headEnd/>
            <a:tailEnd/>
          </a:ln>
        </p:spPr>
        <p:txBody>
          <a:bodyPr lIns="91407" tIns="45704" rIns="91407" bIns="45704"/>
          <a:lstStyle/>
          <a:p>
            <a:endParaRPr lang="en-US" dirty="0">
              <a:solidFill>
                <a:prstClr val="black"/>
              </a:solidFill>
            </a:endParaRPr>
          </a:p>
        </p:txBody>
      </p:sp>
      <p:sp>
        <p:nvSpPr>
          <p:cNvPr id="37896" name="Rectangle 10"/>
          <p:cNvSpPr>
            <a:spLocks noChangeArrowheads="1"/>
          </p:cNvSpPr>
          <p:nvPr/>
        </p:nvSpPr>
        <p:spPr bwMode="auto">
          <a:xfrm>
            <a:off x="3381378" y="1371600"/>
            <a:ext cx="2286000" cy="1569660"/>
          </a:xfrm>
          <a:prstGeom prst="rect">
            <a:avLst/>
          </a:prstGeom>
          <a:noFill/>
          <a:ln w="9525">
            <a:noFill/>
            <a:miter lim="800000"/>
            <a:headEnd/>
            <a:tailEnd/>
          </a:ln>
        </p:spPr>
        <p:txBody>
          <a:bodyPr lIns="0" tIns="0" rIns="0" bIns="0">
            <a:spAutoFit/>
          </a:bodyPr>
          <a:lstStyle/>
          <a:p>
            <a:pPr algn="ctr" eaLnBrk="0" hangingPunct="0"/>
            <a:endParaRPr lang="en-US" sz="1400" b="1" u="sng" dirty="0">
              <a:solidFill>
                <a:prstClr val="black"/>
              </a:solidFill>
            </a:endParaRPr>
          </a:p>
          <a:p>
            <a:pPr algn="ctr" eaLnBrk="0" hangingPunct="0"/>
            <a:r>
              <a:rPr lang="en-US" sz="1600" b="1" dirty="0">
                <a:solidFill>
                  <a:prstClr val="black"/>
                </a:solidFill>
              </a:rPr>
              <a:t>Program Control Division</a:t>
            </a:r>
          </a:p>
          <a:p>
            <a:pPr algn="ctr" eaLnBrk="0" hangingPunct="0"/>
            <a:endParaRPr lang="en-US" sz="1600" b="1" dirty="0">
              <a:solidFill>
                <a:prstClr val="black"/>
              </a:solidFill>
            </a:endParaRPr>
          </a:p>
          <a:p>
            <a:pPr algn="ctr" eaLnBrk="0" hangingPunct="0"/>
            <a:r>
              <a:rPr lang="en-US" sz="1600" b="1" dirty="0">
                <a:solidFill>
                  <a:prstClr val="black"/>
                </a:solidFill>
              </a:rPr>
              <a:t>Chief, Program Control</a:t>
            </a:r>
          </a:p>
          <a:p>
            <a:pPr algn="ctr"/>
            <a:r>
              <a:rPr lang="en-US" sz="1600" b="1" dirty="0">
                <a:solidFill>
                  <a:prstClr val="black"/>
                </a:solidFill>
              </a:rPr>
              <a:t>Deputy Chief</a:t>
            </a:r>
          </a:p>
          <a:p>
            <a:pPr algn="ctr"/>
            <a:endParaRPr lang="en-US" sz="1200" dirty="0">
              <a:solidFill>
                <a:prstClr val="black"/>
              </a:solidFill>
            </a:endParaRPr>
          </a:p>
          <a:p>
            <a:pPr algn="ctr" eaLnBrk="0" hangingPunct="0"/>
            <a:endParaRPr lang="en-US" sz="1200" dirty="0">
              <a:solidFill>
                <a:prstClr val="black"/>
              </a:solidFill>
            </a:endParaRPr>
          </a:p>
        </p:txBody>
      </p:sp>
      <p:sp>
        <p:nvSpPr>
          <p:cNvPr id="37897" name="Rectangle 11"/>
          <p:cNvSpPr>
            <a:spLocks noChangeArrowheads="1"/>
          </p:cNvSpPr>
          <p:nvPr/>
        </p:nvSpPr>
        <p:spPr bwMode="auto">
          <a:xfrm>
            <a:off x="1295400" y="153507"/>
            <a:ext cx="7772400" cy="1200296"/>
          </a:xfrm>
          <a:prstGeom prst="rect">
            <a:avLst/>
          </a:prstGeom>
          <a:noFill/>
          <a:ln w="9525">
            <a:noFill/>
            <a:miter lim="800000"/>
            <a:headEnd/>
            <a:tailEnd/>
          </a:ln>
        </p:spPr>
        <p:txBody>
          <a:bodyPr wrap="square" lIns="91407" tIns="45704" rIns="91407" bIns="45704">
            <a:spAutoFit/>
          </a:bodyPr>
          <a:lstStyle/>
          <a:p>
            <a:pPr algn="r" eaLnBrk="0" hangingPunct="0"/>
            <a:r>
              <a:rPr lang="en-US" sz="3600" b="1" i="1" dirty="0">
                <a:solidFill>
                  <a:prstClr val="white"/>
                </a:solidFill>
                <a:latin typeface="Cambria"/>
              </a:rPr>
              <a:t>Standard Program Control Organization</a:t>
            </a:r>
          </a:p>
        </p:txBody>
      </p:sp>
      <p:sp>
        <p:nvSpPr>
          <p:cNvPr id="37908" name="Rectangle 34"/>
          <p:cNvSpPr>
            <a:spLocks noChangeArrowheads="1"/>
          </p:cNvSpPr>
          <p:nvPr/>
        </p:nvSpPr>
        <p:spPr bwMode="auto">
          <a:xfrm>
            <a:off x="2700338" y="1646240"/>
            <a:ext cx="9144000" cy="369300"/>
          </a:xfrm>
          <a:prstGeom prst="rect">
            <a:avLst/>
          </a:prstGeom>
          <a:noFill/>
          <a:ln w="9525">
            <a:noFill/>
            <a:miter lim="800000"/>
            <a:headEnd/>
            <a:tailEnd/>
          </a:ln>
        </p:spPr>
        <p:txBody>
          <a:bodyPr lIns="91407" tIns="45704" rIns="91407" bIns="45704">
            <a:spAutoFit/>
          </a:bodyPr>
          <a:lstStyle/>
          <a:p>
            <a:endParaRPr lang="en-US" dirty="0">
              <a:solidFill>
                <a:prstClr val="black"/>
              </a:solidFill>
            </a:endParaRPr>
          </a:p>
        </p:txBody>
      </p:sp>
      <p:grpSp>
        <p:nvGrpSpPr>
          <p:cNvPr id="2" name="Group 1"/>
          <p:cNvGrpSpPr/>
          <p:nvPr/>
        </p:nvGrpSpPr>
        <p:grpSpPr>
          <a:xfrm>
            <a:off x="342900" y="2704563"/>
            <a:ext cx="8382000" cy="3671825"/>
            <a:chOff x="304800" y="2603500"/>
            <a:chExt cx="8382000" cy="3671825"/>
          </a:xfrm>
        </p:grpSpPr>
        <p:sp>
          <p:nvSpPr>
            <p:cNvPr id="37891" name="Line 3"/>
            <p:cNvSpPr>
              <a:spLocks noChangeShapeType="1"/>
            </p:cNvSpPr>
            <p:nvPr/>
          </p:nvSpPr>
          <p:spPr bwMode="auto">
            <a:xfrm>
              <a:off x="4495800" y="2603500"/>
              <a:ext cx="0" cy="444500"/>
            </a:xfrm>
            <a:prstGeom prst="line">
              <a:avLst/>
            </a:prstGeom>
            <a:noFill/>
            <a:ln w="38100">
              <a:solidFill>
                <a:schemeClr val="tx1"/>
              </a:solidFill>
              <a:round/>
              <a:headEnd/>
              <a:tailEnd/>
            </a:ln>
          </p:spPr>
          <p:txBody>
            <a:bodyPr lIns="91407" tIns="45704" rIns="91407" bIns="45704"/>
            <a:lstStyle/>
            <a:p>
              <a:endParaRPr lang="en-US" dirty="0">
                <a:solidFill>
                  <a:prstClr val="black"/>
                </a:solidFill>
              </a:endParaRPr>
            </a:p>
          </p:txBody>
        </p:sp>
        <p:sp>
          <p:nvSpPr>
            <p:cNvPr id="37892" name="Line 4"/>
            <p:cNvSpPr>
              <a:spLocks noChangeShapeType="1"/>
            </p:cNvSpPr>
            <p:nvPr/>
          </p:nvSpPr>
          <p:spPr bwMode="auto">
            <a:xfrm>
              <a:off x="1447800" y="3060700"/>
              <a:ext cx="2662238" cy="1588"/>
            </a:xfrm>
            <a:prstGeom prst="line">
              <a:avLst/>
            </a:prstGeom>
            <a:noFill/>
            <a:ln w="38100">
              <a:solidFill>
                <a:schemeClr val="tx1"/>
              </a:solidFill>
              <a:round/>
              <a:headEnd/>
              <a:tailEnd/>
            </a:ln>
          </p:spPr>
          <p:txBody>
            <a:bodyPr lIns="91407" tIns="45704" rIns="91407" bIns="45704"/>
            <a:lstStyle/>
            <a:p>
              <a:endParaRPr lang="en-US" dirty="0">
                <a:solidFill>
                  <a:prstClr val="black"/>
                </a:solidFill>
              </a:endParaRPr>
            </a:p>
          </p:txBody>
        </p:sp>
        <p:sp>
          <p:nvSpPr>
            <p:cNvPr id="37893" name="Line 5"/>
            <p:cNvSpPr>
              <a:spLocks noChangeShapeType="1"/>
            </p:cNvSpPr>
            <p:nvPr/>
          </p:nvSpPr>
          <p:spPr bwMode="auto">
            <a:xfrm>
              <a:off x="4038600" y="3060700"/>
              <a:ext cx="952500" cy="1588"/>
            </a:xfrm>
            <a:prstGeom prst="line">
              <a:avLst/>
            </a:prstGeom>
            <a:noFill/>
            <a:ln w="38100">
              <a:solidFill>
                <a:schemeClr val="tx1"/>
              </a:solidFill>
              <a:round/>
              <a:headEnd/>
              <a:tailEnd/>
            </a:ln>
          </p:spPr>
          <p:txBody>
            <a:bodyPr lIns="91407" tIns="45704" rIns="91407" bIns="45704"/>
            <a:lstStyle/>
            <a:p>
              <a:endParaRPr lang="en-US" dirty="0">
                <a:solidFill>
                  <a:prstClr val="black"/>
                </a:solidFill>
              </a:endParaRPr>
            </a:p>
          </p:txBody>
        </p:sp>
        <p:sp>
          <p:nvSpPr>
            <p:cNvPr id="37894" name="Line 6"/>
            <p:cNvSpPr>
              <a:spLocks noChangeShapeType="1"/>
            </p:cNvSpPr>
            <p:nvPr/>
          </p:nvSpPr>
          <p:spPr bwMode="auto">
            <a:xfrm flipV="1">
              <a:off x="4953000" y="3048000"/>
              <a:ext cx="2438400" cy="12700"/>
            </a:xfrm>
            <a:prstGeom prst="line">
              <a:avLst/>
            </a:prstGeom>
            <a:noFill/>
            <a:ln w="38100">
              <a:solidFill>
                <a:schemeClr val="tx1"/>
              </a:solidFill>
              <a:round/>
              <a:headEnd/>
              <a:tailEnd/>
            </a:ln>
          </p:spPr>
          <p:txBody>
            <a:bodyPr lIns="91407" tIns="45704" rIns="91407" bIns="45704"/>
            <a:lstStyle/>
            <a:p>
              <a:endParaRPr lang="en-US" dirty="0">
                <a:solidFill>
                  <a:prstClr val="black"/>
                </a:solidFill>
              </a:endParaRPr>
            </a:p>
          </p:txBody>
        </p:sp>
        <p:sp>
          <p:nvSpPr>
            <p:cNvPr id="37895" name="Rectangle 8"/>
            <p:cNvSpPr>
              <a:spLocks noChangeArrowheads="1"/>
            </p:cNvSpPr>
            <p:nvPr/>
          </p:nvSpPr>
          <p:spPr bwMode="auto">
            <a:xfrm>
              <a:off x="2700341" y="3968753"/>
              <a:ext cx="1785937" cy="692150"/>
            </a:xfrm>
            <a:prstGeom prst="rect">
              <a:avLst/>
            </a:prstGeom>
            <a:noFill/>
            <a:ln w="9525">
              <a:noFill/>
              <a:miter lim="800000"/>
              <a:headEnd/>
              <a:tailEnd/>
            </a:ln>
          </p:spPr>
          <p:txBody>
            <a:bodyPr lIns="91407" tIns="45704" rIns="91407" bIns="45704"/>
            <a:lstStyle/>
            <a:p>
              <a:endParaRPr lang="en-US" dirty="0">
                <a:solidFill>
                  <a:prstClr val="black"/>
                </a:solidFill>
              </a:endParaRPr>
            </a:p>
          </p:txBody>
        </p:sp>
        <p:sp>
          <p:nvSpPr>
            <p:cNvPr id="37898" name="Rectangle 12"/>
            <p:cNvSpPr>
              <a:spLocks noChangeArrowheads="1"/>
            </p:cNvSpPr>
            <p:nvPr/>
          </p:nvSpPr>
          <p:spPr bwMode="auto">
            <a:xfrm>
              <a:off x="304800" y="3365500"/>
              <a:ext cx="2286000" cy="990600"/>
            </a:xfrm>
            <a:prstGeom prst="rect">
              <a:avLst/>
            </a:prstGeom>
            <a:noFill/>
            <a:ln w="28575">
              <a:solidFill>
                <a:schemeClr val="tx1"/>
              </a:solidFill>
              <a:miter lim="800000"/>
              <a:headEnd/>
              <a:tailEnd/>
            </a:ln>
          </p:spPr>
          <p:txBody>
            <a:bodyPr lIns="91407" tIns="45704" rIns="91407" bIns="45704"/>
            <a:lstStyle/>
            <a:p>
              <a:pPr algn="ctr"/>
              <a:endParaRPr lang="en-US" dirty="0">
                <a:solidFill>
                  <a:prstClr val="black"/>
                </a:solidFill>
              </a:endParaRPr>
            </a:p>
          </p:txBody>
        </p:sp>
        <p:sp>
          <p:nvSpPr>
            <p:cNvPr id="37899" name="Rectangle 13"/>
            <p:cNvSpPr>
              <a:spLocks noChangeArrowheads="1"/>
            </p:cNvSpPr>
            <p:nvPr/>
          </p:nvSpPr>
          <p:spPr bwMode="auto">
            <a:xfrm>
              <a:off x="485775" y="3465723"/>
              <a:ext cx="1905000" cy="246221"/>
            </a:xfrm>
            <a:prstGeom prst="rect">
              <a:avLst/>
            </a:prstGeom>
            <a:noFill/>
            <a:ln w="9525">
              <a:noFill/>
              <a:miter lim="800000"/>
              <a:headEnd/>
              <a:tailEnd/>
            </a:ln>
          </p:spPr>
          <p:txBody>
            <a:bodyPr lIns="0" tIns="0" rIns="0" bIns="0">
              <a:spAutoFit/>
            </a:bodyPr>
            <a:lstStyle/>
            <a:p>
              <a:pPr algn="ctr" eaLnBrk="0" hangingPunct="0"/>
              <a:r>
                <a:rPr lang="en-US" sz="1600" b="1" dirty="0">
                  <a:solidFill>
                    <a:prstClr val="black"/>
                  </a:solidFill>
                </a:rPr>
                <a:t>Cost Branch</a:t>
              </a:r>
            </a:p>
          </p:txBody>
        </p:sp>
        <p:sp>
          <p:nvSpPr>
            <p:cNvPr id="37900" name="Rectangle 14"/>
            <p:cNvSpPr>
              <a:spLocks noChangeArrowheads="1"/>
            </p:cNvSpPr>
            <p:nvPr/>
          </p:nvSpPr>
          <p:spPr bwMode="auto">
            <a:xfrm>
              <a:off x="426243" y="3785070"/>
              <a:ext cx="2043113" cy="492443"/>
            </a:xfrm>
            <a:prstGeom prst="rect">
              <a:avLst/>
            </a:prstGeom>
            <a:noFill/>
            <a:ln w="9525">
              <a:noFill/>
              <a:miter lim="800000"/>
              <a:headEnd/>
              <a:tailEnd/>
            </a:ln>
          </p:spPr>
          <p:txBody>
            <a:bodyPr lIns="0" tIns="0" rIns="0" bIns="0">
              <a:spAutoFit/>
            </a:bodyPr>
            <a:lstStyle/>
            <a:p>
              <a:pPr algn="ctr" eaLnBrk="0" hangingPunct="0"/>
              <a:r>
                <a:rPr lang="en-US" sz="1600" b="1" dirty="0">
                  <a:solidFill>
                    <a:prstClr val="black"/>
                  </a:solidFill>
                </a:rPr>
                <a:t>Chief, Cost Analysis Branch</a:t>
              </a:r>
            </a:p>
          </p:txBody>
        </p:sp>
        <p:sp>
          <p:nvSpPr>
            <p:cNvPr id="37901" name="Rectangle 15"/>
            <p:cNvSpPr>
              <a:spLocks noChangeArrowheads="1"/>
            </p:cNvSpPr>
            <p:nvPr/>
          </p:nvSpPr>
          <p:spPr bwMode="auto">
            <a:xfrm>
              <a:off x="3533775" y="3465723"/>
              <a:ext cx="1981200" cy="246221"/>
            </a:xfrm>
            <a:prstGeom prst="rect">
              <a:avLst/>
            </a:prstGeom>
            <a:noFill/>
            <a:ln w="9525">
              <a:noFill/>
              <a:miter lim="800000"/>
              <a:headEnd/>
              <a:tailEnd/>
            </a:ln>
          </p:spPr>
          <p:txBody>
            <a:bodyPr lIns="0" tIns="0" rIns="0" bIns="0">
              <a:spAutoFit/>
            </a:bodyPr>
            <a:lstStyle/>
            <a:p>
              <a:pPr algn="ctr" eaLnBrk="0" hangingPunct="0"/>
              <a:r>
                <a:rPr lang="en-US" sz="1600" b="1" dirty="0">
                  <a:solidFill>
                    <a:prstClr val="black"/>
                  </a:solidFill>
                </a:rPr>
                <a:t>Budget Branch</a:t>
              </a:r>
            </a:p>
          </p:txBody>
        </p:sp>
        <p:sp>
          <p:nvSpPr>
            <p:cNvPr id="37902" name="Rectangle 16"/>
            <p:cNvSpPr>
              <a:spLocks noChangeArrowheads="1"/>
            </p:cNvSpPr>
            <p:nvPr/>
          </p:nvSpPr>
          <p:spPr bwMode="auto">
            <a:xfrm>
              <a:off x="3505200" y="3785069"/>
              <a:ext cx="1981200" cy="492443"/>
            </a:xfrm>
            <a:prstGeom prst="rect">
              <a:avLst/>
            </a:prstGeom>
            <a:noFill/>
            <a:ln w="9525">
              <a:noFill/>
              <a:miter lim="800000"/>
              <a:headEnd/>
              <a:tailEnd/>
            </a:ln>
          </p:spPr>
          <p:txBody>
            <a:bodyPr lIns="0" tIns="0" rIns="0" bIns="0">
              <a:spAutoFit/>
            </a:bodyPr>
            <a:lstStyle/>
            <a:p>
              <a:pPr algn="ctr" eaLnBrk="0" hangingPunct="0"/>
              <a:r>
                <a:rPr lang="en-US" sz="1600" b="1" dirty="0">
                  <a:solidFill>
                    <a:prstClr val="black"/>
                  </a:solidFill>
                </a:rPr>
                <a:t>Chief, Budget </a:t>
              </a:r>
            </a:p>
            <a:p>
              <a:pPr algn="ctr" eaLnBrk="0" hangingPunct="0"/>
              <a:r>
                <a:rPr lang="en-US" sz="1600" b="1" dirty="0">
                  <a:solidFill>
                    <a:prstClr val="black"/>
                  </a:solidFill>
                </a:rPr>
                <a:t>Branch</a:t>
              </a:r>
            </a:p>
          </p:txBody>
        </p:sp>
        <p:sp>
          <p:nvSpPr>
            <p:cNvPr id="37903" name="Line 17"/>
            <p:cNvSpPr>
              <a:spLocks noChangeShapeType="1"/>
            </p:cNvSpPr>
            <p:nvPr/>
          </p:nvSpPr>
          <p:spPr bwMode="auto">
            <a:xfrm>
              <a:off x="1447800" y="3060700"/>
              <a:ext cx="0" cy="304800"/>
            </a:xfrm>
            <a:prstGeom prst="line">
              <a:avLst/>
            </a:prstGeom>
            <a:noFill/>
            <a:ln w="38100">
              <a:solidFill>
                <a:schemeClr val="tx1"/>
              </a:solidFill>
              <a:round/>
              <a:headEnd/>
              <a:tailEnd/>
            </a:ln>
          </p:spPr>
          <p:txBody>
            <a:bodyPr lIns="91407" tIns="45704" rIns="91407" bIns="45704"/>
            <a:lstStyle/>
            <a:p>
              <a:endParaRPr lang="en-US" dirty="0">
                <a:solidFill>
                  <a:prstClr val="black"/>
                </a:solidFill>
              </a:endParaRPr>
            </a:p>
          </p:txBody>
        </p:sp>
        <p:sp>
          <p:nvSpPr>
            <p:cNvPr id="37904" name="Line 19"/>
            <p:cNvSpPr>
              <a:spLocks noChangeShapeType="1"/>
            </p:cNvSpPr>
            <p:nvPr/>
          </p:nvSpPr>
          <p:spPr bwMode="auto">
            <a:xfrm>
              <a:off x="7391400" y="3060700"/>
              <a:ext cx="0" cy="304800"/>
            </a:xfrm>
            <a:prstGeom prst="line">
              <a:avLst/>
            </a:prstGeom>
            <a:noFill/>
            <a:ln w="38100">
              <a:solidFill>
                <a:schemeClr val="tx1"/>
              </a:solidFill>
              <a:round/>
              <a:headEnd/>
              <a:tailEnd/>
            </a:ln>
          </p:spPr>
          <p:txBody>
            <a:bodyPr lIns="91407" tIns="45704" rIns="91407" bIns="45704"/>
            <a:lstStyle/>
            <a:p>
              <a:endParaRPr lang="en-US" dirty="0">
                <a:solidFill>
                  <a:prstClr val="black"/>
                </a:solidFill>
              </a:endParaRPr>
            </a:p>
          </p:txBody>
        </p:sp>
        <p:sp>
          <p:nvSpPr>
            <p:cNvPr id="37905" name="Rectangle 23"/>
            <p:cNvSpPr>
              <a:spLocks noChangeArrowheads="1"/>
            </p:cNvSpPr>
            <p:nvPr/>
          </p:nvSpPr>
          <p:spPr bwMode="auto">
            <a:xfrm>
              <a:off x="6248400" y="3484112"/>
              <a:ext cx="2286000" cy="246221"/>
            </a:xfrm>
            <a:prstGeom prst="rect">
              <a:avLst/>
            </a:prstGeom>
            <a:noFill/>
            <a:ln w="9525">
              <a:noFill/>
              <a:miter lim="800000"/>
              <a:headEnd/>
              <a:tailEnd/>
            </a:ln>
          </p:spPr>
          <p:txBody>
            <a:bodyPr lIns="0" tIns="0" rIns="0" bIns="0">
              <a:spAutoFit/>
            </a:bodyPr>
            <a:lstStyle/>
            <a:p>
              <a:pPr algn="ctr" eaLnBrk="0" hangingPunct="0"/>
              <a:r>
                <a:rPr lang="en-US" sz="1600" b="1" dirty="0">
                  <a:solidFill>
                    <a:prstClr val="black"/>
                  </a:solidFill>
                </a:rPr>
                <a:t>Program Reporting Branch</a:t>
              </a:r>
            </a:p>
          </p:txBody>
        </p:sp>
        <p:sp>
          <p:nvSpPr>
            <p:cNvPr id="37906" name="Rectangle 24"/>
            <p:cNvSpPr>
              <a:spLocks noChangeArrowheads="1"/>
            </p:cNvSpPr>
            <p:nvPr/>
          </p:nvSpPr>
          <p:spPr bwMode="auto">
            <a:xfrm>
              <a:off x="6172200" y="3785594"/>
              <a:ext cx="2438400" cy="492443"/>
            </a:xfrm>
            <a:prstGeom prst="rect">
              <a:avLst/>
            </a:prstGeom>
            <a:noFill/>
            <a:ln w="9525">
              <a:noFill/>
              <a:miter lim="800000"/>
              <a:headEnd/>
              <a:tailEnd/>
            </a:ln>
          </p:spPr>
          <p:txBody>
            <a:bodyPr lIns="0" tIns="0" rIns="0" bIns="0">
              <a:spAutoFit/>
            </a:bodyPr>
            <a:lstStyle/>
            <a:p>
              <a:pPr algn="ctr" eaLnBrk="0" hangingPunct="0"/>
              <a:r>
                <a:rPr lang="en-US" sz="1600" b="1" dirty="0">
                  <a:solidFill>
                    <a:prstClr val="black"/>
                  </a:solidFill>
                </a:rPr>
                <a:t>Chief, Program Reporting Branch</a:t>
              </a:r>
            </a:p>
          </p:txBody>
        </p:sp>
        <p:sp>
          <p:nvSpPr>
            <p:cNvPr id="37907" name="Line 33"/>
            <p:cNvSpPr>
              <a:spLocks noChangeShapeType="1"/>
            </p:cNvSpPr>
            <p:nvPr/>
          </p:nvSpPr>
          <p:spPr bwMode="auto">
            <a:xfrm>
              <a:off x="4495800" y="3060700"/>
              <a:ext cx="0" cy="304800"/>
            </a:xfrm>
            <a:prstGeom prst="line">
              <a:avLst/>
            </a:prstGeom>
            <a:noFill/>
            <a:ln w="38100">
              <a:solidFill>
                <a:schemeClr val="tx1"/>
              </a:solidFill>
              <a:round/>
              <a:headEnd/>
              <a:tailEnd/>
            </a:ln>
          </p:spPr>
          <p:txBody>
            <a:bodyPr lIns="91407" tIns="45704" rIns="91407" bIns="45704"/>
            <a:lstStyle/>
            <a:p>
              <a:endParaRPr lang="en-US" dirty="0">
                <a:solidFill>
                  <a:prstClr val="black"/>
                </a:solidFill>
              </a:endParaRPr>
            </a:p>
          </p:txBody>
        </p:sp>
        <p:sp>
          <p:nvSpPr>
            <p:cNvPr id="37909" name="Rectangle 40"/>
            <p:cNvSpPr>
              <a:spLocks noChangeArrowheads="1"/>
            </p:cNvSpPr>
            <p:nvPr/>
          </p:nvSpPr>
          <p:spPr bwMode="auto">
            <a:xfrm>
              <a:off x="3352800" y="3367088"/>
              <a:ext cx="2362200" cy="990600"/>
            </a:xfrm>
            <a:prstGeom prst="rect">
              <a:avLst/>
            </a:prstGeom>
            <a:noFill/>
            <a:ln w="28575">
              <a:solidFill>
                <a:schemeClr val="tx1"/>
              </a:solidFill>
              <a:miter lim="800000"/>
              <a:headEnd/>
              <a:tailEnd/>
            </a:ln>
          </p:spPr>
          <p:txBody>
            <a:bodyPr lIns="91407" tIns="45704" rIns="91407" bIns="45704"/>
            <a:lstStyle/>
            <a:p>
              <a:pPr algn="ctr"/>
              <a:endParaRPr lang="en-US" dirty="0">
                <a:solidFill>
                  <a:prstClr val="black"/>
                </a:solidFill>
              </a:endParaRPr>
            </a:p>
          </p:txBody>
        </p:sp>
        <p:sp>
          <p:nvSpPr>
            <p:cNvPr id="37910" name="Rectangle 41"/>
            <p:cNvSpPr>
              <a:spLocks noChangeArrowheads="1"/>
            </p:cNvSpPr>
            <p:nvPr/>
          </p:nvSpPr>
          <p:spPr bwMode="auto">
            <a:xfrm>
              <a:off x="6096000" y="3362325"/>
              <a:ext cx="2590800" cy="990600"/>
            </a:xfrm>
            <a:prstGeom prst="rect">
              <a:avLst/>
            </a:prstGeom>
            <a:noFill/>
            <a:ln w="28575">
              <a:solidFill>
                <a:schemeClr val="tx1"/>
              </a:solidFill>
              <a:miter lim="800000"/>
              <a:headEnd/>
              <a:tailEnd/>
            </a:ln>
          </p:spPr>
          <p:txBody>
            <a:bodyPr lIns="91407" tIns="45704" rIns="91407" bIns="45704"/>
            <a:lstStyle/>
            <a:p>
              <a:endParaRPr lang="en-US" dirty="0">
                <a:solidFill>
                  <a:prstClr val="black"/>
                </a:solidFill>
              </a:endParaRPr>
            </a:p>
          </p:txBody>
        </p:sp>
        <p:sp>
          <p:nvSpPr>
            <p:cNvPr id="37911" name="Rectangle 14"/>
            <p:cNvSpPr>
              <a:spLocks noChangeArrowheads="1"/>
            </p:cNvSpPr>
            <p:nvPr/>
          </p:nvSpPr>
          <p:spPr bwMode="auto">
            <a:xfrm>
              <a:off x="304800" y="4527835"/>
              <a:ext cx="2286000" cy="1477328"/>
            </a:xfrm>
            <a:prstGeom prst="rect">
              <a:avLst/>
            </a:prstGeom>
            <a:noFill/>
            <a:ln w="9525">
              <a:noFill/>
              <a:miter lim="800000"/>
              <a:headEnd/>
              <a:tailEnd/>
            </a:ln>
          </p:spPr>
          <p:txBody>
            <a:bodyPr lIns="0" tIns="0" rIns="0" bIns="0">
              <a:spAutoFit/>
            </a:bodyPr>
            <a:lstStyle/>
            <a:p>
              <a:pPr algn="ctr" eaLnBrk="0" hangingPunct="0"/>
              <a:r>
                <a:rPr lang="en-US" sz="1600" b="1" dirty="0">
                  <a:solidFill>
                    <a:prstClr val="black"/>
                  </a:solidFill>
                </a:rPr>
                <a:t>Contractor Performance Analysis</a:t>
              </a:r>
            </a:p>
            <a:p>
              <a:pPr algn="ctr" eaLnBrk="0" hangingPunct="0"/>
              <a:r>
                <a:rPr lang="en-US" sz="1600" b="1" dirty="0">
                  <a:solidFill>
                    <a:prstClr val="black"/>
                  </a:solidFill>
                </a:rPr>
                <a:t>Earn Value Management</a:t>
              </a:r>
            </a:p>
            <a:p>
              <a:pPr algn="ctr" eaLnBrk="0" hangingPunct="0"/>
              <a:r>
                <a:rPr lang="en-US" sz="1600" b="1" dirty="0">
                  <a:solidFill>
                    <a:prstClr val="black"/>
                  </a:solidFill>
                </a:rPr>
                <a:t>Cost Estimating</a:t>
              </a:r>
            </a:p>
            <a:p>
              <a:pPr algn="ctr" eaLnBrk="0" hangingPunct="0"/>
              <a:r>
                <a:rPr lang="en-US" sz="1600" b="1" dirty="0">
                  <a:solidFill>
                    <a:prstClr val="black"/>
                  </a:solidFill>
                </a:rPr>
                <a:t>Risk Analysis</a:t>
              </a:r>
            </a:p>
            <a:p>
              <a:pPr algn="ctr" eaLnBrk="0" hangingPunct="0"/>
              <a:r>
                <a:rPr lang="en-US" sz="1600" b="1" dirty="0">
                  <a:solidFill>
                    <a:prstClr val="black"/>
                  </a:solidFill>
                </a:rPr>
                <a:t>Scheduling</a:t>
              </a:r>
            </a:p>
          </p:txBody>
        </p:sp>
        <p:sp>
          <p:nvSpPr>
            <p:cNvPr id="37912" name="Rectangle 14"/>
            <p:cNvSpPr>
              <a:spLocks noChangeArrowheads="1"/>
            </p:cNvSpPr>
            <p:nvPr/>
          </p:nvSpPr>
          <p:spPr bwMode="auto">
            <a:xfrm>
              <a:off x="3571875" y="4551776"/>
              <a:ext cx="1905000" cy="1723549"/>
            </a:xfrm>
            <a:prstGeom prst="rect">
              <a:avLst/>
            </a:prstGeom>
            <a:noFill/>
            <a:ln w="9525">
              <a:noFill/>
              <a:miter lim="800000"/>
              <a:headEnd/>
              <a:tailEnd/>
            </a:ln>
          </p:spPr>
          <p:txBody>
            <a:bodyPr lIns="0" tIns="0" rIns="0" bIns="0">
              <a:spAutoFit/>
            </a:bodyPr>
            <a:lstStyle/>
            <a:p>
              <a:pPr algn="ctr" eaLnBrk="0" hangingPunct="0"/>
              <a:r>
                <a:rPr lang="en-US" sz="1600" b="1" dirty="0">
                  <a:solidFill>
                    <a:prstClr val="black"/>
                  </a:solidFill>
                </a:rPr>
                <a:t>Budget Justification</a:t>
              </a:r>
            </a:p>
            <a:p>
              <a:pPr algn="ctr" eaLnBrk="0" hangingPunct="0"/>
              <a:r>
                <a:rPr lang="en-US" sz="1600" b="1" dirty="0">
                  <a:solidFill>
                    <a:prstClr val="black"/>
                  </a:solidFill>
                </a:rPr>
                <a:t>Budget Execution</a:t>
              </a:r>
            </a:p>
            <a:p>
              <a:pPr algn="ctr" eaLnBrk="0" hangingPunct="0"/>
              <a:r>
                <a:rPr lang="en-US" sz="1600" b="1" dirty="0">
                  <a:solidFill>
                    <a:prstClr val="black"/>
                  </a:solidFill>
                </a:rPr>
                <a:t>Budget Planning</a:t>
              </a:r>
            </a:p>
            <a:p>
              <a:pPr algn="ctr" eaLnBrk="0" hangingPunct="0"/>
              <a:r>
                <a:rPr lang="en-US" sz="1600" b="1" dirty="0">
                  <a:solidFill>
                    <a:prstClr val="black"/>
                  </a:solidFill>
                </a:rPr>
                <a:t>Financial Reviews</a:t>
              </a:r>
            </a:p>
            <a:p>
              <a:pPr algn="ctr" eaLnBrk="0" hangingPunct="0"/>
              <a:r>
                <a:rPr lang="en-US" sz="1600" b="1" dirty="0">
                  <a:solidFill>
                    <a:prstClr val="black"/>
                  </a:solidFill>
                </a:rPr>
                <a:t>Comprehensive Cost and Requirements (</a:t>
              </a:r>
              <a:r>
                <a:rPr lang="en-US" sz="1600" b="1" dirty="0" err="1">
                  <a:solidFill>
                    <a:prstClr val="black"/>
                  </a:solidFill>
                </a:rPr>
                <a:t>CCaR</a:t>
              </a:r>
              <a:r>
                <a:rPr lang="en-US" sz="1600" b="1" dirty="0">
                  <a:solidFill>
                    <a:prstClr val="black"/>
                  </a:solidFill>
                </a:rPr>
                <a:t>) System</a:t>
              </a:r>
            </a:p>
          </p:txBody>
        </p:sp>
      </p:grpSp>
      <p:sp>
        <p:nvSpPr>
          <p:cNvPr id="37913" name="Rectangle 14"/>
          <p:cNvSpPr>
            <a:spLocks noChangeArrowheads="1"/>
          </p:cNvSpPr>
          <p:nvPr/>
        </p:nvSpPr>
        <p:spPr bwMode="auto">
          <a:xfrm>
            <a:off x="5857878" y="4648200"/>
            <a:ext cx="3048000" cy="2215991"/>
          </a:xfrm>
          <a:prstGeom prst="rect">
            <a:avLst/>
          </a:prstGeom>
          <a:noFill/>
          <a:ln w="9525">
            <a:noFill/>
            <a:miter lim="800000"/>
            <a:headEnd/>
            <a:tailEnd/>
          </a:ln>
        </p:spPr>
        <p:txBody>
          <a:bodyPr lIns="0" tIns="0" rIns="0" bIns="0">
            <a:spAutoFit/>
          </a:bodyPr>
          <a:lstStyle/>
          <a:p>
            <a:pPr algn="ctr" eaLnBrk="0" hangingPunct="0"/>
            <a:r>
              <a:rPr lang="en-US" sz="1600" b="1" dirty="0">
                <a:solidFill>
                  <a:prstClr val="black"/>
                </a:solidFill>
              </a:rPr>
              <a:t>Defense Acquisition Executive Summary (DAES)</a:t>
            </a:r>
          </a:p>
          <a:p>
            <a:pPr algn="ctr" eaLnBrk="0" hangingPunct="0"/>
            <a:r>
              <a:rPr lang="en-US" sz="1600" b="1" dirty="0">
                <a:solidFill>
                  <a:prstClr val="black"/>
                </a:solidFill>
              </a:rPr>
              <a:t>Monthly Acq Review (MAR) </a:t>
            </a:r>
          </a:p>
          <a:p>
            <a:pPr algn="ctr" eaLnBrk="0" hangingPunct="0"/>
            <a:r>
              <a:rPr lang="en-US" sz="1600" b="1" dirty="0">
                <a:solidFill>
                  <a:prstClr val="black"/>
                </a:solidFill>
              </a:rPr>
              <a:t>Selected Acquisition Report (SAR)</a:t>
            </a:r>
          </a:p>
          <a:p>
            <a:pPr algn="ctr" eaLnBrk="0" hangingPunct="0"/>
            <a:r>
              <a:rPr lang="en-US" sz="1600" b="1" dirty="0">
                <a:solidFill>
                  <a:prstClr val="black"/>
                </a:solidFill>
              </a:rPr>
              <a:t>Internal &amp; External Reports</a:t>
            </a:r>
          </a:p>
          <a:p>
            <a:pPr algn="ctr" eaLnBrk="0" hangingPunct="0"/>
            <a:r>
              <a:rPr lang="en-US" sz="1600" b="1" dirty="0">
                <a:solidFill>
                  <a:prstClr val="black"/>
                </a:solidFill>
              </a:rPr>
              <a:t>   P- &amp; R-Series Documents</a:t>
            </a:r>
          </a:p>
          <a:p>
            <a:pPr algn="ctr" eaLnBrk="0" hangingPunct="0"/>
            <a:r>
              <a:rPr lang="en-US" sz="1600" b="1" dirty="0">
                <a:solidFill>
                  <a:prstClr val="black"/>
                </a:solidFill>
              </a:rPr>
              <a:t>P: Procurement</a:t>
            </a:r>
          </a:p>
          <a:p>
            <a:pPr algn="ctr" eaLnBrk="0" hangingPunct="0"/>
            <a:r>
              <a:rPr lang="en-US" sz="1600" b="1" dirty="0">
                <a:solidFill>
                  <a:prstClr val="black"/>
                </a:solidFill>
              </a:rPr>
              <a:t>R: Research Development Test &amp; Evaluation</a:t>
            </a:r>
          </a:p>
        </p:txBody>
      </p:sp>
    </p:spTree>
    <p:extLst>
      <p:ext uri="{BB962C8B-B14F-4D97-AF65-F5344CB8AC3E}">
        <p14:creationId xmlns:p14="http://schemas.microsoft.com/office/powerpoint/2010/main" val="32175504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0" y="6617970"/>
            <a:ext cx="381000" cy="251460"/>
          </a:xfrm>
        </p:spPr>
        <p:txBody>
          <a:bodyPr/>
          <a:lstStyle/>
          <a:p>
            <a:fld id="{1C95EDD5-9F70-413E-ABAF-645D9EF0A4CB}" type="slidenum">
              <a:rPr lang="en-US" smtClean="0"/>
              <a:t>93</a:t>
            </a:fld>
            <a:endParaRPr lang="en-US"/>
          </a:p>
        </p:txBody>
      </p:sp>
      <p:sp>
        <p:nvSpPr>
          <p:cNvPr id="4" name="Rounded Rectangle 3"/>
          <p:cNvSpPr/>
          <p:nvPr/>
        </p:nvSpPr>
        <p:spPr>
          <a:xfrm>
            <a:off x="457200" y="1455420"/>
            <a:ext cx="3676650" cy="442799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223657" y="1455420"/>
            <a:ext cx="4615543" cy="442799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2209800" y="2079325"/>
            <a:ext cx="762000" cy="586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FM</a:t>
            </a:r>
          </a:p>
        </p:txBody>
      </p:sp>
      <p:sp>
        <p:nvSpPr>
          <p:cNvPr id="7" name="Rounded Rectangle 6"/>
          <p:cNvSpPr/>
          <p:nvPr/>
        </p:nvSpPr>
        <p:spPr>
          <a:xfrm>
            <a:off x="2209800" y="2945130"/>
            <a:ext cx="762000" cy="586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FMC</a:t>
            </a:r>
          </a:p>
        </p:txBody>
      </p:sp>
      <p:sp>
        <p:nvSpPr>
          <p:cNvPr id="8" name="Rounded Rectangle 7"/>
          <p:cNvSpPr/>
          <p:nvPr/>
        </p:nvSpPr>
        <p:spPr>
          <a:xfrm>
            <a:off x="914400" y="4011930"/>
            <a:ext cx="849086" cy="586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FMCR</a:t>
            </a:r>
          </a:p>
        </p:txBody>
      </p:sp>
      <p:sp>
        <p:nvSpPr>
          <p:cNvPr id="9" name="Rounded Rectangle 8"/>
          <p:cNvSpPr/>
          <p:nvPr/>
        </p:nvSpPr>
        <p:spPr>
          <a:xfrm>
            <a:off x="2133600" y="4011930"/>
            <a:ext cx="914400" cy="586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FMCC</a:t>
            </a:r>
          </a:p>
        </p:txBody>
      </p:sp>
      <p:sp>
        <p:nvSpPr>
          <p:cNvPr id="10" name="Rounded Rectangle 9"/>
          <p:cNvSpPr/>
          <p:nvPr/>
        </p:nvSpPr>
        <p:spPr>
          <a:xfrm>
            <a:off x="2019300" y="4994910"/>
            <a:ext cx="1143000" cy="754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Staff Cost Analysts</a:t>
            </a:r>
          </a:p>
        </p:txBody>
      </p:sp>
      <p:sp>
        <p:nvSpPr>
          <p:cNvPr id="11" name="Rounded Rectangle 10"/>
          <p:cNvSpPr/>
          <p:nvPr/>
        </p:nvSpPr>
        <p:spPr>
          <a:xfrm>
            <a:off x="4819650" y="5002530"/>
            <a:ext cx="1181100" cy="586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 Analysts</a:t>
            </a:r>
          </a:p>
        </p:txBody>
      </p:sp>
      <p:sp>
        <p:nvSpPr>
          <p:cNvPr id="12" name="Rounded Rectangle 11"/>
          <p:cNvSpPr/>
          <p:nvPr/>
        </p:nvSpPr>
        <p:spPr>
          <a:xfrm>
            <a:off x="5029200" y="4011930"/>
            <a:ext cx="762000" cy="586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 Chief</a:t>
            </a:r>
          </a:p>
        </p:txBody>
      </p:sp>
      <p:sp>
        <p:nvSpPr>
          <p:cNvPr id="13" name="Rounded Rectangle 12"/>
          <p:cNvSpPr/>
          <p:nvPr/>
        </p:nvSpPr>
        <p:spPr>
          <a:xfrm>
            <a:off x="6400800" y="4011930"/>
            <a:ext cx="914400" cy="586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Budget Chiefs</a:t>
            </a:r>
          </a:p>
        </p:txBody>
      </p:sp>
      <p:sp>
        <p:nvSpPr>
          <p:cNvPr id="14" name="Rounded Rectangle 13"/>
          <p:cNvSpPr/>
          <p:nvPr/>
        </p:nvSpPr>
        <p:spPr>
          <a:xfrm>
            <a:off x="6477000" y="2945130"/>
            <a:ext cx="762000" cy="586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PCC</a:t>
            </a:r>
          </a:p>
        </p:txBody>
      </p:sp>
      <p:sp>
        <p:nvSpPr>
          <p:cNvPr id="15" name="Rounded Rectangle 14"/>
          <p:cNvSpPr/>
          <p:nvPr/>
        </p:nvSpPr>
        <p:spPr>
          <a:xfrm>
            <a:off x="6477000" y="2106930"/>
            <a:ext cx="762000" cy="586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SPD</a:t>
            </a:r>
          </a:p>
        </p:txBody>
      </p:sp>
      <p:sp>
        <p:nvSpPr>
          <p:cNvPr id="16" name="TextBox 15"/>
          <p:cNvSpPr txBox="1"/>
          <p:nvPr/>
        </p:nvSpPr>
        <p:spPr>
          <a:xfrm>
            <a:off x="726275" y="1718197"/>
            <a:ext cx="612668" cy="406265"/>
          </a:xfrm>
          <a:prstGeom prst="rect">
            <a:avLst/>
          </a:prstGeom>
          <a:noFill/>
        </p:spPr>
        <p:txBody>
          <a:bodyPr wrap="none" rtlCol="0">
            <a:spAutoFit/>
          </a:bodyPr>
          <a:lstStyle/>
          <a:p>
            <a:r>
              <a:rPr lang="en-US" dirty="0"/>
              <a:t>Staff</a:t>
            </a:r>
          </a:p>
        </p:txBody>
      </p:sp>
      <p:sp>
        <p:nvSpPr>
          <p:cNvPr id="17" name="TextBox 16"/>
          <p:cNvSpPr txBox="1"/>
          <p:nvPr/>
        </p:nvSpPr>
        <p:spPr>
          <a:xfrm>
            <a:off x="5029200" y="1718197"/>
            <a:ext cx="1240853" cy="406265"/>
          </a:xfrm>
          <a:prstGeom prst="rect">
            <a:avLst/>
          </a:prstGeom>
          <a:noFill/>
        </p:spPr>
        <p:txBody>
          <a:bodyPr wrap="none" rtlCol="0">
            <a:spAutoFit/>
          </a:bodyPr>
          <a:lstStyle/>
          <a:p>
            <a:r>
              <a:rPr lang="en-US" dirty="0"/>
              <a:t>Directorate</a:t>
            </a:r>
          </a:p>
        </p:txBody>
      </p:sp>
      <p:cxnSp>
        <p:nvCxnSpPr>
          <p:cNvPr id="19" name="Straight Arrow Connector 18"/>
          <p:cNvCxnSpPr>
            <a:stCxn id="6" idx="3"/>
          </p:cNvCxnSpPr>
          <p:nvPr/>
        </p:nvCxnSpPr>
        <p:spPr>
          <a:xfrm>
            <a:off x="2971800" y="2372695"/>
            <a:ext cx="3505200" cy="29051"/>
          </a:xfrm>
          <a:prstGeom prst="straightConnector1">
            <a:avLst/>
          </a:prstGeom>
          <a:ln w="57150">
            <a:prstDash val="sysDash"/>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2"/>
            <a:endCxn id="7" idx="0"/>
          </p:cNvCxnSpPr>
          <p:nvPr/>
        </p:nvCxnSpPr>
        <p:spPr>
          <a:xfrm>
            <a:off x="2590800" y="2666065"/>
            <a:ext cx="0" cy="2790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8" idx="0"/>
          </p:cNvCxnSpPr>
          <p:nvPr/>
        </p:nvCxnSpPr>
        <p:spPr>
          <a:xfrm>
            <a:off x="1306286" y="3636368"/>
            <a:ext cx="32657" cy="3755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9" idx="0"/>
          </p:cNvCxnSpPr>
          <p:nvPr/>
        </p:nvCxnSpPr>
        <p:spPr>
          <a:xfrm>
            <a:off x="2590800" y="3531870"/>
            <a:ext cx="0" cy="4800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a:endCxn id="10" idx="0"/>
          </p:cNvCxnSpPr>
          <p:nvPr/>
        </p:nvCxnSpPr>
        <p:spPr>
          <a:xfrm>
            <a:off x="2590800" y="4598670"/>
            <a:ext cx="0" cy="3962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5" idx="2"/>
            <a:endCxn id="14" idx="0"/>
          </p:cNvCxnSpPr>
          <p:nvPr/>
        </p:nvCxnSpPr>
        <p:spPr>
          <a:xfrm>
            <a:off x="6858000" y="2693670"/>
            <a:ext cx="0" cy="2514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2"/>
            <a:endCxn id="13" idx="0"/>
          </p:cNvCxnSpPr>
          <p:nvPr/>
        </p:nvCxnSpPr>
        <p:spPr>
          <a:xfrm>
            <a:off x="6858000" y="3531870"/>
            <a:ext cx="0" cy="4800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2" idx="2"/>
            <a:endCxn id="11" idx="0"/>
          </p:cNvCxnSpPr>
          <p:nvPr/>
        </p:nvCxnSpPr>
        <p:spPr>
          <a:xfrm>
            <a:off x="5410200" y="4598670"/>
            <a:ext cx="0" cy="4038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338943" y="3657600"/>
            <a:ext cx="40712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2" idx="0"/>
          </p:cNvCxnSpPr>
          <p:nvPr/>
        </p:nvCxnSpPr>
        <p:spPr>
          <a:xfrm>
            <a:off x="5410200" y="3636368"/>
            <a:ext cx="0" cy="3755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4" idx="1"/>
            <a:endCxn id="12" idx="0"/>
          </p:cNvCxnSpPr>
          <p:nvPr/>
        </p:nvCxnSpPr>
        <p:spPr>
          <a:xfrm flipH="1">
            <a:off x="5410200" y="3238500"/>
            <a:ext cx="1066800" cy="7734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81000" y="5943600"/>
            <a:ext cx="1671804" cy="710964"/>
          </a:xfrm>
          <a:prstGeom prst="rect">
            <a:avLst/>
          </a:prstGeom>
          <a:noFill/>
        </p:spPr>
        <p:txBody>
          <a:bodyPr wrap="none" rtlCol="0">
            <a:spAutoFit/>
          </a:bodyPr>
          <a:lstStyle/>
          <a:p>
            <a:r>
              <a:rPr lang="en-US" dirty="0"/>
              <a:t>ADCON        PCC</a:t>
            </a:r>
          </a:p>
          <a:p>
            <a:r>
              <a:rPr lang="en-US" dirty="0"/>
              <a:t>OPCON         FM</a:t>
            </a:r>
          </a:p>
        </p:txBody>
      </p:sp>
      <p:cxnSp>
        <p:nvCxnSpPr>
          <p:cNvPr id="63" name="Straight Arrow Connector 62"/>
          <p:cNvCxnSpPr/>
          <p:nvPr/>
        </p:nvCxnSpPr>
        <p:spPr>
          <a:xfrm>
            <a:off x="1272860" y="6147902"/>
            <a:ext cx="1749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272860" y="6400800"/>
            <a:ext cx="1749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019300" y="5984778"/>
            <a:ext cx="6546472" cy="643253"/>
          </a:xfrm>
          <a:prstGeom prst="rect">
            <a:avLst/>
          </a:prstGeom>
          <a:solidFill>
            <a:schemeClr val="accent1">
              <a:lumMod val="60000"/>
              <a:lumOff val="40000"/>
            </a:schemeClr>
          </a:solidFill>
          <a:ln w="28575">
            <a:solidFill>
              <a:schemeClr val="accent1">
                <a:lumMod val="75000"/>
              </a:schemeClr>
            </a:solidFill>
          </a:ln>
        </p:spPr>
        <p:txBody>
          <a:bodyPr wrap="none" rtlCol="0">
            <a:spAutoFit/>
          </a:bodyPr>
          <a:lstStyle/>
          <a:p>
            <a:r>
              <a:rPr lang="en-US" sz="1600" dirty="0"/>
              <a:t>Directorate Cost Chiefs and subordinates remain in the program office under</a:t>
            </a:r>
          </a:p>
          <a:p>
            <a:r>
              <a:rPr lang="en-US" sz="1600" dirty="0"/>
              <a:t>Administrative control of the PCC, but operational control resides with FM</a:t>
            </a:r>
          </a:p>
        </p:txBody>
      </p:sp>
      <p:sp>
        <p:nvSpPr>
          <p:cNvPr id="69" name="Rectangle 68"/>
          <p:cNvSpPr/>
          <p:nvPr/>
        </p:nvSpPr>
        <p:spPr>
          <a:xfrm rot="19448654">
            <a:off x="5507552" y="3369085"/>
            <a:ext cx="728084" cy="338555"/>
          </a:xfrm>
          <a:prstGeom prst="rect">
            <a:avLst/>
          </a:prstGeom>
        </p:spPr>
        <p:txBody>
          <a:bodyPr wrap="none">
            <a:spAutoFit/>
          </a:bodyPr>
          <a:lstStyle/>
          <a:p>
            <a:r>
              <a:rPr lang="en-US" sz="1400" dirty="0"/>
              <a:t>ADCON</a:t>
            </a:r>
          </a:p>
        </p:txBody>
      </p:sp>
      <p:sp>
        <p:nvSpPr>
          <p:cNvPr id="70" name="Rectangle 69"/>
          <p:cNvSpPr/>
          <p:nvPr/>
        </p:nvSpPr>
        <p:spPr>
          <a:xfrm>
            <a:off x="4759367" y="3335873"/>
            <a:ext cx="803233" cy="372409"/>
          </a:xfrm>
          <a:prstGeom prst="rect">
            <a:avLst/>
          </a:prstGeom>
        </p:spPr>
        <p:txBody>
          <a:bodyPr wrap="none">
            <a:spAutoFit/>
          </a:bodyPr>
          <a:lstStyle/>
          <a:p>
            <a:r>
              <a:rPr lang="en-US" sz="1600" dirty="0"/>
              <a:t>OPCON</a:t>
            </a:r>
          </a:p>
        </p:txBody>
      </p:sp>
      <p:sp>
        <p:nvSpPr>
          <p:cNvPr id="71" name="TextBox 70"/>
          <p:cNvSpPr txBox="1"/>
          <p:nvPr/>
        </p:nvSpPr>
        <p:spPr>
          <a:xfrm>
            <a:off x="1447801" y="304800"/>
            <a:ext cx="7391399" cy="830997"/>
          </a:xfrm>
          <a:prstGeom prst="rect">
            <a:avLst/>
          </a:prstGeom>
          <a:noFill/>
        </p:spPr>
        <p:txBody>
          <a:bodyPr wrap="square" rtlCol="0">
            <a:spAutoFit/>
          </a:bodyPr>
          <a:lstStyle/>
          <a:p>
            <a:r>
              <a:rPr lang="en-US" sz="3200" dirty="0">
                <a:solidFill>
                  <a:schemeClr val="bg1"/>
                </a:solidFill>
              </a:rPr>
              <a:t>SMC Cost Centralization Organization Chart</a:t>
            </a:r>
            <a:endParaRPr lang="en-US" sz="1600" dirty="0">
              <a:solidFill>
                <a:schemeClr val="bg1"/>
              </a:solidFill>
            </a:endParaRPr>
          </a:p>
          <a:p>
            <a:pPr algn="r"/>
            <a:r>
              <a:rPr lang="en-US" sz="1600" dirty="0">
                <a:solidFill>
                  <a:schemeClr val="bg1"/>
                </a:solidFill>
              </a:rPr>
              <a:t>(SPACE AND MISSILE SYSTEMS CENTER INSTRUCTION 63-109, 5 SEPTEMBER 2014)</a:t>
            </a:r>
          </a:p>
        </p:txBody>
      </p:sp>
      <p:sp>
        <p:nvSpPr>
          <p:cNvPr id="2" name="TextBox 1"/>
          <p:cNvSpPr txBox="1"/>
          <p:nvPr/>
        </p:nvSpPr>
        <p:spPr>
          <a:xfrm>
            <a:off x="7162800" y="2272150"/>
            <a:ext cx="1739772" cy="304699"/>
          </a:xfrm>
          <a:prstGeom prst="rect">
            <a:avLst/>
          </a:prstGeom>
          <a:noFill/>
        </p:spPr>
        <p:txBody>
          <a:bodyPr wrap="none" rtlCol="0">
            <a:spAutoFit/>
          </a:bodyPr>
          <a:lstStyle/>
          <a:p>
            <a:r>
              <a:rPr lang="en-US" sz="1200" dirty="0"/>
              <a:t>System Program Director</a:t>
            </a:r>
          </a:p>
        </p:txBody>
      </p:sp>
      <p:sp>
        <p:nvSpPr>
          <p:cNvPr id="38" name="TextBox 37"/>
          <p:cNvSpPr txBox="1"/>
          <p:nvPr/>
        </p:nvSpPr>
        <p:spPr>
          <a:xfrm>
            <a:off x="7162800" y="3110350"/>
            <a:ext cx="1566776" cy="304699"/>
          </a:xfrm>
          <a:prstGeom prst="rect">
            <a:avLst/>
          </a:prstGeom>
          <a:noFill/>
        </p:spPr>
        <p:txBody>
          <a:bodyPr wrap="none" rtlCol="0">
            <a:spAutoFit/>
          </a:bodyPr>
          <a:lstStyle/>
          <a:p>
            <a:r>
              <a:rPr lang="en-US" sz="1200" dirty="0"/>
              <a:t>Program Control Chief</a:t>
            </a:r>
          </a:p>
        </p:txBody>
      </p:sp>
      <p:sp>
        <p:nvSpPr>
          <p:cNvPr id="20" name="TextBox 19"/>
          <p:cNvSpPr txBox="1"/>
          <p:nvPr/>
        </p:nvSpPr>
        <p:spPr>
          <a:xfrm>
            <a:off x="533400" y="6629400"/>
            <a:ext cx="4648837" cy="276999"/>
          </a:xfrm>
          <a:prstGeom prst="rect">
            <a:avLst/>
          </a:prstGeom>
          <a:noFill/>
        </p:spPr>
        <p:txBody>
          <a:bodyPr wrap="none" rtlCol="0">
            <a:spAutoFit/>
          </a:bodyPr>
          <a:lstStyle/>
          <a:p>
            <a:r>
              <a:rPr lang="en-US" sz="1200" dirty="0"/>
              <a:t>ADCON: Administrative Control	OPCON: Operations Control</a:t>
            </a:r>
          </a:p>
        </p:txBody>
      </p:sp>
    </p:spTree>
    <p:extLst>
      <p:ext uri="{BB962C8B-B14F-4D97-AF65-F5344CB8AC3E}">
        <p14:creationId xmlns:p14="http://schemas.microsoft.com/office/powerpoint/2010/main" val="88455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Jo Ann White Laptop\AppData\Local\Microsoft\Windows\Temporary Internet Files\Content.IE5\TE78OL38\MP90044375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036" y="1447800"/>
            <a:ext cx="3945593" cy="25387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8675" name="Picture 3" descr="C:\Users\Jo Ann White Laptop\AppData\Local\Microsoft\Windows\Temporary Internet Files\Content.IE5\M1PRM9NU\MC90015466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199" y="163602"/>
            <a:ext cx="1832879" cy="411071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C:\Users\Jo Ann White Laptop\AppData\Local\Microsoft\Windows\Temporary Internet Files\Content.IE5\834ZDOMG\MC90028731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4274321"/>
            <a:ext cx="3429000" cy="2444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63932" y="1714376"/>
            <a:ext cx="1524000" cy="523188"/>
          </a:xfrm>
          <a:prstGeom prst="rect">
            <a:avLst/>
          </a:prstGeom>
          <a:noFill/>
        </p:spPr>
        <p:txBody>
          <a:bodyPr wrap="square" lIns="91407" tIns="45704" rIns="91407" bIns="45704" rtlCol="0">
            <a:spAutoFit/>
          </a:bodyPr>
          <a:lstStyle/>
          <a:p>
            <a:r>
              <a:rPr lang="en-US" sz="2800" b="1" i="1" dirty="0">
                <a:solidFill>
                  <a:srgbClr val="FF0000"/>
                </a:solidFill>
                <a:latin typeface="Arial" pitchFamily="34" charset="0"/>
                <a:cs typeface="Arial" pitchFamily="34" charset="0"/>
              </a:rPr>
              <a:t>ACTIVE</a:t>
            </a:r>
          </a:p>
        </p:txBody>
      </p:sp>
      <p:sp>
        <p:nvSpPr>
          <p:cNvPr id="5" name="TextBox 4"/>
          <p:cNvSpPr txBox="1"/>
          <p:nvPr/>
        </p:nvSpPr>
        <p:spPr>
          <a:xfrm>
            <a:off x="6847790" y="5667744"/>
            <a:ext cx="2180338" cy="523188"/>
          </a:xfrm>
          <a:prstGeom prst="rect">
            <a:avLst/>
          </a:prstGeom>
          <a:noFill/>
        </p:spPr>
        <p:txBody>
          <a:bodyPr wrap="none" lIns="91407" tIns="45704" rIns="91407" bIns="45704" rtlCol="0">
            <a:spAutoFit/>
          </a:bodyPr>
          <a:lstStyle/>
          <a:p>
            <a:r>
              <a:rPr lang="en-US" sz="2800" b="1" i="1" dirty="0">
                <a:solidFill>
                  <a:prstClr val="black"/>
                </a:solidFill>
                <a:latin typeface="Arial" pitchFamily="34" charset="0"/>
                <a:cs typeface="Arial" pitchFamily="34" charset="0"/>
              </a:rPr>
              <a:t>CANCELED</a:t>
            </a:r>
            <a:endParaRPr lang="en-US" sz="2800" dirty="0">
              <a:solidFill>
                <a:prstClr val="black"/>
              </a:solidFill>
              <a:latin typeface="Arial" pitchFamily="34" charset="0"/>
              <a:cs typeface="Arial" pitchFamily="34" charset="0"/>
            </a:endParaRPr>
          </a:p>
        </p:txBody>
      </p:sp>
      <p:pic>
        <p:nvPicPr>
          <p:cNvPr id="28680" name="Picture 8" descr="C:\Users\Jo Ann White Laptop\AppData\Local\Microsoft\Windows\Temporary Internet Files\Content.IE5\Y20A4RRF\MC90005487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674" y="3986543"/>
            <a:ext cx="4529750" cy="28714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5724" y="6106180"/>
            <a:ext cx="1422118" cy="523188"/>
          </a:xfrm>
          <a:prstGeom prst="rect">
            <a:avLst/>
          </a:prstGeom>
          <a:noFill/>
        </p:spPr>
        <p:txBody>
          <a:bodyPr wrap="none" lIns="91407" tIns="45704" rIns="91407" bIns="45704" rtlCol="0">
            <a:spAutoFit/>
          </a:bodyPr>
          <a:lstStyle/>
          <a:p>
            <a:r>
              <a:rPr lang="en-US" sz="2800" b="1" i="1" dirty="0">
                <a:solidFill>
                  <a:prstClr val="black"/>
                </a:solidFill>
                <a:latin typeface="Arial" pitchFamily="34" charset="0"/>
                <a:cs typeface="Arial" pitchFamily="34" charset="0"/>
              </a:rPr>
              <a:t>FUNDS</a:t>
            </a:r>
          </a:p>
        </p:txBody>
      </p:sp>
      <p:sp>
        <p:nvSpPr>
          <p:cNvPr id="3" name="TextBox 2"/>
          <p:cNvSpPr txBox="1"/>
          <p:nvPr/>
        </p:nvSpPr>
        <p:spPr>
          <a:xfrm>
            <a:off x="7224028" y="1657194"/>
            <a:ext cx="1758815" cy="523220"/>
          </a:xfrm>
          <a:prstGeom prst="rect">
            <a:avLst/>
          </a:prstGeom>
          <a:noFill/>
        </p:spPr>
        <p:txBody>
          <a:bodyPr wrap="none" rtlCol="0">
            <a:spAutoFit/>
          </a:bodyPr>
          <a:lstStyle/>
          <a:p>
            <a:r>
              <a:rPr lang="en-US" sz="2800" b="1" i="1" dirty="0">
                <a:solidFill>
                  <a:prstClr val="black"/>
                </a:solidFill>
                <a:latin typeface="Arial" pitchFamily="34" charset="0"/>
                <a:cs typeface="Arial" pitchFamily="34" charset="0"/>
              </a:rPr>
              <a:t>EXPIRED</a:t>
            </a:r>
          </a:p>
        </p:txBody>
      </p:sp>
    </p:spTree>
    <p:extLst>
      <p:ext uri="{BB962C8B-B14F-4D97-AF65-F5344CB8AC3E}">
        <p14:creationId xmlns:p14="http://schemas.microsoft.com/office/powerpoint/2010/main" val="296737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7800" y="152400"/>
            <a:ext cx="7543800" cy="1143000"/>
          </a:xfrm>
        </p:spPr>
        <p:txBody>
          <a:bodyPr/>
          <a:lstStyle/>
          <a:p>
            <a:r>
              <a:rPr lang="en-US" sz="3600" dirty="0"/>
              <a:t>Funding Execution: </a:t>
            </a:r>
            <a:br>
              <a:rPr lang="en-US" sz="3600" dirty="0"/>
            </a:br>
            <a:r>
              <a:rPr lang="en-US" sz="3600" dirty="0"/>
              <a:t>“Colors” of Money and Lifetime </a:t>
            </a:r>
          </a:p>
        </p:txBody>
      </p:sp>
      <p:sp>
        <p:nvSpPr>
          <p:cNvPr id="3" name="Slide Number Placeholder 2"/>
          <p:cNvSpPr>
            <a:spLocks noGrp="1"/>
          </p:cNvSpPr>
          <p:nvPr>
            <p:ph type="sldNum" sz="quarter" idx="11"/>
          </p:nvPr>
        </p:nvSpPr>
        <p:spPr/>
        <p:txBody>
          <a:bodyPr/>
          <a:lstStyle/>
          <a:p>
            <a:fld id="{1C95EDD5-9F70-413E-ABAF-645D9EF0A4CB}" type="slidenum">
              <a:rPr lang="en-US" smtClean="0">
                <a:solidFill>
                  <a:prstClr val="black"/>
                </a:solidFill>
              </a:rPr>
              <a:pPr/>
              <a:t>95</a:t>
            </a:fld>
            <a:endParaRPr lang="en-US">
              <a:solidFill>
                <a:prstClr val="black"/>
              </a:solidFill>
            </a:endParaRPr>
          </a:p>
        </p:txBody>
      </p:sp>
      <p:sp>
        <p:nvSpPr>
          <p:cNvPr id="6" name="Text Box 181"/>
          <p:cNvSpPr txBox="1">
            <a:spLocks noGrp="1" noChangeArrowheads="1"/>
          </p:cNvSpPr>
          <p:nvPr>
            <p:ph sz="quarter" idx="13"/>
          </p:nvPr>
        </p:nvSpPr>
        <p:spPr bwMode="gray">
          <a:xfrm>
            <a:off x="228600" y="1447800"/>
            <a:ext cx="8686800" cy="1395514"/>
          </a:xfrm>
          <a:prstGeom prst="rect">
            <a:avLst/>
          </a:prstGeom>
          <a:noFill/>
          <a:ln w="9525">
            <a:noFill/>
            <a:miter lim="800000"/>
            <a:headEnd/>
            <a:tailEnd/>
          </a:ln>
        </p:spPr>
        <p:txBody>
          <a:bodyPr wrap="square" lIns="101858" tIns="50929" rIns="101858" bIns="50929">
            <a:spAutoFit/>
          </a:bodyPr>
          <a:lstStyle/>
          <a:p>
            <a:pPr marL="318309" indent="-318309">
              <a:spcBef>
                <a:spcPct val="20000"/>
              </a:spcBef>
              <a:buClr>
                <a:schemeClr val="tx1"/>
              </a:buClr>
              <a:buSzPct val="80000"/>
              <a:buFont typeface="Wingdings" pitchFamily="2" charset="2"/>
              <a:buChar char="§"/>
              <a:tabLst>
                <a:tab pos="3637555" algn="l"/>
                <a:tab pos="6495257" algn="l"/>
              </a:tabLst>
            </a:pPr>
            <a:r>
              <a:rPr lang="en-US" sz="2000" b="1" dirty="0">
                <a:solidFill>
                  <a:schemeClr val="tx1"/>
                </a:solidFill>
              </a:rPr>
              <a:t>RDT&amp;E: </a:t>
            </a:r>
            <a:r>
              <a:rPr lang="en-US" sz="1800" dirty="0"/>
              <a:t>3600</a:t>
            </a:r>
            <a:r>
              <a:rPr lang="en-US" sz="2000" b="1" dirty="0">
                <a:solidFill>
                  <a:schemeClr val="tx1"/>
                </a:solidFill>
              </a:rPr>
              <a:t>	</a:t>
            </a:r>
            <a:r>
              <a:rPr lang="en-US" sz="2000" dirty="0">
                <a:solidFill>
                  <a:schemeClr val="tx1"/>
                </a:solidFill>
              </a:rPr>
              <a:t>Incremental funding 	2 year lifetime</a:t>
            </a:r>
          </a:p>
          <a:p>
            <a:pPr marL="318309" indent="-318309">
              <a:spcBef>
                <a:spcPct val="20000"/>
              </a:spcBef>
              <a:buClr>
                <a:schemeClr val="tx1"/>
              </a:buClr>
              <a:buSzPct val="80000"/>
              <a:buFont typeface="Wingdings" pitchFamily="2" charset="2"/>
              <a:buChar char="§"/>
              <a:tabLst>
                <a:tab pos="3637555" algn="l"/>
                <a:tab pos="6495257" algn="l"/>
              </a:tabLst>
            </a:pPr>
            <a:r>
              <a:rPr lang="en-US" sz="2000" b="1" dirty="0">
                <a:solidFill>
                  <a:schemeClr val="tx1"/>
                </a:solidFill>
              </a:rPr>
              <a:t>Procurement: </a:t>
            </a:r>
            <a:r>
              <a:rPr lang="en-US" sz="1800" dirty="0">
                <a:solidFill>
                  <a:schemeClr val="tx1"/>
                </a:solidFill>
              </a:rPr>
              <a:t>30X0</a:t>
            </a:r>
            <a:r>
              <a:rPr lang="en-US" sz="2000" b="1" dirty="0">
                <a:solidFill>
                  <a:schemeClr val="tx1"/>
                </a:solidFill>
              </a:rPr>
              <a:t>	</a:t>
            </a:r>
            <a:r>
              <a:rPr lang="en-US" sz="2000" dirty="0">
                <a:solidFill>
                  <a:schemeClr val="tx1"/>
                </a:solidFill>
              </a:rPr>
              <a:t>Full funding 	3 year lifetime</a:t>
            </a:r>
          </a:p>
          <a:p>
            <a:pPr marL="318309" indent="-318309">
              <a:spcBef>
                <a:spcPct val="20000"/>
              </a:spcBef>
              <a:buClr>
                <a:schemeClr val="tx1"/>
              </a:buClr>
              <a:buSzPct val="80000"/>
              <a:buFont typeface="Wingdings" pitchFamily="2" charset="2"/>
              <a:buChar char="§"/>
              <a:tabLst>
                <a:tab pos="3637555" algn="l"/>
                <a:tab pos="6495257" algn="l"/>
              </a:tabLst>
            </a:pPr>
            <a:r>
              <a:rPr lang="en-US" sz="2000" b="1" dirty="0">
                <a:solidFill>
                  <a:schemeClr val="tx1"/>
                </a:solidFill>
              </a:rPr>
              <a:t>MILCON: </a:t>
            </a:r>
            <a:r>
              <a:rPr lang="en-US" sz="1800" dirty="0">
                <a:solidFill>
                  <a:schemeClr val="tx1"/>
                </a:solidFill>
              </a:rPr>
              <a:t>3300</a:t>
            </a:r>
            <a:r>
              <a:rPr lang="en-US" sz="2000" b="1" dirty="0">
                <a:solidFill>
                  <a:schemeClr val="tx1"/>
                </a:solidFill>
              </a:rPr>
              <a:t>	</a:t>
            </a:r>
            <a:r>
              <a:rPr lang="en-US" sz="2000" dirty="0">
                <a:solidFill>
                  <a:schemeClr val="tx1"/>
                </a:solidFill>
              </a:rPr>
              <a:t>Full funding 	5 year lifetime</a:t>
            </a:r>
          </a:p>
          <a:p>
            <a:pPr marL="318309" indent="-318309">
              <a:spcBef>
                <a:spcPct val="20000"/>
              </a:spcBef>
              <a:buClr>
                <a:schemeClr val="tx1"/>
              </a:buClr>
              <a:buSzPct val="80000"/>
              <a:buFont typeface="Wingdings" pitchFamily="2" charset="2"/>
              <a:buChar char="§"/>
              <a:tabLst>
                <a:tab pos="3637555" algn="l"/>
                <a:tab pos="6495257" algn="l"/>
              </a:tabLst>
            </a:pPr>
            <a:r>
              <a:rPr lang="en-US" sz="2000" b="1" dirty="0">
                <a:solidFill>
                  <a:schemeClr val="tx1"/>
                </a:solidFill>
              </a:rPr>
              <a:t>O&amp;M </a:t>
            </a:r>
            <a:r>
              <a:rPr lang="en-US" sz="2000" b="1" dirty="0"/>
              <a:t>-</a:t>
            </a:r>
            <a:r>
              <a:rPr lang="en-US" sz="2000" b="1" dirty="0">
                <a:solidFill>
                  <a:schemeClr val="tx1"/>
                </a:solidFill>
              </a:rPr>
              <a:t> MILPERS: </a:t>
            </a:r>
            <a:r>
              <a:rPr lang="en-US" sz="1800" dirty="0">
                <a:solidFill>
                  <a:schemeClr val="tx1"/>
                </a:solidFill>
              </a:rPr>
              <a:t>3400/3500</a:t>
            </a:r>
            <a:r>
              <a:rPr lang="en-US" sz="2000" b="1" dirty="0">
                <a:solidFill>
                  <a:schemeClr val="tx1"/>
                </a:solidFill>
              </a:rPr>
              <a:t>	</a:t>
            </a:r>
            <a:r>
              <a:rPr lang="en-US" sz="2000" dirty="0">
                <a:solidFill>
                  <a:schemeClr val="tx1"/>
                </a:solidFill>
              </a:rPr>
              <a:t>Annual funding 	1 year lifetime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9400"/>
            <a:ext cx="8915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1000" y="6477000"/>
            <a:ext cx="8751498" cy="461665"/>
          </a:xfrm>
          <a:prstGeom prst="rect">
            <a:avLst/>
          </a:prstGeom>
          <a:noFill/>
        </p:spPr>
        <p:txBody>
          <a:bodyPr wrap="square" rtlCol="0">
            <a:spAutoFit/>
          </a:bodyPr>
          <a:lstStyle/>
          <a:p>
            <a:r>
              <a:rPr lang="en-US" sz="1200" dirty="0"/>
              <a:t>RDT&amp;E: Research Development Test &amp; Evaluation	MILCON: Military Construction	O&amp;M: Operations &amp; Maintenance</a:t>
            </a:r>
          </a:p>
          <a:p>
            <a:r>
              <a:rPr lang="en-US" sz="1200" dirty="0"/>
              <a:t>MILPERS: Military personnel</a:t>
            </a:r>
          </a:p>
        </p:txBody>
      </p:sp>
    </p:spTree>
    <p:extLst>
      <p:ext uri="{BB962C8B-B14F-4D97-AF65-F5344CB8AC3E}">
        <p14:creationId xmlns:p14="http://schemas.microsoft.com/office/powerpoint/2010/main" val="25263036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3600 Appropriations FY 15</a:t>
            </a:r>
          </a:p>
        </p:txBody>
      </p:sp>
      <p:sp>
        <p:nvSpPr>
          <p:cNvPr id="7" name="TextBox 6"/>
          <p:cNvSpPr txBox="1"/>
          <p:nvPr/>
        </p:nvSpPr>
        <p:spPr>
          <a:xfrm>
            <a:off x="381000" y="6320135"/>
            <a:ext cx="8534400" cy="461665"/>
          </a:xfrm>
          <a:prstGeom prst="rect">
            <a:avLst/>
          </a:prstGeom>
          <a:noFill/>
        </p:spPr>
        <p:txBody>
          <a:bodyPr wrap="square" rtlCol="0">
            <a:spAutoFit/>
          </a:bodyPr>
          <a:lstStyle/>
          <a:p>
            <a:r>
              <a:rPr lang="en-US" sz="1200" dirty="0"/>
              <a:t>Source: United States Air Force Agency Financial Report 2015, </a:t>
            </a:r>
            <a:r>
              <a:rPr lang="en-US" sz="1200" dirty="0">
                <a:hlinkClick r:id="rId2"/>
              </a:rPr>
              <a:t>http://www.dodig.mil/pubs/documents/DODIG-2016-017.pdf</a:t>
            </a:r>
            <a:endParaRPr lang="en-US" sz="1200" dirty="0"/>
          </a:p>
          <a:p>
            <a:endParaRPr lang="en-US" sz="1200" dirty="0"/>
          </a:p>
        </p:txBody>
      </p:sp>
      <p:sp>
        <p:nvSpPr>
          <p:cNvPr id="2" name="TextBox 1"/>
          <p:cNvSpPr txBox="1"/>
          <p:nvPr/>
        </p:nvSpPr>
        <p:spPr>
          <a:xfrm>
            <a:off x="228600" y="6553200"/>
            <a:ext cx="8413393" cy="276999"/>
          </a:xfrm>
          <a:prstGeom prst="rect">
            <a:avLst/>
          </a:prstGeom>
          <a:noFill/>
        </p:spPr>
        <p:txBody>
          <a:bodyPr wrap="none" rtlCol="0">
            <a:spAutoFit/>
          </a:bodyPr>
          <a:lstStyle/>
          <a:p>
            <a:r>
              <a:rPr lang="en-US" sz="1200" dirty="0"/>
              <a:t>GPS: Global Positioning System	SBIRS: Space Based Infrared System	AEHF: Advanced Extremely High Frequency</a:t>
            </a:r>
          </a:p>
        </p:txBody>
      </p:sp>
      <p:pic>
        <p:nvPicPr>
          <p:cNvPr id="3" name="Picture 2"/>
          <p:cNvPicPr>
            <a:picLocks noChangeAspect="1"/>
          </p:cNvPicPr>
          <p:nvPr/>
        </p:nvPicPr>
        <p:blipFill>
          <a:blip r:embed="rId3"/>
          <a:stretch>
            <a:fillRect/>
          </a:stretch>
        </p:blipFill>
        <p:spPr>
          <a:xfrm>
            <a:off x="1357988" y="1447800"/>
            <a:ext cx="6096785" cy="4823936"/>
          </a:xfrm>
          <a:prstGeom prst="rect">
            <a:avLst/>
          </a:prstGeom>
        </p:spPr>
      </p:pic>
    </p:spTree>
    <p:extLst>
      <p:ext uri="{BB962C8B-B14F-4D97-AF65-F5344CB8AC3E}">
        <p14:creationId xmlns:p14="http://schemas.microsoft.com/office/powerpoint/2010/main" val="24006970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460" y="2286000"/>
            <a:ext cx="6035040" cy="1207008"/>
          </a:xfrm>
        </p:spPr>
        <p:txBody>
          <a:bodyPr/>
          <a:lstStyle/>
          <a:p>
            <a:r>
              <a:rPr lang="en-US" sz="4000" dirty="0">
                <a:effectLst>
                  <a:outerShdw blurRad="38100" dist="38100" dir="2700000" algn="tl">
                    <a:srgbClr val="000000">
                      <a:alpha val="43137"/>
                    </a:srgbClr>
                  </a:outerShdw>
                </a:effectLst>
              </a:rPr>
              <a:t>Should Cost</a:t>
            </a:r>
          </a:p>
        </p:txBody>
      </p:sp>
      <p:pic>
        <p:nvPicPr>
          <p:cNvPr id="4098" name="Picture 2" descr="C:\Users\Tracy Scott\AppData\Local\Microsoft\Windows\Temporary Internet Files\Content.IE5\35XAYGSF\MC90044216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586" y="3614915"/>
            <a:ext cx="1805340" cy="18053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racy Scott\AppData\Local\Microsoft\Windows\Temporary Internet Files\Content.IE5\35XAYGSF\MC90044216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206" y="3619148"/>
            <a:ext cx="1758244" cy="17582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Tracy Scott\AppData\Local\Microsoft\Windows\Temporary Internet Files\Content.IE5\35XAYGSF\MC90044216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621353"/>
            <a:ext cx="1805340" cy="180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496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a:xfrm>
            <a:off x="1600200" y="304800"/>
            <a:ext cx="7315200" cy="752475"/>
          </a:xfrm>
          <a:noFill/>
          <a:ln/>
        </p:spPr>
        <p:txBody>
          <a:bodyPr vert="horz" lIns="90891" tIns="45446" rIns="90891" bIns="45446" rtlCol="0" anchor="ctr">
            <a:noAutofit/>
          </a:bodyPr>
          <a:lstStyle/>
          <a:p>
            <a:r>
              <a:rPr lang="en-US" dirty="0"/>
              <a:t>Background on Will-Cost/Should-Cost</a:t>
            </a:r>
          </a:p>
        </p:txBody>
      </p:sp>
      <p:sp>
        <p:nvSpPr>
          <p:cNvPr id="4" name="Content Placeholder 3"/>
          <p:cNvSpPr>
            <a:spLocks noGrp="1"/>
          </p:cNvSpPr>
          <p:nvPr>
            <p:ph sz="quarter" idx="4294967295"/>
          </p:nvPr>
        </p:nvSpPr>
        <p:spPr>
          <a:xfrm>
            <a:off x="381000" y="1447800"/>
            <a:ext cx="8382001" cy="5181600"/>
          </a:xfrm>
          <a:prstGeom prst="rect">
            <a:avLst/>
          </a:prstGeom>
        </p:spPr>
        <p:txBody>
          <a:bodyPr>
            <a:normAutofit fontScale="92500" lnSpcReduction="20000"/>
          </a:bodyPr>
          <a:lstStyle/>
          <a:p>
            <a:pPr>
              <a:spcAft>
                <a:spcPts val="592"/>
              </a:spcAft>
            </a:pPr>
            <a:r>
              <a:rPr lang="en-US" sz="2400" b="1" dirty="0"/>
              <a:t>Sept 2010: Better Buying Power guidance issued by USD (AT&amp;L)</a:t>
            </a:r>
          </a:p>
          <a:p>
            <a:pPr marL="683331" lvl="1" indent="-342900">
              <a:spcAft>
                <a:spcPts val="592"/>
              </a:spcAft>
              <a:buSzPct val="75000"/>
              <a:buFont typeface="Wingdings" pitchFamily="2" charset="2"/>
              <a:buChar char="t"/>
              <a:tabLst>
                <a:tab pos="676981" algn="l"/>
              </a:tabLst>
            </a:pPr>
            <a:r>
              <a:rPr lang="en-US" sz="2000" dirty="0"/>
              <a:t>Objective: to “do more without more,” and obtain “greater efficiency and productivity in defense spending”</a:t>
            </a:r>
          </a:p>
          <a:p>
            <a:pPr marL="683331" lvl="1" indent="-342900">
              <a:spcAft>
                <a:spcPts val="592"/>
              </a:spcAft>
              <a:buSzPct val="75000"/>
              <a:buFont typeface="Wingdings" pitchFamily="2" charset="2"/>
              <a:buChar char="t"/>
              <a:tabLst>
                <a:tab pos="676981" algn="l"/>
              </a:tabLst>
            </a:pPr>
            <a:r>
              <a:rPr lang="en-US" sz="2000" dirty="0"/>
              <a:t>One of the 23 directives was to “Drive Productivity Growth through Will-Cost/Should-Cost Management”</a:t>
            </a:r>
          </a:p>
          <a:p>
            <a:pPr>
              <a:spcBef>
                <a:spcPts val="1185"/>
              </a:spcBef>
              <a:spcAft>
                <a:spcPts val="592"/>
              </a:spcAft>
            </a:pPr>
            <a:r>
              <a:rPr lang="en-US" sz="2400" b="1" dirty="0"/>
              <a:t>June 2011:  SAF/FM and SAF/AQ issued memorandum “Implementation of Will-Cost and Should-Cost Management”</a:t>
            </a:r>
          </a:p>
          <a:p>
            <a:pPr marL="683331" lvl="1" indent="-342900">
              <a:spcBef>
                <a:spcPts val="592"/>
              </a:spcBef>
              <a:spcAft>
                <a:spcPts val="592"/>
              </a:spcAft>
              <a:buSzPct val="75000"/>
              <a:buFont typeface="Wingdings" pitchFamily="2" charset="2"/>
              <a:buChar char="t"/>
            </a:pPr>
            <a:r>
              <a:rPr lang="en-US" sz="2000" dirty="0"/>
              <a:t>Will-cost (WC) estimate:  Non-advocate life cycle cost (LCC) estimate to serve as budget baseline</a:t>
            </a:r>
          </a:p>
          <a:p>
            <a:pPr marL="683331" lvl="1" indent="-342900">
              <a:spcBef>
                <a:spcPts val="592"/>
              </a:spcBef>
              <a:spcAft>
                <a:spcPts val="592"/>
              </a:spcAft>
              <a:buSzPct val="75000"/>
              <a:buFont typeface="Wingdings" pitchFamily="2" charset="2"/>
              <a:buChar char="t"/>
            </a:pPr>
            <a:r>
              <a:rPr lang="en-US" sz="2000" dirty="0"/>
              <a:t>Should-cost  (SC) estimate: LCC estimate developed by program office and used as management tool to incentivize performance to targets</a:t>
            </a:r>
          </a:p>
          <a:p>
            <a:pPr marL="346781" indent="-342900">
              <a:spcBef>
                <a:spcPts val="592"/>
              </a:spcBef>
              <a:spcAft>
                <a:spcPts val="592"/>
              </a:spcAft>
              <a:buFont typeface="Wingdings" pitchFamily="2" charset="2"/>
              <a:buChar char="t"/>
            </a:pPr>
            <a:r>
              <a:rPr lang="en-US" sz="2400" i="1" dirty="0">
                <a:effectLst/>
              </a:rPr>
              <a:t>“In its space portfolio, the Air Force is tracking should-cost practices that could reduce it programs’ previously-budgeted costs by up to $6 billion.” </a:t>
            </a:r>
            <a:r>
              <a:rPr lang="en-US" sz="2200" dirty="0">
                <a:effectLst/>
              </a:rPr>
              <a:t>Air Force Association conference in Orlando, Florida, Dr. William LaPlante, Assistant Secretary of the Air Force for Acquisition.  </a:t>
            </a:r>
            <a:r>
              <a:rPr lang="en-US" sz="1300" dirty="0">
                <a:effectLst/>
              </a:rPr>
              <a:t>(</a:t>
            </a:r>
            <a:r>
              <a:rPr lang="en-US" sz="1300" b="1" dirty="0">
                <a:effectLst/>
              </a:rPr>
              <a:t>By </a:t>
            </a:r>
            <a:r>
              <a:rPr lang="en-US" sz="1300" b="1" dirty="0">
                <a:effectLst/>
                <a:hlinkClick r:id="rId3"/>
              </a:rPr>
              <a:t>Jared Serbu</a:t>
            </a:r>
            <a:r>
              <a:rPr lang="en-US" sz="1300" b="1" dirty="0">
                <a:effectLst/>
              </a:rPr>
              <a:t> | </a:t>
            </a:r>
            <a:r>
              <a:rPr lang="en-US" sz="1300" b="1" dirty="0">
                <a:effectLst/>
                <a:hlinkClick r:id="rId4"/>
              </a:rPr>
              <a:t>@</a:t>
            </a:r>
            <a:r>
              <a:rPr lang="en-US" sz="1300" b="1" dirty="0" err="1">
                <a:effectLst/>
                <a:hlinkClick r:id="rId4"/>
              </a:rPr>
              <a:t>jserbuWFED</a:t>
            </a:r>
            <a:r>
              <a:rPr lang="en-US" sz="1300" b="1" dirty="0">
                <a:effectLst/>
              </a:rPr>
              <a:t> February 18, 2015 10:46 am)</a:t>
            </a:r>
            <a:endParaRPr lang="en-US" sz="1900" b="1" dirty="0"/>
          </a:p>
        </p:txBody>
      </p:sp>
      <p:sp>
        <p:nvSpPr>
          <p:cNvPr id="2" name="TextBox 1"/>
          <p:cNvSpPr txBox="1"/>
          <p:nvPr/>
        </p:nvSpPr>
        <p:spPr>
          <a:xfrm>
            <a:off x="228600" y="6629400"/>
            <a:ext cx="7926914" cy="276999"/>
          </a:xfrm>
          <a:prstGeom prst="rect">
            <a:avLst/>
          </a:prstGeom>
          <a:noFill/>
        </p:spPr>
        <p:txBody>
          <a:bodyPr wrap="none" rtlCol="0">
            <a:spAutoFit/>
          </a:bodyPr>
          <a:lstStyle/>
          <a:p>
            <a:r>
              <a:rPr lang="en-US" sz="1200" dirty="0"/>
              <a:t>AT&amp;L: Acquisition Technology &amp; Logistics	SAF/FM: Air Force Secretariat/Financial Management	 SAF/AQ: Acquisition</a:t>
            </a:r>
          </a:p>
        </p:txBody>
      </p:sp>
    </p:spTree>
    <p:extLst>
      <p:ext uri="{BB962C8B-B14F-4D97-AF65-F5344CB8AC3E}">
        <p14:creationId xmlns:p14="http://schemas.microsoft.com/office/powerpoint/2010/main" val="11598274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D145BB-F4BF-47FE-A7A5-E1B2194B8E74}" type="slidenum">
              <a:rPr lang="en-US" smtClean="0"/>
              <a:t>99</a:t>
            </a:fld>
            <a:endParaRPr lang="en-US"/>
          </a:p>
        </p:txBody>
      </p:sp>
      <p:sp>
        <p:nvSpPr>
          <p:cNvPr id="6" name="Title 1"/>
          <p:cNvSpPr>
            <a:spLocks noGrp="1"/>
          </p:cNvSpPr>
          <p:nvPr>
            <p:ph type="title"/>
          </p:nvPr>
        </p:nvSpPr>
        <p:spPr>
          <a:xfrm>
            <a:off x="1143000" y="152400"/>
            <a:ext cx="7752056" cy="1143000"/>
          </a:xfrm>
        </p:spPr>
        <p:txBody>
          <a:bodyPr/>
          <a:lstStyle/>
          <a:p>
            <a:r>
              <a:rPr lang="en-US" sz="3200" dirty="0"/>
              <a:t>Better Buying Power 3.0 </a:t>
            </a:r>
            <a:br>
              <a:rPr lang="en-US" sz="3200" dirty="0"/>
            </a:br>
            <a:r>
              <a:rPr lang="en-US" sz="3200" dirty="0"/>
              <a:t>Guidance Roadmap from USD (AT&amp;L</a:t>
            </a:r>
            <a:r>
              <a:rPr lang="en-US" sz="3600" dirty="0"/>
              <a:t>)</a:t>
            </a:r>
          </a:p>
        </p:txBody>
      </p:sp>
      <p:pic>
        <p:nvPicPr>
          <p:cNvPr id="12" name="Content Placeholder 11" descr="BBP 3.0 Slide.pdf - Google Chrome"/>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4181" b="92105" l="21193" r="76873"/>
                    </a14:imgEffect>
                  </a14:imgLayer>
                </a14:imgProps>
              </a:ext>
              <a:ext uri="{28A0092B-C50C-407E-A947-70E740481C1C}">
                <a14:useLocalDpi xmlns:a14="http://schemas.microsoft.com/office/drawing/2010/main" val="0"/>
              </a:ext>
            </a:extLst>
          </a:blip>
          <a:stretch>
            <a:fillRect/>
          </a:stretch>
        </p:blipFill>
        <p:spPr>
          <a:xfrm>
            <a:off x="-1524000" y="381000"/>
            <a:ext cx="12580910" cy="6934200"/>
          </a:xfrm>
        </p:spPr>
      </p:pic>
    </p:spTree>
    <p:extLst>
      <p:ext uri="{BB962C8B-B14F-4D97-AF65-F5344CB8AC3E}">
        <p14:creationId xmlns:p14="http://schemas.microsoft.com/office/powerpoint/2010/main" val="3019802455"/>
      </p:ext>
    </p:extLst>
  </p:cSld>
  <p:clrMapOvr>
    <a:masterClrMapping/>
  </p:clrMapOvr>
</p:sld>
</file>

<file path=ppt/theme/theme1.xml><?xml version="1.0" encoding="utf-8"?>
<a:theme xmlns:a="http://schemas.openxmlformats.org/drawingml/2006/main" name="PowerPoint Slides">
  <a:themeElements>
    <a:clrScheme name="Custom 1">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002060"/>
      </a:hlink>
      <a:folHlink>
        <a:srgbClr val="704404"/>
      </a:folHlink>
    </a:clrScheme>
    <a:fontScheme name="Custom 1">
      <a:majorFont>
        <a:latin typeface="Cambria"/>
        <a:ea typeface=""/>
        <a:cs typeface=""/>
      </a:majorFont>
      <a:minorFont>
        <a:latin typeface="Calibri"/>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19513</TotalTime>
  <Words>20421</Words>
  <Application>Microsoft Office PowerPoint</Application>
  <PresentationFormat>On-screen Show (4:3)</PresentationFormat>
  <Paragraphs>3287</Paragraphs>
  <Slides>213</Slides>
  <Notes>154</Notes>
  <HiddenSlides>70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5</vt:i4>
      </vt:variant>
      <vt:variant>
        <vt:lpstr>Slide Titles</vt:lpstr>
      </vt:variant>
      <vt:variant>
        <vt:i4>213</vt:i4>
      </vt:variant>
    </vt:vector>
  </HeadingPairs>
  <TitlesOfParts>
    <vt:vector size="238" baseType="lpstr">
      <vt:lpstr>ＭＳ Ｐゴシック</vt:lpstr>
      <vt:lpstr>ＭＳ Ｐゴシック</vt:lpstr>
      <vt:lpstr>Aharoni</vt:lpstr>
      <vt:lpstr>Arial</vt:lpstr>
      <vt:lpstr>Arial Black</vt:lpstr>
      <vt:lpstr>Arial Narrow</vt:lpstr>
      <vt:lpstr>Browallia New</vt:lpstr>
      <vt:lpstr>Calibri</vt:lpstr>
      <vt:lpstr>Cambria</vt:lpstr>
      <vt:lpstr>Comic Sans MS</vt:lpstr>
      <vt:lpstr>Georgia</vt:lpstr>
      <vt:lpstr>Monotype Corsiva</vt:lpstr>
      <vt:lpstr>Palatino Linotype</vt:lpstr>
      <vt:lpstr>Tahoma</vt:lpstr>
      <vt:lpstr>Times New Roman</vt:lpstr>
      <vt:lpstr>Verdana</vt:lpstr>
      <vt:lpstr>Wingdings</vt:lpstr>
      <vt:lpstr>Wingdings</vt:lpstr>
      <vt:lpstr>Wingdings 2</vt:lpstr>
      <vt:lpstr>PowerPoint Slides</vt:lpstr>
      <vt:lpstr>Acrobat Document</vt:lpstr>
      <vt:lpstr>Presentation</vt:lpstr>
      <vt:lpstr>Clip</vt:lpstr>
      <vt:lpstr>ClipArt</vt:lpstr>
      <vt:lpstr>Worksheet</vt:lpstr>
      <vt:lpstr>Welcome to Space Program Management (PM 101)</vt:lpstr>
      <vt:lpstr>PowerPoint Presentation</vt:lpstr>
      <vt:lpstr>Your Instructor</vt:lpstr>
      <vt:lpstr>Course Materials</vt:lpstr>
      <vt:lpstr>Introduce Your Classmates</vt:lpstr>
      <vt:lpstr>MODULE 0NE</vt:lpstr>
      <vt:lpstr>Program Management  Course Concepts</vt:lpstr>
      <vt:lpstr>Program Management  Course Objectives</vt:lpstr>
      <vt:lpstr>Program Management  Course Objectives</vt:lpstr>
      <vt:lpstr>Program Management  Course Focus</vt:lpstr>
      <vt:lpstr>Program Management  Course Design</vt:lpstr>
      <vt:lpstr>Program Management  Course Design</vt:lpstr>
      <vt:lpstr>Contractors</vt:lpstr>
      <vt:lpstr>     Program Management  Course Design</vt:lpstr>
      <vt:lpstr>Capstone</vt:lpstr>
      <vt:lpstr>Course Agenda</vt:lpstr>
      <vt:lpstr>This Course…</vt:lpstr>
      <vt:lpstr>Exercise # 1</vt:lpstr>
      <vt:lpstr>MODULE TWO</vt:lpstr>
      <vt:lpstr>So, Where do We Start???</vt:lpstr>
      <vt:lpstr>PEO Formation and Current Structure</vt:lpstr>
      <vt:lpstr>18 Oct 01 Secretary of Defense  Memorandum Space Commission Implementation Direction</vt:lpstr>
      <vt:lpstr>Changes Since  2001 Space Commission</vt:lpstr>
      <vt:lpstr>Timeline  Space Commission to present</vt:lpstr>
      <vt:lpstr>Air Force Space Organization</vt:lpstr>
      <vt:lpstr>                                      SMC/PEO Space Organization</vt:lpstr>
      <vt:lpstr>Commander’s Intent and  Strategic Direction</vt:lpstr>
      <vt:lpstr>PowerPoint Presentation</vt:lpstr>
      <vt:lpstr>Space Mission Overview</vt:lpstr>
      <vt:lpstr>Complexity of Space Products</vt:lpstr>
      <vt:lpstr>  </vt:lpstr>
      <vt:lpstr>Space Has Fundamentally Changed</vt:lpstr>
      <vt:lpstr>The Ultimate Judge of Our Success</vt:lpstr>
      <vt:lpstr>Exercise #2</vt:lpstr>
      <vt:lpstr>MODULE THREE</vt:lpstr>
      <vt:lpstr>Why You Are Here…</vt:lpstr>
      <vt:lpstr>Our Purpose</vt:lpstr>
      <vt:lpstr>Entering Program Management</vt:lpstr>
      <vt:lpstr>DAU  AT&amp;L Life Cycle Management</vt:lpstr>
      <vt:lpstr>New Template</vt:lpstr>
      <vt:lpstr>Program Manager’s Perspective</vt:lpstr>
      <vt:lpstr>Program Manager’s Competencies</vt:lpstr>
      <vt:lpstr>PM Time Management</vt:lpstr>
      <vt:lpstr>Program Management Phases</vt:lpstr>
      <vt:lpstr>What Is the Role of the PM?</vt:lpstr>
      <vt:lpstr>The Program Manager’s Role</vt:lpstr>
      <vt:lpstr>The Program Manager’s Role</vt:lpstr>
      <vt:lpstr>The Program Manager’s Role</vt:lpstr>
      <vt:lpstr>What You Can Expect</vt:lpstr>
      <vt:lpstr>Requisite Experiences for PMs</vt:lpstr>
      <vt:lpstr>Requisite Experiences for PMs</vt:lpstr>
      <vt:lpstr>Requisite Experiences for PMs</vt:lpstr>
      <vt:lpstr>Exercise #3</vt:lpstr>
      <vt:lpstr>MODULE FOUR</vt:lpstr>
      <vt:lpstr>Program Management Basics </vt:lpstr>
      <vt:lpstr>Project Management Implications</vt:lpstr>
      <vt:lpstr>Definition of Project</vt:lpstr>
      <vt:lpstr>Characteristics of a Project</vt:lpstr>
      <vt:lpstr>Project Management Skill Set Commonality  </vt:lpstr>
      <vt:lpstr>Project Management   Universal Body of Knowledge </vt:lpstr>
      <vt:lpstr>Project Management  Unique Body of Knowledge</vt:lpstr>
      <vt:lpstr>Project Management  Project Specific Body of Knowledge</vt:lpstr>
      <vt:lpstr>PM Book by BGen Cooley “written for an O-5 to O-6 entering into a PM Position”</vt:lpstr>
      <vt:lpstr>PowerPoint Presentation</vt:lpstr>
      <vt:lpstr>Warning Signs </vt:lpstr>
      <vt:lpstr>Recent Examples of   “The Death Spiral”</vt:lpstr>
      <vt:lpstr>What is the picture of your MANAGEMENT</vt:lpstr>
      <vt:lpstr>MODULE FIVE</vt:lpstr>
      <vt:lpstr>The 5 Biggest Reasons Projects Fail </vt:lpstr>
      <vt:lpstr>The Triple Constraint </vt:lpstr>
      <vt:lpstr>Project Constraints</vt:lpstr>
      <vt:lpstr>“Triple Constraint” Concept</vt:lpstr>
      <vt:lpstr>“Triple Constraint” Key Parameters – Cost </vt:lpstr>
      <vt:lpstr>How Much Will It Cost?</vt:lpstr>
      <vt:lpstr>Cost</vt:lpstr>
      <vt:lpstr>Cost</vt:lpstr>
      <vt:lpstr>Cost Estimates</vt:lpstr>
      <vt:lpstr>Cost Estimates</vt:lpstr>
      <vt:lpstr>Cost Estimates</vt:lpstr>
      <vt:lpstr>Cost Estimates</vt:lpstr>
      <vt:lpstr>Exercise # 4</vt:lpstr>
      <vt:lpstr>MODULE SIX</vt:lpstr>
      <vt:lpstr>What is Financial Management?</vt:lpstr>
      <vt:lpstr>Our Job is to …</vt:lpstr>
      <vt:lpstr>Air Force Financial  Management is:</vt:lpstr>
      <vt:lpstr>Financial Analysis</vt:lpstr>
      <vt:lpstr>Financial Environment</vt:lpstr>
      <vt:lpstr>Financial Management &amp; Comptroller Functions</vt:lpstr>
      <vt:lpstr>What is Program Control?</vt:lpstr>
      <vt:lpstr>Program Control</vt:lpstr>
      <vt:lpstr>Program Control Office Roles And Responsibilities</vt:lpstr>
      <vt:lpstr>PowerPoint Presentation</vt:lpstr>
      <vt:lpstr>PowerPoint Presentation</vt:lpstr>
      <vt:lpstr>PowerPoint Presentation</vt:lpstr>
      <vt:lpstr>Funding Execution:  “Colors” of Money and Lifetime </vt:lpstr>
      <vt:lpstr>3600 Appropriations FY 15</vt:lpstr>
      <vt:lpstr>Should Cost</vt:lpstr>
      <vt:lpstr>Background on Will-Cost/Should-Cost</vt:lpstr>
      <vt:lpstr>Better Buying Power 3.0  Guidance Roadmap from USD (AT&amp;L)</vt:lpstr>
      <vt:lpstr>BBP 2.0</vt:lpstr>
      <vt:lpstr>Will-Cost/Should-Cost Implementation Guidance</vt:lpstr>
      <vt:lpstr>SMC has Developed a Space Portfolio Should-Cost Plan</vt:lpstr>
      <vt:lpstr>Waterfall Chart (Associated with a Program’s Should-Cost Estimate) </vt:lpstr>
      <vt:lpstr> Earned Value Management EVM     </vt:lpstr>
      <vt:lpstr>Earned Value Management (EVM)</vt:lpstr>
      <vt:lpstr>Earned Value Management</vt:lpstr>
      <vt:lpstr>Earned Value Management</vt:lpstr>
      <vt:lpstr>Earned Value “Variances”</vt:lpstr>
      <vt:lpstr>Earned Value “Indices”</vt:lpstr>
      <vt:lpstr>PowerPoint Presentation</vt:lpstr>
      <vt:lpstr>Earned Value Management(EVM)</vt:lpstr>
      <vt:lpstr>EVM Defined</vt:lpstr>
      <vt:lpstr>EVM Roles &amp; Responsibilities</vt:lpstr>
      <vt:lpstr>PowerPoint Presentation</vt:lpstr>
      <vt:lpstr>Benefits of EVMS</vt:lpstr>
      <vt:lpstr>EVM Reports</vt:lpstr>
      <vt:lpstr>Integrated Program Management Report (IPMR)</vt:lpstr>
      <vt:lpstr>What is an IBR? Integrated Baseline Review</vt:lpstr>
      <vt:lpstr>5 IBR Objectives </vt:lpstr>
      <vt:lpstr>EVM Performance Measurement Answers 5 Basic Questions</vt:lpstr>
      <vt:lpstr>Rules of Thumb</vt:lpstr>
      <vt:lpstr>Summary</vt:lpstr>
      <vt:lpstr>Management Reporting</vt:lpstr>
      <vt:lpstr>Management Reporting -- SMART </vt:lpstr>
      <vt:lpstr>PowerPoint Presentation</vt:lpstr>
      <vt:lpstr>Management Reporting - SAR</vt:lpstr>
      <vt:lpstr>Management Reporting - MAR</vt:lpstr>
      <vt:lpstr>Management Reporting - DAES</vt:lpstr>
      <vt:lpstr>Management Reporting – SPR/IBR </vt:lpstr>
      <vt:lpstr>PowerPoint Presentation</vt:lpstr>
      <vt:lpstr>Key Cost Estimating Terms</vt:lpstr>
      <vt:lpstr>Phases Covered by Life Cycle Cost Estimate (LCCE)</vt:lpstr>
      <vt:lpstr>Pre-Systems Acquisition Costs</vt:lpstr>
      <vt:lpstr>Systems Acquisition Costs</vt:lpstr>
      <vt:lpstr>Sustainment Costs</vt:lpstr>
      <vt:lpstr>Key Types of LCCEs for SMC Programs</vt:lpstr>
      <vt:lpstr>Steps in the Cost Estimating Process</vt:lpstr>
      <vt:lpstr>Step 1. Define Program and Scope of Estimate</vt:lpstr>
      <vt:lpstr>Example: Notional WBS for a Space System</vt:lpstr>
      <vt:lpstr>Step 1. Define Program and Scope of Estimate (Cont’d)</vt:lpstr>
      <vt:lpstr>Step 2.  Collect and Adjust Data</vt:lpstr>
      <vt:lpstr>Step 2.  Collect and Adjust Data </vt:lpstr>
      <vt:lpstr>Step 3.  Formulate Estimate</vt:lpstr>
      <vt:lpstr>PowerPoint Presentation</vt:lpstr>
      <vt:lpstr>PowerPoint Presentation</vt:lpstr>
      <vt:lpstr>PowerPoint Presentation</vt:lpstr>
      <vt:lpstr>PowerPoint Presentation</vt:lpstr>
      <vt:lpstr>PowerPoint Presentation</vt:lpstr>
      <vt:lpstr>PowerPoint Presentation</vt:lpstr>
      <vt:lpstr>Ten Commandments of  Congressional Interaction</vt:lpstr>
      <vt:lpstr>Perspective</vt:lpstr>
      <vt:lpstr>MODULE SEVEN</vt:lpstr>
      <vt:lpstr>PowerPoint Presentation</vt:lpstr>
      <vt:lpstr>PPBE Planning, Programming, Budgeting and Execution</vt:lpstr>
      <vt:lpstr>Phases</vt:lpstr>
      <vt:lpstr>PowerPoint Presentation</vt:lpstr>
      <vt:lpstr>PPBE Planning, Programming, Budgeting and Execution</vt:lpstr>
      <vt:lpstr>Programming Building the AF POM</vt:lpstr>
      <vt:lpstr>Building a POM</vt:lpstr>
      <vt:lpstr>Programming A New Vocabulary</vt:lpstr>
      <vt:lpstr>Programming The POM – Wrapping it up</vt:lpstr>
      <vt:lpstr>Programming The Program Budget Review</vt:lpstr>
      <vt:lpstr>Programming The Program Budget Review</vt:lpstr>
      <vt:lpstr>Programming The Program Budget Review</vt:lpstr>
      <vt:lpstr>“Warchest Drills”</vt:lpstr>
      <vt:lpstr>Budgeting  The Appropriation Process</vt:lpstr>
      <vt:lpstr>Budgeting Budget Documentation - What is it?</vt:lpstr>
      <vt:lpstr>Purpose of Documentation </vt:lpstr>
      <vt:lpstr>PowerPoint Presentation</vt:lpstr>
      <vt:lpstr>PowerPoint Presentation</vt:lpstr>
      <vt:lpstr>Budgeting What is Congress Saying?</vt:lpstr>
      <vt:lpstr>Budgeting So what is the impact of poor P- &amp; R- Series?</vt:lpstr>
      <vt:lpstr>Budgeting – Congressional Enactment A Bill Becomes Law: The Process for Defense Bills </vt:lpstr>
      <vt:lpstr>Congressional Staff Committee Staffer Responsibilities</vt:lpstr>
      <vt:lpstr>Staffer Days General Information</vt:lpstr>
      <vt:lpstr>Staffer Day Charts Preparation Guidelines</vt:lpstr>
      <vt:lpstr>Congressional Marks Official Documents</vt:lpstr>
      <vt:lpstr>Congressional Marks Types</vt:lpstr>
      <vt:lpstr>Congressional Appeals Types and Use</vt:lpstr>
      <vt:lpstr>Execution Continuing Resolution</vt:lpstr>
      <vt:lpstr>Execution Distribution of Funds </vt:lpstr>
      <vt:lpstr>PPBE The Evolution of a Program Budget</vt:lpstr>
      <vt:lpstr>Execution Execution Analysis</vt:lpstr>
      <vt:lpstr>    Obligations &amp; Expenditures (TY $M)</vt:lpstr>
      <vt:lpstr>Execution Reprogramming</vt:lpstr>
      <vt:lpstr>Putting it All Together Program Control</vt:lpstr>
      <vt:lpstr>Putting it All Together The Bottom Line…</vt:lpstr>
      <vt:lpstr>Exercise #5   </vt:lpstr>
      <vt:lpstr>Objective</vt:lpstr>
      <vt:lpstr>PPBE –What’s That?</vt:lpstr>
      <vt:lpstr>Phases</vt:lpstr>
      <vt:lpstr>Vision &amp; Strategy: Looking at the Future</vt:lpstr>
      <vt:lpstr>Vision &amp; Strategy: Looking at the Future</vt:lpstr>
      <vt:lpstr>Vision &amp; Strategy: Looking at the Future</vt:lpstr>
      <vt:lpstr>Planning, the First P</vt:lpstr>
      <vt:lpstr>“Pricing” Options – an Example</vt:lpstr>
      <vt:lpstr>Planning Concepts vs Commodities</vt:lpstr>
      <vt:lpstr>Planning:  Linking Strategies to Resources</vt:lpstr>
      <vt:lpstr>Prioritization &amp; Programming:  Assessing Options and Making Choices</vt:lpstr>
      <vt:lpstr>We Start With a “Baseline”</vt:lpstr>
      <vt:lpstr>Our Baseline Assigned Every  Available Dollar</vt:lpstr>
      <vt:lpstr>Commodities/Programs Matrix</vt:lpstr>
      <vt:lpstr>Prioritization Is Required to Identify Trades</vt:lpstr>
      <vt:lpstr>Prioritization &amp; Programming:  Assessing Options and Making Choices</vt:lpstr>
      <vt:lpstr>So, How Much Money  Will Be Required?</vt:lpstr>
      <vt:lpstr>Programming: Applying the Funding Line</vt:lpstr>
      <vt:lpstr>Programming:  Then Rearranging the Deck Chairs</vt:lpstr>
      <vt:lpstr>Building the Budget</vt:lpstr>
      <vt:lpstr>Enactment:  Getting Agreement</vt:lpstr>
      <vt:lpstr>Budget Execution:  “I Spend, Therefore I Am”</vt:lpstr>
      <vt:lpstr>Budget Execution:  Aftermath</vt:lpstr>
      <vt:lpstr>Result</vt:lpstr>
      <vt:lpstr>Take-Aways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Four:  The Staff Package</dc:title>
  <dc:creator>Tom Kleczkowski</dc:creator>
  <cp:lastModifiedBy>Joe Boyle</cp:lastModifiedBy>
  <cp:revision>412</cp:revision>
  <dcterms:created xsi:type="dcterms:W3CDTF">2012-10-31T15:55:21Z</dcterms:created>
  <dcterms:modified xsi:type="dcterms:W3CDTF">2017-01-31T18:39:56Z</dcterms:modified>
</cp:coreProperties>
</file>